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3268" y="9596881"/>
            <a:ext cx="73406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www.canada.ca/en/immigration-refugees-citizenship/services/canadian-passports.html?utm_source=slash-passport_passeport&amp;amp;amp%3Butm_medium=short-url-en&amp;amp;amp%3Butm_campaign=passport" TargetMode="External"/><Relationship Id="rId8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hyperlink" Target="https://www.canada.ca/en/immigration-refugees-citizenship/services/canadian-passports.html?utm_source=slash-passport_passeport&amp;amp;amp%3Butm_medium=short-url-en&amp;amp;amp%3Butm_campaign=passport" TargetMode="External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6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hyperlink" Target="http://www.travel.gc.ca/" TargetMode="Externa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hyperlink" Target="https://www.canada.ca/en/immigration-refugees-citizenship/services/canadian-passports.html?utm_source=slash-passport_passeport&amp;amp;amp%3Butm_medium=short-url-en&amp;amp;amp%3Butm_campaign=passpor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1009" y="4993004"/>
            <a:ext cx="1175385" cy="167640"/>
          </a:xfrm>
          <a:custGeom>
            <a:avLst/>
            <a:gdLst/>
            <a:ahLst/>
            <a:cxnLst/>
            <a:rect l="l" t="t" r="r" b="b"/>
            <a:pathLst>
              <a:path w="1175385" h="167639">
                <a:moveTo>
                  <a:pt x="0" y="167639"/>
                </a:moveTo>
                <a:lnTo>
                  <a:pt x="1175385" y="167639"/>
                </a:lnTo>
                <a:lnTo>
                  <a:pt x="1175385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6666" y="318007"/>
            <a:ext cx="174053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&lt;Insert Logo</a:t>
            </a:r>
            <a:r>
              <a:rPr dirty="0" sz="1200" spc="-6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Here&gt;</a:t>
            </a:r>
            <a:endParaRPr sz="1200">
              <a:latin typeface="Verdana"/>
              <a:cs typeface="Verdana"/>
            </a:endParaRPr>
          </a:p>
          <a:p>
            <a:pPr marL="33210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Street</a:t>
            </a:r>
            <a:r>
              <a:rPr dirty="0" sz="9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Address&gt;</a:t>
            </a:r>
            <a:endParaRPr sz="9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City State</a:t>
            </a:r>
            <a:r>
              <a:rPr dirty="0" sz="9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Zip&gt;</a:t>
            </a:r>
            <a:endParaRPr sz="900">
              <a:latin typeface="Verdana"/>
              <a:cs typeface="Verdana"/>
            </a:endParaRPr>
          </a:p>
          <a:p>
            <a:pPr marL="33210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Phone</a:t>
            </a:r>
            <a:r>
              <a:rPr dirty="0" sz="9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Number&gt;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716" y="1072641"/>
            <a:ext cx="40297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Verdana"/>
                <a:cs typeface="Verdana"/>
              </a:rPr>
              <a:t>Credit Card Recurring Payment Authorization</a:t>
            </a:r>
            <a:r>
              <a:rPr dirty="0" sz="1100" spc="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Form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1532890"/>
            <a:ext cx="16884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sign </a:t>
            </a:r>
            <a:r>
              <a:rPr dirty="0" sz="900" spc="-5">
                <a:latin typeface="Verdana"/>
                <a:cs typeface="Verdana"/>
              </a:rPr>
              <a:t>this form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get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started!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00" y="1811781"/>
            <a:ext cx="4920615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Verdana"/>
                <a:cs typeface="Verdana"/>
              </a:rPr>
              <a:t>Recurring Payments Will Make Your Life</a:t>
            </a:r>
            <a:r>
              <a:rPr dirty="0" sz="900" spc="40" b="1">
                <a:latin typeface="Verdana"/>
                <a:cs typeface="Verdana"/>
              </a:rPr>
              <a:t> </a:t>
            </a:r>
            <a:r>
              <a:rPr dirty="0" sz="900" spc="-5" b="1">
                <a:latin typeface="Verdana"/>
                <a:cs typeface="Verdana"/>
              </a:rPr>
              <a:t>Easier:</a:t>
            </a:r>
            <a:endParaRPr sz="9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It’s </a:t>
            </a:r>
            <a:r>
              <a:rPr dirty="0" sz="900" spc="-5">
                <a:latin typeface="Verdana"/>
                <a:cs typeface="Verdana"/>
              </a:rPr>
              <a:t>convenient (saving you </a:t>
            </a:r>
            <a:r>
              <a:rPr dirty="0" sz="900">
                <a:latin typeface="Verdana"/>
                <a:cs typeface="Verdana"/>
              </a:rPr>
              <a:t>time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postage)</a:t>
            </a:r>
            <a:endParaRPr sz="9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payment </a:t>
            </a:r>
            <a:r>
              <a:rPr dirty="0" sz="900">
                <a:latin typeface="Verdana"/>
                <a:cs typeface="Verdana"/>
              </a:rPr>
              <a:t>is </a:t>
            </a:r>
            <a:r>
              <a:rPr dirty="0" sz="900" spc="-5">
                <a:latin typeface="Verdana"/>
                <a:cs typeface="Verdana"/>
              </a:rPr>
              <a:t>always </a:t>
            </a:r>
            <a:r>
              <a:rPr dirty="0" sz="900">
                <a:latin typeface="Verdana"/>
                <a:cs typeface="Verdana"/>
              </a:rPr>
              <a:t>on time </a:t>
            </a:r>
            <a:r>
              <a:rPr dirty="0" sz="900" spc="-5">
                <a:latin typeface="Verdana"/>
                <a:cs typeface="Verdana"/>
              </a:rPr>
              <a:t>(even </a:t>
            </a:r>
            <a:r>
              <a:rPr dirty="0" sz="900">
                <a:latin typeface="Verdana"/>
                <a:cs typeface="Verdana"/>
              </a:rPr>
              <a:t>if you’re </a:t>
            </a:r>
            <a:r>
              <a:rPr dirty="0" sz="900" spc="-5">
                <a:latin typeface="Verdana"/>
                <a:cs typeface="Verdana"/>
              </a:rPr>
              <a:t>out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town), eliminating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late</a:t>
            </a:r>
            <a:endParaRPr sz="9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latin typeface="Verdana"/>
                <a:cs typeface="Verdana"/>
              </a:rPr>
              <a:t>charges</a:t>
            </a:r>
            <a:endParaRPr sz="9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 spc="-5">
                <a:latin typeface="Verdana"/>
                <a:cs typeface="Verdana"/>
              </a:rPr>
              <a:t>You </a:t>
            </a:r>
            <a:r>
              <a:rPr dirty="0" sz="900">
                <a:latin typeface="Verdana"/>
                <a:cs typeface="Verdana"/>
              </a:rPr>
              <a:t>can </a:t>
            </a:r>
            <a:r>
              <a:rPr dirty="0" sz="900" spc="-5">
                <a:latin typeface="Verdana"/>
                <a:cs typeface="Verdana"/>
              </a:rPr>
              <a:t>get Rewards Points for </a:t>
            </a:r>
            <a:r>
              <a:rPr dirty="0" sz="900">
                <a:latin typeface="Verdana"/>
                <a:cs typeface="Verdana"/>
              </a:rPr>
              <a:t>paying your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bill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" y="2643885"/>
            <a:ext cx="5505450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Verdana"/>
                <a:cs typeface="Verdana"/>
              </a:rPr>
              <a:t>Here’s How Recurring Payments</a:t>
            </a:r>
            <a:r>
              <a:rPr dirty="0" sz="900" spc="15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Work: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  <a:spcBef>
                <a:spcPts val="10"/>
              </a:spcBef>
            </a:pPr>
            <a:r>
              <a:rPr dirty="0" sz="900" spc="-5">
                <a:latin typeface="Verdana"/>
                <a:cs typeface="Verdana"/>
              </a:rPr>
              <a:t>You authorize </a:t>
            </a:r>
            <a:r>
              <a:rPr dirty="0" sz="900">
                <a:latin typeface="Verdana"/>
                <a:cs typeface="Verdana"/>
              </a:rPr>
              <a:t>regularly </a:t>
            </a:r>
            <a:r>
              <a:rPr dirty="0" sz="900" spc="-5">
                <a:latin typeface="Verdana"/>
                <a:cs typeface="Verdana"/>
              </a:rPr>
              <a:t>scheduled </a:t>
            </a:r>
            <a:r>
              <a:rPr dirty="0" sz="900">
                <a:latin typeface="Verdana"/>
                <a:cs typeface="Verdana"/>
              </a:rPr>
              <a:t>charges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Visa, MasterCard, </a:t>
            </a:r>
            <a:r>
              <a:rPr dirty="0" sz="900">
                <a:latin typeface="Verdana"/>
                <a:cs typeface="Verdana"/>
              </a:rPr>
              <a:t>American </a:t>
            </a:r>
            <a:r>
              <a:rPr dirty="0" sz="900" spc="-5">
                <a:latin typeface="Verdana"/>
                <a:cs typeface="Verdana"/>
              </a:rPr>
              <a:t>Express </a:t>
            </a:r>
            <a:r>
              <a:rPr dirty="0" sz="900">
                <a:latin typeface="Verdana"/>
                <a:cs typeface="Verdana"/>
              </a:rPr>
              <a:t>or  Discover card. </a:t>
            </a:r>
            <a:r>
              <a:rPr dirty="0" sz="900" spc="-5">
                <a:latin typeface="Verdana"/>
                <a:cs typeface="Verdana"/>
              </a:rPr>
              <a:t>You will </a:t>
            </a:r>
            <a:r>
              <a:rPr dirty="0" sz="900">
                <a:latin typeface="Verdana"/>
                <a:cs typeface="Verdana"/>
              </a:rPr>
              <a:t>be charged each </a:t>
            </a:r>
            <a:r>
              <a:rPr dirty="0" sz="900" spc="-5">
                <a:latin typeface="Verdana"/>
                <a:cs typeface="Verdana"/>
              </a:rPr>
              <a:t>billing period for </a:t>
            </a:r>
            <a:r>
              <a:rPr dirty="0" sz="900">
                <a:latin typeface="Verdana"/>
                <a:cs typeface="Verdana"/>
              </a:rPr>
              <a:t>the </a:t>
            </a:r>
            <a:r>
              <a:rPr dirty="0" sz="900" spc="-5">
                <a:latin typeface="Verdana"/>
                <a:cs typeface="Verdana"/>
              </a:rPr>
              <a:t>total amount due for </a:t>
            </a:r>
            <a:r>
              <a:rPr dirty="0" sz="900">
                <a:latin typeface="Verdana"/>
                <a:cs typeface="Verdana"/>
              </a:rPr>
              <a:t>that </a:t>
            </a:r>
            <a:r>
              <a:rPr dirty="0" sz="900" spc="-5">
                <a:latin typeface="Verdana"/>
                <a:cs typeface="Verdana"/>
              </a:rPr>
              <a:t>period.  </a:t>
            </a:r>
            <a:r>
              <a:rPr dirty="0" sz="900">
                <a:latin typeface="Verdana"/>
                <a:cs typeface="Verdana"/>
              </a:rPr>
              <a:t>A receipt </a:t>
            </a:r>
            <a:r>
              <a:rPr dirty="0" sz="900" spc="-5">
                <a:latin typeface="Verdana"/>
                <a:cs typeface="Verdana"/>
              </a:rPr>
              <a:t>will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emailed to you </a:t>
            </a:r>
            <a:r>
              <a:rPr dirty="0" sz="900">
                <a:latin typeface="Verdana"/>
                <a:cs typeface="Verdana"/>
              </a:rPr>
              <a:t>and </a:t>
            </a:r>
            <a:r>
              <a:rPr dirty="0" sz="900" spc="-5">
                <a:latin typeface="Verdana"/>
                <a:cs typeface="Verdana"/>
              </a:rPr>
              <a:t>the charge will </a:t>
            </a:r>
            <a:r>
              <a:rPr dirty="0" sz="900">
                <a:latin typeface="Verdana"/>
                <a:cs typeface="Verdana"/>
              </a:rPr>
              <a:t>appear on </a:t>
            </a:r>
            <a:r>
              <a:rPr dirty="0" sz="900" spc="-5">
                <a:latin typeface="Verdana"/>
                <a:cs typeface="Verdana"/>
              </a:rPr>
              <a:t>your credit </a:t>
            </a:r>
            <a:r>
              <a:rPr dirty="0" sz="900">
                <a:latin typeface="Verdana"/>
                <a:cs typeface="Verdana"/>
              </a:rPr>
              <a:t>card </a:t>
            </a:r>
            <a:r>
              <a:rPr dirty="0" sz="900" spc="-5">
                <a:latin typeface="Verdana"/>
                <a:cs typeface="Verdana"/>
              </a:rPr>
              <a:t>statement. You  </a:t>
            </a:r>
            <a:r>
              <a:rPr dirty="0" sz="900">
                <a:latin typeface="Verdana"/>
                <a:cs typeface="Verdana"/>
              </a:rPr>
              <a:t>agree </a:t>
            </a:r>
            <a:r>
              <a:rPr dirty="0" sz="900" spc="-5">
                <a:latin typeface="Verdana"/>
                <a:cs typeface="Verdana"/>
              </a:rPr>
              <a:t>that </a:t>
            </a:r>
            <a:r>
              <a:rPr dirty="0" sz="900">
                <a:latin typeface="Verdana"/>
                <a:cs typeface="Verdana"/>
              </a:rPr>
              <a:t>no </a:t>
            </a:r>
            <a:r>
              <a:rPr dirty="0" sz="900" spc="-5">
                <a:latin typeface="Verdana"/>
                <a:cs typeface="Verdana"/>
              </a:rPr>
              <a:t>prior-notification will be provided </a:t>
            </a:r>
            <a:r>
              <a:rPr dirty="0" sz="900">
                <a:latin typeface="Verdana"/>
                <a:cs typeface="Verdana"/>
              </a:rPr>
              <a:t>if the </a:t>
            </a:r>
            <a:r>
              <a:rPr dirty="0" sz="900" spc="-5">
                <a:latin typeface="Verdana"/>
                <a:cs typeface="Verdana"/>
              </a:rPr>
              <a:t>total payment </a:t>
            </a:r>
            <a:r>
              <a:rPr dirty="0" sz="900">
                <a:latin typeface="Verdana"/>
                <a:cs typeface="Verdana"/>
              </a:rPr>
              <a:t>is under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$&gt;</a:t>
            </a:r>
            <a:r>
              <a:rPr dirty="0" sz="900" spc="-5">
                <a:latin typeface="Verdana"/>
                <a:cs typeface="Verdana"/>
              </a:rPr>
              <a:t>. </a:t>
            </a:r>
            <a:r>
              <a:rPr dirty="0" sz="900">
                <a:latin typeface="Verdana"/>
                <a:cs typeface="Verdana"/>
              </a:rPr>
              <a:t>If  your </a:t>
            </a:r>
            <a:r>
              <a:rPr dirty="0" sz="900" spc="-5">
                <a:latin typeface="Verdana"/>
                <a:cs typeface="Verdana"/>
              </a:rPr>
              <a:t>bill </a:t>
            </a:r>
            <a:r>
              <a:rPr dirty="0" sz="900">
                <a:latin typeface="Verdana"/>
                <a:cs typeface="Verdana"/>
              </a:rPr>
              <a:t>is more </a:t>
            </a:r>
            <a:r>
              <a:rPr dirty="0" sz="900" spc="-5">
                <a:latin typeface="Verdana"/>
                <a:cs typeface="Verdana"/>
              </a:rPr>
              <a:t>than that </a:t>
            </a:r>
            <a:r>
              <a:rPr dirty="0" sz="900">
                <a:latin typeface="Verdana"/>
                <a:cs typeface="Verdana"/>
              </a:rPr>
              <a:t>amount, or </a:t>
            </a:r>
            <a:r>
              <a:rPr dirty="0" sz="900" spc="-5">
                <a:latin typeface="Verdana"/>
                <a:cs typeface="Verdana"/>
              </a:rPr>
              <a:t>the payment </a:t>
            </a:r>
            <a:r>
              <a:rPr dirty="0" sz="900">
                <a:latin typeface="Verdana"/>
                <a:cs typeface="Verdana"/>
              </a:rPr>
              <a:t>date </a:t>
            </a:r>
            <a:r>
              <a:rPr dirty="0" sz="900" spc="-5">
                <a:latin typeface="Verdana"/>
                <a:cs typeface="Verdana"/>
              </a:rPr>
              <a:t>changes, you will receive notice from  </a:t>
            </a:r>
            <a:r>
              <a:rPr dirty="0" sz="900">
                <a:latin typeface="Verdana"/>
                <a:cs typeface="Verdana"/>
              </a:rPr>
              <a:t>us at least 10 </a:t>
            </a:r>
            <a:r>
              <a:rPr dirty="0" sz="900" spc="-5">
                <a:latin typeface="Verdana"/>
                <a:cs typeface="Verdana"/>
              </a:rPr>
              <a:t>days prior </a:t>
            </a:r>
            <a:r>
              <a:rPr dirty="0" sz="900">
                <a:latin typeface="Verdana"/>
                <a:cs typeface="Verdana"/>
              </a:rPr>
              <a:t>to the </a:t>
            </a:r>
            <a:r>
              <a:rPr dirty="0" sz="900" spc="-5">
                <a:latin typeface="Verdana"/>
                <a:cs typeface="Verdana"/>
              </a:rPr>
              <a:t>payment </a:t>
            </a:r>
            <a:r>
              <a:rPr dirty="0" sz="900">
                <a:latin typeface="Verdana"/>
                <a:cs typeface="Verdana"/>
              </a:rPr>
              <a:t>being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collected.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411" y="3774059"/>
            <a:ext cx="5574665" cy="0"/>
          </a:xfrm>
          <a:custGeom>
            <a:avLst/>
            <a:gdLst/>
            <a:ahLst/>
            <a:cxnLst/>
            <a:rect l="l" t="t" r="r" b="b"/>
            <a:pathLst>
              <a:path w="5574665" h="0">
                <a:moveTo>
                  <a:pt x="0" y="0"/>
                </a:moveTo>
                <a:lnTo>
                  <a:pt x="557453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4000" y="3896995"/>
            <a:ext cx="2865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Verdana"/>
                <a:cs typeface="Verdana"/>
              </a:rPr>
              <a:t>Please complete the information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below: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00" y="4189603"/>
            <a:ext cx="5177790" cy="75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Danny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r>
              <a:rPr dirty="0" sz="900" spc="-5">
                <a:latin typeface="Verdana"/>
                <a:cs typeface="Verdana"/>
              </a:rPr>
              <a:t> authorize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Business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Name&gt;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charge </a:t>
            </a:r>
            <a:r>
              <a:rPr dirty="0" sz="900">
                <a:latin typeface="Verdana"/>
                <a:cs typeface="Verdana"/>
              </a:rPr>
              <a:t>my credit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card.</a:t>
            </a:r>
            <a:endParaRPr sz="900">
              <a:latin typeface="Verdana"/>
              <a:cs typeface="Verdana"/>
            </a:endParaRPr>
          </a:p>
          <a:p>
            <a:pPr marL="814069">
              <a:lnSpc>
                <a:spcPct val="100000"/>
              </a:lnSpc>
              <a:spcBef>
                <a:spcPts val="15"/>
              </a:spcBef>
            </a:pPr>
            <a:r>
              <a:rPr dirty="0" sz="750">
                <a:latin typeface="Verdana"/>
                <a:cs typeface="Verdana"/>
              </a:rPr>
              <a:t>(full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name)</a:t>
            </a:r>
            <a:endParaRPr sz="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610"/>
              </a:spcBef>
              <a:tabLst>
                <a:tab pos="2011045" algn="l"/>
              </a:tabLst>
            </a:pPr>
            <a:r>
              <a:rPr dirty="0" sz="900" spc="-5">
                <a:latin typeface="Verdana"/>
                <a:cs typeface="Verdana"/>
              </a:rPr>
              <a:t>indicated below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900">
                <a:latin typeface="Verdana"/>
                <a:cs typeface="Verdana"/>
              </a:rPr>
              <a:t>of each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frequency&gt; </a:t>
            </a:r>
            <a:r>
              <a:rPr dirty="0" sz="900" spc="-5">
                <a:latin typeface="Verdana"/>
                <a:cs typeface="Verdana"/>
              </a:rPr>
              <a:t>for </a:t>
            </a:r>
            <a:r>
              <a:rPr dirty="0" sz="900">
                <a:latin typeface="Verdana"/>
                <a:cs typeface="Verdana"/>
              </a:rPr>
              <a:t>payment of my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&lt;insert 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type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dirty="0" sz="9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bill&gt;</a:t>
            </a:r>
            <a:r>
              <a:rPr dirty="0" sz="900" spc="-5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385570">
              <a:lnSpc>
                <a:spcPct val="100000"/>
              </a:lnSpc>
              <a:spcBef>
                <a:spcPts val="15"/>
              </a:spcBef>
            </a:pPr>
            <a:r>
              <a:rPr dirty="0" sz="750" spc="-5">
                <a:solidFill>
                  <a:srgbClr val="FF0000"/>
                </a:solidFill>
                <a:latin typeface="Verdana"/>
                <a:cs typeface="Verdana"/>
              </a:rPr>
              <a:t>(day or date)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5015610"/>
            <a:ext cx="5280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understand that </a:t>
            </a: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will only </a:t>
            </a:r>
            <a:r>
              <a:rPr dirty="0" sz="900">
                <a:latin typeface="Verdana"/>
                <a:cs typeface="Verdana"/>
              </a:rPr>
              <a:t>receive advance </a:t>
            </a:r>
            <a:r>
              <a:rPr dirty="0" sz="900" spc="-5">
                <a:latin typeface="Verdana"/>
                <a:cs typeface="Verdana"/>
              </a:rPr>
              <a:t>notice of </a:t>
            </a:r>
            <a:r>
              <a:rPr dirty="0" sz="900">
                <a:latin typeface="Verdana"/>
                <a:cs typeface="Verdana"/>
              </a:rPr>
              <a:t>the charge if it </a:t>
            </a:r>
            <a:r>
              <a:rPr dirty="0" sz="900" spc="-229">
                <a:latin typeface="Verdana"/>
                <a:cs typeface="Verdana"/>
              </a:rPr>
              <a:t>ex</a:t>
            </a:r>
            <a:r>
              <a:rPr dirty="0" baseline="9259" sz="1800" spc="-345">
                <a:latin typeface="Calibri"/>
                <a:cs typeface="Calibri"/>
              </a:rPr>
              <a:t>R</a:t>
            </a:r>
            <a:r>
              <a:rPr dirty="0" sz="900" spc="-229">
                <a:latin typeface="Verdana"/>
                <a:cs typeface="Verdana"/>
              </a:rPr>
              <a:t>ce</a:t>
            </a:r>
            <a:r>
              <a:rPr dirty="0" baseline="9259" sz="1800" spc="-345">
                <a:latin typeface="Calibri"/>
                <a:cs typeface="Calibri"/>
              </a:rPr>
              <a:t>e</a:t>
            </a:r>
            <a:r>
              <a:rPr dirty="0" sz="900" spc="-229">
                <a:latin typeface="Verdana"/>
                <a:cs typeface="Verdana"/>
              </a:rPr>
              <a:t>e</a:t>
            </a:r>
            <a:r>
              <a:rPr dirty="0" baseline="9259" sz="1800" spc="-345">
                <a:latin typeface="Calibri"/>
                <a:cs typeface="Calibri"/>
              </a:rPr>
              <a:t>a</a:t>
            </a:r>
            <a:r>
              <a:rPr dirty="0" sz="900" spc="-229">
                <a:latin typeface="Verdana"/>
                <a:cs typeface="Verdana"/>
              </a:rPr>
              <a:t>d</a:t>
            </a:r>
            <a:r>
              <a:rPr dirty="0" baseline="9259" sz="1800" spc="-345">
                <a:latin typeface="Calibri"/>
                <a:cs typeface="Calibri"/>
              </a:rPr>
              <a:t>d</a:t>
            </a:r>
            <a:r>
              <a:rPr dirty="0" sz="900" spc="-229">
                <a:latin typeface="Verdana"/>
                <a:cs typeface="Verdana"/>
              </a:rPr>
              <a:t>s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</a:t>
            </a:r>
            <a:r>
              <a:rPr dirty="0" sz="900" spc="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$&gt;.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00" y="5485257"/>
            <a:ext cx="3011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835" algn="l"/>
              </a:tabLst>
            </a:pPr>
            <a:r>
              <a:rPr dirty="0" sz="900" spc="-5">
                <a:latin typeface="Verdana"/>
                <a:cs typeface="Verdana"/>
              </a:rPr>
              <a:t>Billing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Address </a:t>
            </a:r>
            <a:r>
              <a:rPr dirty="0" sz="900" spc="-90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2234" y="5485257"/>
            <a:ext cx="471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Pho</a:t>
            </a:r>
            <a:r>
              <a:rPr dirty="0" sz="900" spc="-10">
                <a:latin typeface="Verdana"/>
                <a:cs typeface="Verdana"/>
              </a:rPr>
              <a:t>n</a:t>
            </a:r>
            <a:r>
              <a:rPr dirty="0" sz="900">
                <a:latin typeface="Verdana"/>
                <a:cs typeface="Verdana"/>
              </a:rPr>
              <a:t>e#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3900" y="5834475"/>
            <a:ext cx="1743075" cy="0"/>
          </a:xfrm>
          <a:custGeom>
            <a:avLst/>
            <a:gdLst/>
            <a:ahLst/>
            <a:cxnLst/>
            <a:rect l="l" t="t" r="r" b="b"/>
            <a:pathLst>
              <a:path w="1743075" h="0">
                <a:moveTo>
                  <a:pt x="0" y="0"/>
                </a:moveTo>
                <a:lnTo>
                  <a:pt x="1742931" y="0"/>
                </a:lnTo>
              </a:path>
            </a:pathLst>
          </a:custGeom>
          <a:ln w="6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900" y="5834761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 h="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4000" y="5979033"/>
            <a:ext cx="3011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835" algn="l"/>
              </a:tabLst>
            </a:pPr>
            <a:r>
              <a:rPr dirty="0" sz="900" spc="-5">
                <a:latin typeface="Verdana"/>
                <a:cs typeface="Verdana"/>
              </a:rPr>
              <a:t>City, State,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Zip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1378" y="5979033"/>
            <a:ext cx="339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E</a:t>
            </a:r>
            <a:r>
              <a:rPr dirty="0" sz="900">
                <a:latin typeface="Verdana"/>
                <a:cs typeface="Verdana"/>
              </a:rPr>
              <a:t>ma</a:t>
            </a:r>
            <a:r>
              <a:rPr dirty="0" sz="900" spc="-10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1374" y="6328251"/>
            <a:ext cx="1743075" cy="0"/>
          </a:xfrm>
          <a:custGeom>
            <a:avLst/>
            <a:gdLst/>
            <a:ahLst/>
            <a:cxnLst/>
            <a:rect l="l" t="t" r="r" b="b"/>
            <a:pathLst>
              <a:path w="1743075" h="0">
                <a:moveTo>
                  <a:pt x="0" y="0"/>
                </a:moveTo>
                <a:lnTo>
                  <a:pt x="1742931" y="0"/>
                </a:lnTo>
              </a:path>
            </a:pathLst>
          </a:custGeom>
          <a:ln w="6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41374" y="6328536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10" h="0">
                <a:moveTo>
                  <a:pt x="0" y="0"/>
                </a:moveTo>
                <a:lnTo>
                  <a:pt x="174371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6700" y="6695313"/>
            <a:ext cx="9283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Account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Type: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83461" y="6715632"/>
            <a:ext cx="13411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72438" y="6695313"/>
            <a:ext cx="276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V</a:t>
            </a:r>
            <a:r>
              <a:rPr dirty="0" sz="1000">
                <a:latin typeface="Verdana"/>
                <a:cs typeface="Verdana"/>
              </a:rPr>
              <a:t>i</a:t>
            </a:r>
            <a:r>
              <a:rPr dirty="0" sz="1000" spc="-5">
                <a:latin typeface="Verdana"/>
                <a:cs typeface="Verdana"/>
              </a:rPr>
              <a:t>sa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96338" y="672020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80742" y="6695313"/>
            <a:ext cx="739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MasterCard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25646" y="672020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710051" y="6695313"/>
            <a:ext cx="372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>
                <a:latin typeface="Verdana"/>
                <a:cs typeface="Verdana"/>
              </a:rPr>
              <a:t>m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x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3433" y="672020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37836" y="6695313"/>
            <a:ext cx="55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Dis</a:t>
            </a:r>
            <a:r>
              <a:rPr dirty="0" sz="1000">
                <a:latin typeface="Verdana"/>
                <a:cs typeface="Verdana"/>
              </a:rPr>
              <a:t>c</a:t>
            </a:r>
            <a:r>
              <a:rPr dirty="0" sz="1000" spc="-10">
                <a:latin typeface="Verdana"/>
                <a:cs typeface="Verdana"/>
              </a:rPr>
              <a:t>o</a:t>
            </a:r>
            <a:r>
              <a:rPr dirty="0" sz="1000">
                <a:latin typeface="Verdana"/>
                <a:cs typeface="Verdana"/>
              </a:rPr>
              <a:t>v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700" y="7132701"/>
            <a:ext cx="4162425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Cardholder </a:t>
            </a:r>
            <a:r>
              <a:rPr dirty="0" sz="900">
                <a:latin typeface="Verdana"/>
                <a:cs typeface="Verdana"/>
              </a:rPr>
              <a:t>Name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Dannt</a:t>
            </a:r>
            <a:r>
              <a:rPr dirty="0" u="sng" sz="900" spc="-8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endParaRPr sz="900">
              <a:latin typeface="Verdana"/>
              <a:cs typeface="Verdana"/>
            </a:endParaRPr>
          </a:p>
          <a:p>
            <a:pPr marR="1619250">
              <a:lnSpc>
                <a:spcPts val="2240"/>
              </a:lnSpc>
              <a:spcBef>
                <a:spcPts val="260"/>
              </a:spcBef>
              <a:tabLst>
                <a:tab pos="1087755" algn="l"/>
                <a:tab pos="1371600" algn="l"/>
              </a:tabLst>
            </a:pP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red</a:t>
            </a:r>
            <a:r>
              <a:rPr dirty="0" sz="900" spc="5">
                <a:latin typeface="Verdana"/>
                <a:cs typeface="Verdana"/>
              </a:rPr>
              <a:t>i</a:t>
            </a:r>
            <a:r>
              <a:rPr dirty="0" sz="900">
                <a:latin typeface="Verdana"/>
                <a:cs typeface="Verdana"/>
              </a:rPr>
              <a:t>t </a:t>
            </a: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ard Number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442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77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226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61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73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Expiration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Date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0822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900" spc="-5">
                <a:latin typeface="Verdana"/>
                <a:cs typeface="Verdana"/>
              </a:rPr>
              <a:t>CVV (3 </a:t>
            </a:r>
            <a:r>
              <a:rPr dirty="0" sz="900">
                <a:latin typeface="Verdana"/>
                <a:cs typeface="Verdana"/>
              </a:rPr>
              <a:t>digit number on </a:t>
            </a:r>
            <a:r>
              <a:rPr dirty="0" sz="900" spc="-5">
                <a:latin typeface="Verdana"/>
                <a:cs typeface="Verdana"/>
              </a:rPr>
              <a:t>back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Visa/MC, </a:t>
            </a:r>
            <a:r>
              <a:rPr dirty="0" sz="900">
                <a:latin typeface="Verdana"/>
                <a:cs typeface="Verdana"/>
              </a:rPr>
              <a:t>4 digits on front of AMEX)</a:t>
            </a:r>
            <a:r>
              <a:rPr dirty="0" sz="900" spc="-105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345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5071" y="66241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5071" y="66241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1168" y="6627240"/>
            <a:ext cx="6363970" cy="0"/>
          </a:xfrm>
          <a:custGeom>
            <a:avLst/>
            <a:gdLst/>
            <a:ahLst/>
            <a:cxnLst/>
            <a:rect l="l" t="t" r="r" b="b"/>
            <a:pathLst>
              <a:path w="6363970" h="0">
                <a:moveTo>
                  <a:pt x="0" y="0"/>
                </a:moveTo>
                <a:lnTo>
                  <a:pt x="636397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65138" y="66241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65138" y="662419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6"/>
                </a:moveTo>
                <a:lnTo>
                  <a:pt x="6096" y="6096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8120" y="6630416"/>
            <a:ext cx="0" cy="1654175"/>
          </a:xfrm>
          <a:custGeom>
            <a:avLst/>
            <a:gdLst/>
            <a:ahLst/>
            <a:cxnLst/>
            <a:rect l="l" t="t" r="r" b="b"/>
            <a:pathLst>
              <a:path w="0" h="1654175">
                <a:moveTo>
                  <a:pt x="0" y="0"/>
                </a:moveTo>
                <a:lnTo>
                  <a:pt x="0" y="1653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1168" y="8281161"/>
            <a:ext cx="6363970" cy="0"/>
          </a:xfrm>
          <a:custGeom>
            <a:avLst/>
            <a:gdLst/>
            <a:ahLst/>
            <a:cxnLst/>
            <a:rect l="l" t="t" r="r" b="b"/>
            <a:pathLst>
              <a:path w="6363970" h="0">
                <a:moveTo>
                  <a:pt x="0" y="0"/>
                </a:moveTo>
                <a:lnTo>
                  <a:pt x="636397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68185" y="6630416"/>
            <a:ext cx="0" cy="1654175"/>
          </a:xfrm>
          <a:custGeom>
            <a:avLst/>
            <a:gdLst/>
            <a:ahLst/>
            <a:cxnLst/>
            <a:rect l="l" t="t" r="r" b="b"/>
            <a:pathLst>
              <a:path w="0" h="1654175">
                <a:moveTo>
                  <a:pt x="0" y="0"/>
                </a:moveTo>
                <a:lnTo>
                  <a:pt x="0" y="1653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54000" y="8977071"/>
            <a:ext cx="3723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10304" algn="l"/>
              </a:tabLst>
            </a:pPr>
            <a:r>
              <a:rPr dirty="0" sz="1000" spc="-5">
                <a:latin typeface="Verdana"/>
                <a:cs typeface="Verdana"/>
              </a:rPr>
              <a:t>SIGNATURE</a:t>
            </a:r>
            <a:r>
              <a:rPr dirty="0" sz="1000" spc="20">
                <a:latin typeface="Verdana"/>
                <a:cs typeface="Verdana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69689" y="8977071"/>
            <a:ext cx="9798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dirty="0" sz="1000" spc="-5">
                <a:latin typeface="Verdana"/>
                <a:cs typeface="Verdana"/>
              </a:rPr>
              <a:t>DATE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00" y="9284665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 h="0">
                <a:moveTo>
                  <a:pt x="0" y="0"/>
                </a:moveTo>
                <a:lnTo>
                  <a:pt x="914704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541645" y="157987"/>
            <a:ext cx="1992630" cy="1200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5080">
              <a:lnSpc>
                <a:spcPct val="95900"/>
              </a:lnSpc>
              <a:spcBef>
                <a:spcPts val="140"/>
              </a:spcBef>
            </a:pP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authorize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</a:t>
            </a:r>
            <a:r>
              <a:rPr dirty="0" sz="800">
                <a:latin typeface="Arial"/>
                <a:cs typeface="Arial"/>
              </a:rPr>
              <a:t>named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to  </a:t>
            </a:r>
            <a:r>
              <a:rPr dirty="0" sz="800" spc="-5">
                <a:latin typeface="Arial"/>
                <a:cs typeface="Arial"/>
              </a:rPr>
              <a:t>charge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credit card indicated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this  authorization form according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terms  </a:t>
            </a:r>
            <a:r>
              <a:rPr dirty="0" sz="800" spc="-5">
                <a:latin typeface="Arial"/>
                <a:cs typeface="Arial"/>
              </a:rPr>
              <a:t>outlined above. If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noted payment  dates </a:t>
            </a:r>
            <a:r>
              <a:rPr dirty="0" sz="800">
                <a:latin typeface="Arial"/>
                <a:cs typeface="Arial"/>
              </a:rPr>
              <a:t>fall </a:t>
            </a:r>
            <a:r>
              <a:rPr dirty="0" sz="800" spc="-5">
                <a:latin typeface="Arial"/>
                <a:cs typeface="Arial"/>
              </a:rPr>
              <a:t>on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weekend or holiday, </a:t>
            </a:r>
            <a:r>
              <a:rPr dirty="0" sz="800">
                <a:latin typeface="Arial"/>
                <a:cs typeface="Arial"/>
              </a:rPr>
              <a:t>I  </a:t>
            </a:r>
            <a:r>
              <a:rPr dirty="0" sz="800" spc="-5">
                <a:latin typeface="Arial"/>
                <a:cs typeface="Arial"/>
              </a:rPr>
              <a:t>understand that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payments may be  executed on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next business day. </a:t>
            </a:r>
            <a:r>
              <a:rPr dirty="0" sz="800">
                <a:latin typeface="Arial"/>
                <a:cs typeface="Arial"/>
              </a:rPr>
              <a:t>I  </a:t>
            </a:r>
            <a:r>
              <a:rPr dirty="0" sz="800" spc="-5">
                <a:latin typeface="Arial"/>
                <a:cs typeface="Arial"/>
              </a:rPr>
              <a:t>understand that this authorization </a:t>
            </a:r>
            <a:r>
              <a:rPr dirty="0" sz="800">
                <a:latin typeface="Arial"/>
                <a:cs typeface="Arial"/>
              </a:rPr>
              <a:t>will  remain in </a:t>
            </a:r>
            <a:r>
              <a:rPr dirty="0" sz="800" spc="-5">
                <a:latin typeface="Arial"/>
                <a:cs typeface="Arial"/>
              </a:rPr>
              <a:t>effect until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cancel </a:t>
            </a:r>
            <a:r>
              <a:rPr dirty="0" sz="800" spc="-10">
                <a:latin typeface="Arial"/>
                <a:cs typeface="Arial"/>
              </a:rPr>
              <a:t>it in </a:t>
            </a:r>
            <a:r>
              <a:rPr dirty="0" sz="800" spc="-5">
                <a:latin typeface="Arial"/>
                <a:cs typeface="Arial"/>
              </a:rPr>
              <a:t>writing,  and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agree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notify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writing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8600" y="1394206"/>
            <a:ext cx="7329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Schedule </a:t>
            </a:r>
            <a:r>
              <a:rPr dirty="0" sz="900">
                <a:latin typeface="Verdana"/>
                <a:cs typeface="Verdana"/>
              </a:rPr>
              <a:t>your payments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automatically charged </a:t>
            </a:r>
            <a:r>
              <a:rPr dirty="0" sz="900">
                <a:latin typeface="Verdana"/>
                <a:cs typeface="Verdana"/>
              </a:rPr>
              <a:t>to your </a:t>
            </a:r>
            <a:r>
              <a:rPr dirty="0" sz="900" spc="-5">
                <a:latin typeface="Verdana"/>
                <a:cs typeface="Verdana"/>
              </a:rPr>
              <a:t>credit </a:t>
            </a:r>
            <a:r>
              <a:rPr dirty="0" sz="900">
                <a:latin typeface="Verdana"/>
                <a:cs typeface="Verdana"/>
              </a:rPr>
              <a:t>card. Just </a:t>
            </a:r>
            <a:r>
              <a:rPr dirty="0" sz="900" spc="-5">
                <a:latin typeface="Verdana"/>
                <a:cs typeface="Verdana"/>
              </a:rPr>
              <a:t>complete </a:t>
            </a:r>
            <a:r>
              <a:rPr dirty="0" sz="900" spc="-90">
                <a:latin typeface="Verdana"/>
                <a:cs typeface="Verdana"/>
              </a:rPr>
              <a:t>and</a:t>
            </a:r>
            <a:r>
              <a:rPr dirty="0" baseline="41666" sz="1200" spc="-135">
                <a:latin typeface="Arial"/>
                <a:cs typeface="Arial"/>
              </a:rPr>
              <a:t>of </a:t>
            </a:r>
            <a:r>
              <a:rPr dirty="0" baseline="41666" sz="1200" spc="-15">
                <a:latin typeface="Arial"/>
                <a:cs typeface="Arial"/>
              </a:rPr>
              <a:t>any </a:t>
            </a:r>
            <a:r>
              <a:rPr dirty="0" baseline="41666" sz="1200" spc="-7">
                <a:latin typeface="Arial"/>
                <a:cs typeface="Arial"/>
              </a:rPr>
              <a:t>changes </a:t>
            </a:r>
            <a:r>
              <a:rPr dirty="0" baseline="41666" sz="1200">
                <a:latin typeface="Arial"/>
                <a:cs typeface="Arial"/>
              </a:rPr>
              <a:t>in </a:t>
            </a:r>
            <a:r>
              <a:rPr dirty="0" baseline="41666" sz="1200" spc="-7">
                <a:latin typeface="Arial"/>
                <a:cs typeface="Arial"/>
              </a:rPr>
              <a:t>my account</a:t>
            </a:r>
            <a:r>
              <a:rPr dirty="0" baseline="41666" sz="1200" spc="30">
                <a:latin typeface="Arial"/>
                <a:cs typeface="Arial"/>
              </a:rPr>
              <a:t> </a:t>
            </a:r>
            <a:r>
              <a:rPr dirty="0" baseline="41666" sz="1200" spc="-7">
                <a:latin typeface="Arial"/>
                <a:cs typeface="Arial"/>
              </a:rPr>
              <a:t>information</a:t>
            </a:r>
            <a:endParaRPr baseline="41666"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41645" y="1444498"/>
            <a:ext cx="1991995" cy="108267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45"/>
              </a:spcBef>
            </a:pPr>
            <a:r>
              <a:rPr dirty="0" sz="800" spc="-5">
                <a:latin typeface="Arial"/>
                <a:cs typeface="Arial"/>
              </a:rPr>
              <a:t>or termination </a:t>
            </a:r>
            <a:r>
              <a:rPr dirty="0" sz="800">
                <a:latin typeface="Arial"/>
                <a:cs typeface="Arial"/>
              </a:rPr>
              <a:t>of </a:t>
            </a:r>
            <a:r>
              <a:rPr dirty="0" sz="800" spc="-5">
                <a:latin typeface="Arial"/>
                <a:cs typeface="Arial"/>
              </a:rPr>
              <a:t>this authorization at least  15 days prior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next billing date. This  </a:t>
            </a:r>
            <a:r>
              <a:rPr dirty="0" sz="800">
                <a:latin typeface="Arial"/>
                <a:cs typeface="Arial"/>
              </a:rPr>
              <a:t>payment </a:t>
            </a:r>
            <a:r>
              <a:rPr dirty="0" sz="800" spc="-5">
                <a:latin typeface="Arial"/>
                <a:cs typeface="Arial"/>
              </a:rPr>
              <a:t>authorization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for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type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5">
                <a:latin typeface="Arial"/>
                <a:cs typeface="Arial"/>
              </a:rPr>
              <a:t>bill  </a:t>
            </a:r>
            <a:r>
              <a:rPr dirty="0" sz="800">
                <a:latin typeface="Arial"/>
                <a:cs typeface="Arial"/>
              </a:rPr>
              <a:t>indicated </a:t>
            </a:r>
            <a:r>
              <a:rPr dirty="0" sz="800" spc="-5">
                <a:latin typeface="Arial"/>
                <a:cs typeface="Arial"/>
              </a:rPr>
              <a:t>above.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certify that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10">
                <a:latin typeface="Arial"/>
                <a:cs typeface="Arial"/>
              </a:rPr>
              <a:t>am </a:t>
            </a:r>
            <a:r>
              <a:rPr dirty="0" sz="800" spc="-5">
                <a:latin typeface="Arial"/>
                <a:cs typeface="Arial"/>
              </a:rPr>
              <a:t>an  authorized user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credit card and that </a:t>
            </a:r>
            <a:r>
              <a:rPr dirty="0" sz="800">
                <a:latin typeface="Arial"/>
                <a:cs typeface="Arial"/>
              </a:rPr>
              <a:t>I  will </a:t>
            </a:r>
            <a:r>
              <a:rPr dirty="0" sz="800" spc="-5">
                <a:latin typeface="Arial"/>
                <a:cs typeface="Arial"/>
              </a:rPr>
              <a:t>not dispute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scheduled payments  </a:t>
            </a:r>
            <a:r>
              <a:rPr dirty="0" sz="800">
                <a:latin typeface="Arial"/>
                <a:cs typeface="Arial"/>
              </a:rPr>
              <a:t>with my </a:t>
            </a:r>
            <a:r>
              <a:rPr dirty="0" sz="800" spc="-5">
                <a:latin typeface="Arial"/>
                <a:cs typeface="Arial"/>
              </a:rPr>
              <a:t>credit card company provided </a:t>
            </a:r>
            <a:r>
              <a:rPr dirty="0" sz="800">
                <a:latin typeface="Arial"/>
                <a:cs typeface="Arial"/>
              </a:rPr>
              <a:t>the  </a:t>
            </a:r>
            <a:r>
              <a:rPr dirty="0" sz="800" spc="-5">
                <a:latin typeface="Arial"/>
                <a:cs typeface="Arial"/>
              </a:rPr>
              <a:t>transactions correspond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the terms  </a:t>
            </a:r>
            <a:r>
              <a:rPr dirty="0" sz="800">
                <a:latin typeface="Arial"/>
                <a:cs typeface="Arial"/>
              </a:rPr>
              <a:t>indicated in this </a:t>
            </a:r>
            <a:r>
              <a:rPr dirty="0" sz="800" spc="-5">
                <a:latin typeface="Arial"/>
                <a:cs typeface="Arial"/>
              </a:rPr>
              <a:t>authorization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form.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4370" y="2697479"/>
            <a:ext cx="1908175" cy="191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252209" y="2941065"/>
            <a:ext cx="1259205" cy="31832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20014">
              <a:lnSpc>
                <a:spcPct val="92900"/>
              </a:lnSpc>
              <a:spcBef>
                <a:spcPts val="204"/>
              </a:spcBef>
            </a:pPr>
            <a:r>
              <a:rPr dirty="0" sz="1300" spc="-5" b="1">
                <a:latin typeface="Arial"/>
                <a:cs typeface="Arial"/>
              </a:rPr>
              <a:t>ADULT  </a:t>
            </a:r>
            <a:r>
              <a:rPr dirty="0" sz="1300" spc="-10" b="1">
                <a:latin typeface="Arial"/>
                <a:cs typeface="Arial"/>
              </a:rPr>
              <a:t>SIMPLIFIED  </a:t>
            </a:r>
            <a:r>
              <a:rPr dirty="0" sz="1300" spc="-5" b="1">
                <a:latin typeface="Arial"/>
                <a:cs typeface="Arial"/>
              </a:rPr>
              <a:t>RENEWAL  PASSPORT  </a:t>
            </a:r>
            <a:r>
              <a:rPr dirty="0" sz="1300" spc="-5" b="1">
                <a:latin typeface="Arial"/>
                <a:cs typeface="Arial"/>
              </a:rPr>
              <a:t>APPLI</a:t>
            </a:r>
            <a:r>
              <a:rPr dirty="0" sz="1300" spc="5" b="1">
                <a:latin typeface="Arial"/>
                <a:cs typeface="Arial"/>
              </a:rPr>
              <a:t>C</a:t>
            </a:r>
            <a:r>
              <a:rPr dirty="0" sz="1300" spc="-5" b="1">
                <a:latin typeface="Arial"/>
                <a:cs typeface="Arial"/>
              </a:rPr>
              <a:t>A</a:t>
            </a:r>
            <a:r>
              <a:rPr dirty="0" sz="1300" spc="5" b="1">
                <a:latin typeface="Arial"/>
                <a:cs typeface="Arial"/>
              </a:rPr>
              <a:t>T</a:t>
            </a:r>
            <a:r>
              <a:rPr dirty="0" sz="1300" spc="-5" b="1">
                <a:latin typeface="Arial"/>
                <a:cs typeface="Arial"/>
              </a:rPr>
              <a:t>ION</a:t>
            </a:r>
            <a:endParaRPr sz="1300">
              <a:latin typeface="Arial"/>
              <a:cs typeface="Arial"/>
            </a:endParaRPr>
          </a:p>
          <a:p>
            <a:pPr marL="12700" marR="305435">
              <a:lnSpc>
                <a:spcPct val="92300"/>
              </a:lnSpc>
              <a:spcBef>
                <a:spcPts val="15"/>
              </a:spcBef>
            </a:pPr>
            <a:r>
              <a:rPr dirty="0" sz="1100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eligible  Canadians  </a:t>
            </a:r>
            <a:r>
              <a:rPr dirty="0" sz="1100" b="1">
                <a:latin typeface="Arial"/>
                <a:cs typeface="Arial"/>
              </a:rPr>
              <a:t>applying in  </a:t>
            </a:r>
            <a:r>
              <a:rPr dirty="0" sz="1100" spc="-5" b="1">
                <a:latin typeface="Arial"/>
                <a:cs typeface="Arial"/>
              </a:rPr>
              <a:t>Canada </a:t>
            </a:r>
            <a:r>
              <a:rPr dirty="0" sz="1100" b="1">
                <a:latin typeface="Arial"/>
                <a:cs typeface="Arial"/>
              </a:rPr>
              <a:t>or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  </a:t>
            </a:r>
            <a:r>
              <a:rPr dirty="0" sz="1100" spc="-10" b="1">
                <a:latin typeface="Arial"/>
                <a:cs typeface="Arial"/>
              </a:rPr>
              <a:t>USA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89000"/>
              </a:lnSpc>
              <a:spcBef>
                <a:spcPts val="190"/>
              </a:spcBef>
            </a:pPr>
            <a:r>
              <a:rPr dirty="0" sz="700" spc="-5" b="1">
                <a:latin typeface="Arial"/>
                <a:cs typeface="Arial"/>
              </a:rPr>
              <a:t>Warning: </a:t>
            </a:r>
            <a:r>
              <a:rPr dirty="0" sz="700" spc="-5">
                <a:latin typeface="Arial"/>
                <a:cs typeface="Arial"/>
              </a:rPr>
              <a:t>Any false or  misleading statement with  respect to this application and  </a:t>
            </a:r>
            <a:r>
              <a:rPr dirty="0" sz="700" spc="-10">
                <a:latin typeface="Arial"/>
                <a:cs typeface="Arial"/>
              </a:rPr>
              <a:t>any </a:t>
            </a:r>
            <a:r>
              <a:rPr dirty="0" sz="700" spc="-5">
                <a:latin typeface="Arial"/>
                <a:cs typeface="Arial"/>
              </a:rPr>
              <a:t>supporting document,  including the concealment of  </a:t>
            </a:r>
            <a:r>
              <a:rPr dirty="0" sz="700" spc="-10">
                <a:latin typeface="Arial"/>
                <a:cs typeface="Arial"/>
              </a:rPr>
              <a:t>any </a:t>
            </a:r>
            <a:r>
              <a:rPr dirty="0" sz="700" spc="-5">
                <a:latin typeface="Arial"/>
                <a:cs typeface="Arial"/>
              </a:rPr>
              <a:t>material fact, </a:t>
            </a:r>
            <a:r>
              <a:rPr dirty="0" sz="700">
                <a:latin typeface="Arial"/>
                <a:cs typeface="Arial"/>
              </a:rPr>
              <a:t>may </a:t>
            </a:r>
            <a:r>
              <a:rPr dirty="0" sz="700" spc="-5">
                <a:latin typeface="Arial"/>
                <a:cs typeface="Arial"/>
              </a:rPr>
              <a:t>result in  the refusal to </a:t>
            </a:r>
            <a:r>
              <a:rPr dirty="0" sz="700">
                <a:latin typeface="Arial"/>
                <a:cs typeface="Arial"/>
              </a:rPr>
              <a:t>issue </a:t>
            </a:r>
            <a:r>
              <a:rPr dirty="0" sz="700" spc="-5">
                <a:latin typeface="Arial"/>
                <a:cs typeface="Arial"/>
              </a:rPr>
              <a:t>a passport,  the revocation of a currently  valid passport, and/or the  imposition of a period of refusal  of passport services, and may  be grounds for criminal  prosecution as per subsection  57 (2) of the Criminal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Code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45"/>
              </a:lnSpc>
            </a:pPr>
            <a:r>
              <a:rPr dirty="0" sz="700" spc="-5">
                <a:latin typeface="Arial"/>
                <a:cs typeface="Arial"/>
              </a:rPr>
              <a:t>(R.C.S. 1985,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C-46).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9363" y="9596881"/>
            <a:ext cx="73406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 spc="-5">
                <a:latin typeface="Calibri"/>
                <a:cs typeface="Calibri"/>
              </a:rPr>
              <a:t>PPTC 054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(06-2019)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16123" y="9596881"/>
            <a:ext cx="14427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 spc="-5" b="1">
                <a:latin typeface="Calibri"/>
                <a:cs typeface="Calibri"/>
              </a:rPr>
              <a:t>(DISPONIBLE EN FRANÇAIS - PPTC</a:t>
            </a:r>
            <a:r>
              <a:rPr dirty="0" sz="700" spc="10" b="1">
                <a:latin typeface="Calibri"/>
                <a:cs typeface="Calibri"/>
              </a:rPr>
              <a:t> </a:t>
            </a:r>
            <a:r>
              <a:rPr dirty="0" sz="700" spc="-5" b="1">
                <a:latin typeface="Calibri"/>
                <a:cs typeface="Calibri"/>
              </a:rPr>
              <a:t>055)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01790" y="6200013"/>
            <a:ext cx="88265" cy="498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94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algn="just" marL="12700" marR="5080">
              <a:lnSpc>
                <a:spcPct val="95600"/>
              </a:lnSpc>
              <a:spcBef>
                <a:spcPts val="20"/>
              </a:spcBef>
            </a:pPr>
            <a:r>
              <a:rPr dirty="0" sz="800" b="1">
                <a:latin typeface="Arial"/>
                <a:cs typeface="Arial"/>
              </a:rPr>
              <a:t>y  </a:t>
            </a:r>
            <a:r>
              <a:rPr dirty="0" sz="800" b="1">
                <a:latin typeface="Arial"/>
                <a:cs typeface="Arial"/>
              </a:rPr>
              <a:t>p  </a:t>
            </a:r>
            <a:r>
              <a:rPr dirty="0" sz="800" b="1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14490" y="6783705"/>
            <a:ext cx="628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14490" y="6901053"/>
            <a:ext cx="400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01790" y="7134225"/>
            <a:ext cx="88265" cy="6165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40"/>
              </a:spcBef>
            </a:pPr>
            <a:r>
              <a:rPr dirty="0" sz="800" b="1">
                <a:latin typeface="Arial"/>
                <a:cs typeface="Arial"/>
              </a:rPr>
              <a:t>p  </a:t>
            </a:r>
            <a:r>
              <a:rPr dirty="0" sz="800" b="1">
                <a:latin typeface="Arial"/>
                <a:cs typeface="Arial"/>
              </a:rPr>
              <a:t>r  i  </a:t>
            </a:r>
            <a:r>
              <a:rPr dirty="0" sz="800" b="1">
                <a:latin typeface="Arial"/>
                <a:cs typeface="Arial"/>
              </a:rPr>
              <a:t>n   </a:t>
            </a:r>
            <a:r>
              <a:rPr dirty="0" sz="800" b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1790" y="7835645"/>
            <a:ext cx="88265" cy="2654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919"/>
              </a:lnSpc>
              <a:spcBef>
                <a:spcPts val="165"/>
              </a:spcBef>
            </a:pPr>
            <a:r>
              <a:rPr dirty="0" sz="800" b="1">
                <a:latin typeface="Arial"/>
                <a:cs typeface="Arial"/>
              </a:rPr>
              <a:t>i  </a:t>
            </a:r>
            <a:r>
              <a:rPr dirty="0" sz="800" b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01790" y="8186166"/>
            <a:ext cx="99695" cy="84899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45"/>
              </a:spcBef>
            </a:pPr>
            <a:r>
              <a:rPr dirty="0" sz="800" b="1">
                <a:latin typeface="Arial"/>
                <a:cs typeface="Arial"/>
              </a:rPr>
              <a:t>C  A  </a:t>
            </a:r>
            <a:r>
              <a:rPr dirty="0" sz="800" b="1">
                <a:latin typeface="Arial"/>
                <a:cs typeface="Arial"/>
              </a:rPr>
              <a:t>P   </a:t>
            </a:r>
            <a:r>
              <a:rPr dirty="0" sz="800" b="1">
                <a:latin typeface="Arial"/>
                <a:cs typeface="Arial"/>
              </a:rPr>
              <a:t>I  </a:t>
            </a:r>
            <a:r>
              <a:rPr dirty="0" sz="800" b="1">
                <a:latin typeface="Arial"/>
                <a:cs typeface="Arial"/>
              </a:rPr>
              <a:t>T  </a:t>
            </a:r>
            <a:r>
              <a:rPr dirty="0" sz="800" b="1">
                <a:latin typeface="Arial"/>
                <a:cs typeface="Arial"/>
              </a:rPr>
              <a:t>A  </a:t>
            </a:r>
            <a:r>
              <a:rPr dirty="0" sz="800" b="1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01790" y="9121850"/>
            <a:ext cx="93980" cy="3816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5600"/>
              </a:lnSpc>
              <a:spcBef>
                <a:spcPts val="145"/>
              </a:spcBef>
            </a:pPr>
            <a:r>
              <a:rPr dirty="0" sz="800" b="1">
                <a:latin typeface="Arial"/>
                <a:cs typeface="Arial"/>
              </a:rPr>
              <a:t>L  </a:t>
            </a:r>
            <a:r>
              <a:rPr dirty="0" sz="800" b="1">
                <a:latin typeface="Arial"/>
                <a:cs typeface="Arial"/>
              </a:rPr>
              <a:t>E  </a:t>
            </a:r>
            <a:r>
              <a:rPr dirty="0" sz="800" b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" y="1495742"/>
            <a:ext cx="5076190" cy="0"/>
          </a:xfrm>
          <a:custGeom>
            <a:avLst/>
            <a:gdLst/>
            <a:ahLst/>
            <a:cxnLst/>
            <a:rect l="l" t="t" r="r" b="b"/>
            <a:pathLst>
              <a:path w="5076190" h="0">
                <a:moveTo>
                  <a:pt x="0" y="0"/>
                </a:moveTo>
                <a:lnTo>
                  <a:pt x="5076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9750" y="6427470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359" y="1569719"/>
            <a:ext cx="0" cy="4785995"/>
          </a:xfrm>
          <a:custGeom>
            <a:avLst/>
            <a:gdLst/>
            <a:ahLst/>
            <a:cxnLst/>
            <a:rect l="l" t="t" r="r" b="b"/>
            <a:pathLst>
              <a:path w="0" h="4785995">
                <a:moveTo>
                  <a:pt x="0" y="0"/>
                </a:moveTo>
                <a:lnTo>
                  <a:pt x="0" y="47859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359" y="6355079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0"/>
                </a:moveTo>
                <a:lnTo>
                  <a:pt x="5715" y="27940"/>
                </a:lnTo>
                <a:lnTo>
                  <a:pt x="21590" y="50800"/>
                </a:lnTo>
                <a:lnTo>
                  <a:pt x="44450" y="66040"/>
                </a:lnTo>
                <a:lnTo>
                  <a:pt x="72390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7580" y="1569719"/>
            <a:ext cx="0" cy="4785995"/>
          </a:xfrm>
          <a:custGeom>
            <a:avLst/>
            <a:gdLst/>
            <a:ahLst/>
            <a:cxnLst/>
            <a:rect l="l" t="t" r="r" b="b"/>
            <a:pathLst>
              <a:path w="0" h="4785995">
                <a:moveTo>
                  <a:pt x="0" y="0"/>
                </a:moveTo>
                <a:lnTo>
                  <a:pt x="0" y="47859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5190" y="63550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5"/>
                </a:moveTo>
                <a:lnTo>
                  <a:pt x="27939" y="66040"/>
                </a:lnTo>
                <a:lnTo>
                  <a:pt x="50800" y="50800"/>
                </a:lnTo>
                <a:lnTo>
                  <a:pt x="66039" y="27940"/>
                </a:lnTo>
                <a:lnTo>
                  <a:pt x="71754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35190" y="1497330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72390"/>
                </a:moveTo>
                <a:lnTo>
                  <a:pt x="66039" y="43815"/>
                </a:lnTo>
                <a:lnTo>
                  <a:pt x="50800" y="20954"/>
                </a:lnTo>
                <a:lnTo>
                  <a:pt x="27939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359" y="14973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0"/>
                </a:moveTo>
                <a:lnTo>
                  <a:pt x="44450" y="5715"/>
                </a:lnTo>
                <a:lnTo>
                  <a:pt x="21590" y="20954"/>
                </a:lnTo>
                <a:lnTo>
                  <a:pt x="5715" y="43815"/>
                </a:lnTo>
                <a:lnTo>
                  <a:pt x="0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359" y="1497330"/>
            <a:ext cx="5148580" cy="216535"/>
          </a:xfrm>
          <a:custGeom>
            <a:avLst/>
            <a:gdLst/>
            <a:ahLst/>
            <a:cxnLst/>
            <a:rect l="l" t="t" r="r" b="b"/>
            <a:pathLst>
              <a:path w="5148580" h="216535">
                <a:moveTo>
                  <a:pt x="0" y="216534"/>
                </a:moveTo>
                <a:lnTo>
                  <a:pt x="5148580" y="216534"/>
                </a:lnTo>
                <a:lnTo>
                  <a:pt x="514858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184" y="1497330"/>
            <a:ext cx="5154295" cy="0"/>
          </a:xfrm>
          <a:custGeom>
            <a:avLst/>
            <a:gdLst/>
            <a:ahLst/>
            <a:cxnLst/>
            <a:rect l="l" t="t" r="r" b="b"/>
            <a:pathLst>
              <a:path w="5154295" h="0">
                <a:moveTo>
                  <a:pt x="0" y="0"/>
                </a:moveTo>
                <a:lnTo>
                  <a:pt x="515429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184" y="1713229"/>
            <a:ext cx="5154295" cy="0"/>
          </a:xfrm>
          <a:custGeom>
            <a:avLst/>
            <a:gdLst/>
            <a:ahLst/>
            <a:cxnLst/>
            <a:rect l="l" t="t" r="r" b="b"/>
            <a:pathLst>
              <a:path w="5154295" h="0">
                <a:moveTo>
                  <a:pt x="0" y="0"/>
                </a:moveTo>
                <a:lnTo>
                  <a:pt x="515429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359" y="1494155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5309" y="1497330"/>
            <a:ext cx="216534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7359" y="2099310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514858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169" y="2484754"/>
            <a:ext cx="5147945" cy="0"/>
          </a:xfrm>
          <a:custGeom>
            <a:avLst/>
            <a:gdLst/>
            <a:ahLst/>
            <a:cxnLst/>
            <a:rect l="l" t="t" r="r" b="b"/>
            <a:pathLst>
              <a:path w="5147945" h="0">
                <a:moveTo>
                  <a:pt x="514794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359" y="2926714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0" y="0"/>
                </a:moveTo>
                <a:lnTo>
                  <a:pt x="51485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359" y="3271520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359" y="3707765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5245" y="391604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00729" y="391604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09059" y="391604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1450" y="3707765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0"/>
                </a:moveTo>
                <a:lnTo>
                  <a:pt x="0" y="3575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51904" y="3707765"/>
            <a:ext cx="0" cy="357505"/>
          </a:xfrm>
          <a:custGeom>
            <a:avLst/>
            <a:gdLst/>
            <a:ahLst/>
            <a:cxnLst/>
            <a:rect l="l" t="t" r="r" b="b"/>
            <a:pathLst>
              <a:path w="0" h="357504">
                <a:moveTo>
                  <a:pt x="0" y="0"/>
                </a:moveTo>
                <a:lnTo>
                  <a:pt x="0" y="3575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359" y="4422775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359" y="4808220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22854" y="4808220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75175" y="4808220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90034" y="5132070"/>
            <a:ext cx="3211195" cy="970915"/>
          </a:xfrm>
          <a:custGeom>
            <a:avLst/>
            <a:gdLst/>
            <a:ahLst/>
            <a:cxnLst/>
            <a:rect l="l" t="t" r="r" b="b"/>
            <a:pathLst>
              <a:path w="3211195" h="970914">
                <a:moveTo>
                  <a:pt x="3139440" y="0"/>
                </a:moveTo>
                <a:lnTo>
                  <a:pt x="71754" y="0"/>
                </a:lnTo>
                <a:lnTo>
                  <a:pt x="43814" y="5714"/>
                </a:lnTo>
                <a:lnTo>
                  <a:pt x="20954" y="21589"/>
                </a:lnTo>
                <a:lnTo>
                  <a:pt x="5714" y="44450"/>
                </a:lnTo>
                <a:lnTo>
                  <a:pt x="0" y="72389"/>
                </a:lnTo>
                <a:lnTo>
                  <a:pt x="0" y="899159"/>
                </a:lnTo>
                <a:lnTo>
                  <a:pt x="5714" y="927100"/>
                </a:lnTo>
                <a:lnTo>
                  <a:pt x="20954" y="949959"/>
                </a:lnTo>
                <a:lnTo>
                  <a:pt x="43814" y="965200"/>
                </a:lnTo>
                <a:lnTo>
                  <a:pt x="71754" y="970914"/>
                </a:lnTo>
                <a:lnTo>
                  <a:pt x="3139440" y="970914"/>
                </a:lnTo>
                <a:lnTo>
                  <a:pt x="3167380" y="965200"/>
                </a:lnTo>
                <a:lnTo>
                  <a:pt x="3190240" y="949959"/>
                </a:lnTo>
                <a:lnTo>
                  <a:pt x="3205480" y="927100"/>
                </a:lnTo>
                <a:lnTo>
                  <a:pt x="3211194" y="899159"/>
                </a:lnTo>
                <a:lnTo>
                  <a:pt x="3211194" y="72389"/>
                </a:lnTo>
                <a:lnTo>
                  <a:pt x="3205480" y="44450"/>
                </a:lnTo>
                <a:lnTo>
                  <a:pt x="3190240" y="21589"/>
                </a:lnTo>
                <a:lnTo>
                  <a:pt x="3167380" y="5714"/>
                </a:lnTo>
                <a:lnTo>
                  <a:pt x="313944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69740" y="5358765"/>
            <a:ext cx="2851785" cy="558165"/>
          </a:xfrm>
          <a:custGeom>
            <a:avLst/>
            <a:gdLst/>
            <a:ahLst/>
            <a:cxnLst/>
            <a:rect l="l" t="t" r="r" b="b"/>
            <a:pathLst>
              <a:path w="2851784" h="558164">
                <a:moveTo>
                  <a:pt x="0" y="558164"/>
                </a:moveTo>
                <a:lnTo>
                  <a:pt x="2851785" y="558164"/>
                </a:lnTo>
                <a:lnTo>
                  <a:pt x="2851785" y="0"/>
                </a:lnTo>
                <a:lnTo>
                  <a:pt x="0" y="0"/>
                </a:lnTo>
                <a:lnTo>
                  <a:pt x="0" y="558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94479" y="51835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94479" y="51835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ln w="914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06615" y="51835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06615" y="518350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ln w="914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94479" y="600202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94479" y="600202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90170"/>
                </a:moveTo>
                <a:lnTo>
                  <a:pt x="90170" y="90170"/>
                </a:lnTo>
                <a:lnTo>
                  <a:pt x="90170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ln w="9144">
            <a:solidFill>
              <a:srgbClr val="E3E3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88129" y="513207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359" y="5128895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10125" y="6249670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71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04459" y="6249670"/>
            <a:ext cx="0" cy="176530"/>
          </a:xfrm>
          <a:custGeom>
            <a:avLst/>
            <a:gdLst/>
            <a:ahLst/>
            <a:cxnLst/>
            <a:rect l="l" t="t" r="r" b="b"/>
            <a:pathLst>
              <a:path w="0"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70854" y="6099809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91940" y="6097904"/>
            <a:ext cx="3204210" cy="0"/>
          </a:xfrm>
          <a:custGeom>
            <a:avLst/>
            <a:gdLst/>
            <a:ahLst/>
            <a:cxnLst/>
            <a:rect l="l" t="t" r="r" b="b"/>
            <a:pathLst>
              <a:path w="3204209" h="0">
                <a:moveTo>
                  <a:pt x="320421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15940" y="2331720"/>
            <a:ext cx="1692275" cy="940435"/>
          </a:xfrm>
          <a:custGeom>
            <a:avLst/>
            <a:gdLst/>
            <a:ahLst/>
            <a:cxnLst/>
            <a:rect l="l" t="t" r="r" b="b"/>
            <a:pathLst>
              <a:path w="1692275" h="940435">
                <a:moveTo>
                  <a:pt x="0" y="940434"/>
                </a:moveTo>
                <a:lnTo>
                  <a:pt x="1692275" y="940434"/>
                </a:lnTo>
                <a:lnTo>
                  <a:pt x="1692275" y="0"/>
                </a:lnTo>
                <a:lnTo>
                  <a:pt x="0" y="0"/>
                </a:lnTo>
                <a:lnTo>
                  <a:pt x="0" y="9404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1500" y="2368550"/>
            <a:ext cx="302260" cy="269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14745" y="254317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15379" y="2713989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91909" y="2540635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11950" y="2540635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36434" y="2545714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4">
                <a:moveTo>
                  <a:pt x="0" y="0"/>
                </a:moveTo>
                <a:lnTo>
                  <a:pt x="0" y="16954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1909" y="2715260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5" h="0">
                <a:moveTo>
                  <a:pt x="0" y="0"/>
                </a:moveTo>
                <a:lnTo>
                  <a:pt x="64071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750" y="6455251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9750" y="7846059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7994" y="6529069"/>
            <a:ext cx="0" cy="1245235"/>
          </a:xfrm>
          <a:custGeom>
            <a:avLst/>
            <a:gdLst/>
            <a:ahLst/>
            <a:cxnLst/>
            <a:rect l="l" t="t" r="r" b="b"/>
            <a:pathLst>
              <a:path w="0" h="1245234">
                <a:moveTo>
                  <a:pt x="0" y="0"/>
                </a:moveTo>
                <a:lnTo>
                  <a:pt x="0" y="12452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359" y="77736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715" y="27939"/>
                </a:lnTo>
                <a:lnTo>
                  <a:pt x="20955" y="50799"/>
                </a:lnTo>
                <a:lnTo>
                  <a:pt x="43815" y="66039"/>
                </a:lnTo>
                <a:lnTo>
                  <a:pt x="71755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07580" y="6529069"/>
            <a:ext cx="0" cy="1245235"/>
          </a:xfrm>
          <a:custGeom>
            <a:avLst/>
            <a:gdLst/>
            <a:ahLst/>
            <a:cxnLst/>
            <a:rect l="l" t="t" r="r" b="b"/>
            <a:pathLst>
              <a:path w="0" h="1245234">
                <a:moveTo>
                  <a:pt x="0" y="0"/>
                </a:moveTo>
                <a:lnTo>
                  <a:pt x="0" y="12452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35190" y="77736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4"/>
                </a:moveTo>
                <a:lnTo>
                  <a:pt x="27939" y="66039"/>
                </a:lnTo>
                <a:lnTo>
                  <a:pt x="50800" y="50799"/>
                </a:lnTo>
                <a:lnTo>
                  <a:pt x="66039" y="27939"/>
                </a:lnTo>
                <a:lnTo>
                  <a:pt x="71754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35190" y="64566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71755"/>
                </a:moveTo>
                <a:lnTo>
                  <a:pt x="66039" y="43815"/>
                </a:lnTo>
                <a:lnTo>
                  <a:pt x="50800" y="20955"/>
                </a:lnTo>
                <a:lnTo>
                  <a:pt x="27939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7359" y="64566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5" y="0"/>
                </a:moveTo>
                <a:lnTo>
                  <a:pt x="43815" y="5715"/>
                </a:lnTo>
                <a:lnTo>
                  <a:pt x="20955" y="20955"/>
                </a:lnTo>
                <a:lnTo>
                  <a:pt x="5715" y="43815"/>
                </a:lnTo>
                <a:lnTo>
                  <a:pt x="0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359" y="645667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5"/>
                </a:moveTo>
                <a:lnTo>
                  <a:pt x="6840220" y="216535"/>
                </a:lnTo>
                <a:lnTo>
                  <a:pt x="684022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359" y="645667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5"/>
                </a:moveTo>
                <a:lnTo>
                  <a:pt x="6840220" y="216535"/>
                </a:lnTo>
                <a:lnTo>
                  <a:pt x="684022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5309" y="6466204"/>
            <a:ext cx="216534" cy="216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4194" y="670877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6509" y="0"/>
                </a:moveTo>
                <a:lnTo>
                  <a:pt x="5079" y="0"/>
                </a:lnTo>
                <a:lnTo>
                  <a:pt x="0" y="5079"/>
                </a:lnTo>
                <a:lnTo>
                  <a:pt x="0" y="16510"/>
                </a:lnTo>
                <a:lnTo>
                  <a:pt x="5079" y="20954"/>
                </a:lnTo>
                <a:lnTo>
                  <a:pt x="16509" y="20954"/>
                </a:lnTo>
                <a:lnTo>
                  <a:pt x="20954" y="16510"/>
                </a:lnTo>
                <a:lnTo>
                  <a:pt x="20954" y="5079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4194" y="670877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954" y="10795"/>
                </a:moveTo>
                <a:lnTo>
                  <a:pt x="20954" y="5079"/>
                </a:lnTo>
                <a:lnTo>
                  <a:pt x="16509" y="0"/>
                </a:lnTo>
                <a:lnTo>
                  <a:pt x="10795" y="0"/>
                </a:lnTo>
                <a:lnTo>
                  <a:pt x="5079" y="0"/>
                </a:lnTo>
                <a:lnTo>
                  <a:pt x="0" y="5079"/>
                </a:lnTo>
                <a:lnTo>
                  <a:pt x="0" y="10795"/>
                </a:lnTo>
                <a:lnTo>
                  <a:pt x="0" y="16510"/>
                </a:lnTo>
                <a:lnTo>
                  <a:pt x="5079" y="20954"/>
                </a:lnTo>
                <a:lnTo>
                  <a:pt x="10795" y="20954"/>
                </a:lnTo>
                <a:lnTo>
                  <a:pt x="16509" y="20954"/>
                </a:lnTo>
                <a:lnTo>
                  <a:pt x="20954" y="16510"/>
                </a:lnTo>
                <a:lnTo>
                  <a:pt x="20954" y="107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49600" y="6701790"/>
            <a:ext cx="1260475" cy="359410"/>
          </a:xfrm>
          <a:custGeom>
            <a:avLst/>
            <a:gdLst/>
            <a:ahLst/>
            <a:cxnLst/>
            <a:rect l="l" t="t" r="r" b="b"/>
            <a:pathLst>
              <a:path w="1260475" h="359409">
                <a:moveTo>
                  <a:pt x="0" y="359409"/>
                </a:moveTo>
                <a:lnTo>
                  <a:pt x="1260475" y="359409"/>
                </a:lnTo>
                <a:lnTo>
                  <a:pt x="1260475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10075" y="6701790"/>
            <a:ext cx="2519680" cy="359410"/>
          </a:xfrm>
          <a:custGeom>
            <a:avLst/>
            <a:gdLst/>
            <a:ahLst/>
            <a:cxnLst/>
            <a:rect l="l" t="t" r="r" b="b"/>
            <a:pathLst>
              <a:path w="2519679" h="359409">
                <a:moveTo>
                  <a:pt x="0" y="359409"/>
                </a:moveTo>
                <a:lnTo>
                  <a:pt x="2519679" y="359409"/>
                </a:lnTo>
                <a:lnTo>
                  <a:pt x="2519679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54270" y="6899909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14315" y="6899909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70550" y="6699250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70550" y="6821169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40">
                <a:moveTo>
                  <a:pt x="0" y="0"/>
                </a:moveTo>
                <a:lnTo>
                  <a:pt x="0" y="2438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10300" y="6899909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70344" y="6899909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1180" y="762190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7000"/>
                </a:moveTo>
                <a:lnTo>
                  <a:pt x="127000" y="127000"/>
                </a:lnTo>
                <a:lnTo>
                  <a:pt x="1270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9909" y="747712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6510" y="0"/>
                </a:moveTo>
                <a:lnTo>
                  <a:pt x="5080" y="0"/>
                </a:lnTo>
                <a:lnTo>
                  <a:pt x="0" y="5080"/>
                </a:lnTo>
                <a:lnTo>
                  <a:pt x="0" y="15875"/>
                </a:lnTo>
                <a:lnTo>
                  <a:pt x="5080" y="20955"/>
                </a:lnTo>
                <a:lnTo>
                  <a:pt x="16510" y="20955"/>
                </a:lnTo>
                <a:lnTo>
                  <a:pt x="20955" y="15875"/>
                </a:lnTo>
                <a:lnTo>
                  <a:pt x="20955" y="508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9909" y="747712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955" y="10160"/>
                </a:moveTo>
                <a:lnTo>
                  <a:pt x="20955" y="5080"/>
                </a:lnTo>
                <a:lnTo>
                  <a:pt x="16510" y="0"/>
                </a:lnTo>
                <a:lnTo>
                  <a:pt x="10795" y="0"/>
                </a:lnTo>
                <a:lnTo>
                  <a:pt x="5080" y="0"/>
                </a:lnTo>
                <a:lnTo>
                  <a:pt x="0" y="5080"/>
                </a:lnTo>
                <a:lnTo>
                  <a:pt x="0" y="10160"/>
                </a:lnTo>
                <a:lnTo>
                  <a:pt x="0" y="15875"/>
                </a:lnTo>
                <a:lnTo>
                  <a:pt x="5080" y="20955"/>
                </a:lnTo>
                <a:lnTo>
                  <a:pt x="10795" y="20955"/>
                </a:lnTo>
                <a:lnTo>
                  <a:pt x="16510" y="20955"/>
                </a:lnTo>
                <a:lnTo>
                  <a:pt x="20955" y="15875"/>
                </a:lnTo>
                <a:lnTo>
                  <a:pt x="20955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9750" y="7870021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39750" y="9297034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7994" y="7943850"/>
            <a:ext cx="0" cy="1281430"/>
          </a:xfrm>
          <a:custGeom>
            <a:avLst/>
            <a:gdLst/>
            <a:ahLst/>
            <a:cxnLst/>
            <a:rect l="l" t="t" r="r" b="b"/>
            <a:pathLst>
              <a:path w="0" h="1281429">
                <a:moveTo>
                  <a:pt x="0" y="0"/>
                </a:moveTo>
                <a:lnTo>
                  <a:pt x="0" y="12814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7359" y="9225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715" y="27940"/>
                </a:lnTo>
                <a:lnTo>
                  <a:pt x="20955" y="50800"/>
                </a:lnTo>
                <a:lnTo>
                  <a:pt x="43815" y="66675"/>
                </a:lnTo>
                <a:lnTo>
                  <a:pt x="71755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07580" y="7943850"/>
            <a:ext cx="0" cy="1281430"/>
          </a:xfrm>
          <a:custGeom>
            <a:avLst/>
            <a:gdLst/>
            <a:ahLst/>
            <a:cxnLst/>
            <a:rect l="l" t="t" r="r" b="b"/>
            <a:pathLst>
              <a:path w="0" h="1281429">
                <a:moveTo>
                  <a:pt x="0" y="0"/>
                </a:moveTo>
                <a:lnTo>
                  <a:pt x="0" y="12814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35825" y="9225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5"/>
                </a:moveTo>
                <a:lnTo>
                  <a:pt x="27940" y="66675"/>
                </a:lnTo>
                <a:lnTo>
                  <a:pt x="50800" y="50800"/>
                </a:lnTo>
                <a:lnTo>
                  <a:pt x="66040" y="27940"/>
                </a:lnTo>
                <a:lnTo>
                  <a:pt x="71754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35825" y="7871459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72390"/>
                </a:moveTo>
                <a:lnTo>
                  <a:pt x="66040" y="44450"/>
                </a:lnTo>
                <a:lnTo>
                  <a:pt x="50800" y="21590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7359" y="7871459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5" y="0"/>
                </a:moveTo>
                <a:lnTo>
                  <a:pt x="43815" y="5715"/>
                </a:lnTo>
                <a:lnTo>
                  <a:pt x="20955" y="21590"/>
                </a:lnTo>
                <a:lnTo>
                  <a:pt x="5715" y="44450"/>
                </a:lnTo>
                <a:lnTo>
                  <a:pt x="0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7359" y="787145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5"/>
                </a:moveTo>
                <a:lnTo>
                  <a:pt x="6840220" y="216535"/>
                </a:lnTo>
                <a:lnTo>
                  <a:pt x="684022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7359" y="787145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5"/>
                </a:moveTo>
                <a:lnTo>
                  <a:pt x="6840220" y="216535"/>
                </a:lnTo>
                <a:lnTo>
                  <a:pt x="684022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5309" y="7871459"/>
            <a:ext cx="216534" cy="216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32200" y="825690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24145" y="825690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32884" y="8253730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98159" y="8253730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32200" y="850138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4145" y="850138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32884" y="8497569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98159" y="8497569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6280" y="881697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6280" y="9014459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41220" y="9018905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141220" y="8819515"/>
            <a:ext cx="104139" cy="134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615304" y="637540"/>
            <a:ext cx="1693545" cy="1692910"/>
          </a:xfrm>
          <a:custGeom>
            <a:avLst/>
            <a:gdLst/>
            <a:ahLst/>
            <a:cxnLst/>
            <a:rect l="l" t="t" r="r" b="b"/>
            <a:pathLst>
              <a:path w="1693545" h="1692910">
                <a:moveTo>
                  <a:pt x="0" y="1692909"/>
                </a:moveTo>
                <a:lnTo>
                  <a:pt x="1693545" y="1692909"/>
                </a:lnTo>
                <a:lnTo>
                  <a:pt x="1693545" y="0"/>
                </a:lnTo>
                <a:lnTo>
                  <a:pt x="0" y="0"/>
                </a:lnTo>
                <a:lnTo>
                  <a:pt x="0" y="1692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615940" y="636269"/>
            <a:ext cx="1692275" cy="1695450"/>
          </a:xfrm>
          <a:custGeom>
            <a:avLst/>
            <a:gdLst/>
            <a:ahLst/>
            <a:cxnLst/>
            <a:rect l="l" t="t" r="r" b="b"/>
            <a:pathLst>
              <a:path w="1692275" h="1695450">
                <a:moveTo>
                  <a:pt x="0" y="1695450"/>
                </a:moveTo>
                <a:lnTo>
                  <a:pt x="1692275" y="1695450"/>
                </a:lnTo>
                <a:lnTo>
                  <a:pt x="1692275" y="0"/>
                </a:lnTo>
                <a:lnTo>
                  <a:pt x="0" y="0"/>
                </a:lnTo>
                <a:lnTo>
                  <a:pt x="0" y="16954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64659" y="1178560"/>
            <a:ext cx="1188085" cy="180340"/>
          </a:xfrm>
          <a:custGeom>
            <a:avLst/>
            <a:gdLst/>
            <a:ahLst/>
            <a:cxnLst/>
            <a:rect l="l" t="t" r="r" b="b"/>
            <a:pathLst>
              <a:path w="1188085" h="180340">
                <a:moveTo>
                  <a:pt x="0" y="180340"/>
                </a:moveTo>
                <a:lnTo>
                  <a:pt x="1188085" y="180340"/>
                </a:lnTo>
                <a:lnTo>
                  <a:pt x="1188085" y="0"/>
                </a:lnTo>
                <a:lnTo>
                  <a:pt x="0" y="0"/>
                </a:lnTo>
                <a:lnTo>
                  <a:pt x="0" y="1803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77359" y="1191260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0" y="0"/>
                </a:lnTo>
                <a:lnTo>
                  <a:pt x="0" y="154940"/>
                </a:lnTo>
                <a:lnTo>
                  <a:pt x="12700" y="142240"/>
                </a:lnTo>
                <a:lnTo>
                  <a:pt x="12700" y="12700"/>
                </a:lnTo>
                <a:lnTo>
                  <a:pt x="1149985" y="12700"/>
                </a:lnTo>
                <a:lnTo>
                  <a:pt x="1162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77359" y="1191260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1149985" y="12700"/>
                </a:lnTo>
                <a:lnTo>
                  <a:pt x="1149985" y="142240"/>
                </a:lnTo>
                <a:lnTo>
                  <a:pt x="12700" y="142240"/>
                </a:lnTo>
                <a:lnTo>
                  <a:pt x="0" y="154940"/>
                </a:lnTo>
                <a:lnTo>
                  <a:pt x="1162685" y="154940"/>
                </a:lnTo>
                <a:lnTo>
                  <a:pt x="1162685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467677" y="3586205"/>
          <a:ext cx="6840220" cy="48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715"/>
                <a:gridCol w="389890"/>
                <a:gridCol w="389889"/>
                <a:gridCol w="1022350"/>
                <a:gridCol w="1682750"/>
                <a:gridCol w="2079625"/>
              </a:tblGrid>
              <a:tr h="95607">
                <a:tc>
                  <a:txBody>
                    <a:bodyPr/>
                    <a:lstStyle/>
                    <a:p>
                      <a:pPr marL="56515">
                        <a:lnSpc>
                          <a:spcPts val="655"/>
                        </a:lnSpc>
                        <a:tabLst>
                          <a:tab pos="556260" algn="l"/>
                        </a:tabLst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Number	Street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Apartment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City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655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Province/Territory/State Postal/ZIP</a:t>
                      </a:r>
                      <a:r>
                        <a:rPr dirty="0" sz="6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latin typeface="Arial"/>
                          <a:cs typeface="Arial"/>
                        </a:rPr>
                        <a:t>code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456">
                <a:tc>
                  <a:txBody>
                    <a:bodyPr/>
                    <a:lstStyle/>
                    <a:p>
                      <a:pPr marL="56515">
                        <a:lnSpc>
                          <a:spcPts val="944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Telephone (daytime)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944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Telephone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(other)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87120">
                        <a:lnSpc>
                          <a:spcPts val="944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address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4" name="object 104"/>
          <p:cNvSpPr txBox="1"/>
          <p:nvPr/>
        </p:nvSpPr>
        <p:spPr>
          <a:xfrm>
            <a:off x="621283" y="6791325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170047" y="6800468"/>
            <a:ext cx="1337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Canadian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Citizenship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21283" y="2860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06397" y="135124"/>
            <a:ext cx="3269615" cy="37084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746760">
              <a:lnSpc>
                <a:spcPct val="100000"/>
              </a:lnSpc>
              <a:spcBef>
                <a:spcPts val="284"/>
              </a:spcBef>
            </a:pPr>
            <a:r>
              <a:rPr dirty="0" sz="800" b="1">
                <a:latin typeface="Arial"/>
                <a:cs typeface="Arial"/>
              </a:rPr>
              <a:t>TERS using black or dark </a:t>
            </a:r>
            <a:r>
              <a:rPr dirty="0" sz="800" spc="-5" b="1">
                <a:latin typeface="Arial"/>
                <a:cs typeface="Arial"/>
              </a:rPr>
              <a:t>blue</a:t>
            </a:r>
            <a:r>
              <a:rPr dirty="0" sz="800" spc="-4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ink.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b="1">
                <a:latin typeface="Arial"/>
                <a:cs typeface="Arial"/>
              </a:rPr>
              <a:t>Personal </a:t>
            </a:r>
            <a:r>
              <a:rPr dirty="0" sz="1100" spc="-5" b="1">
                <a:latin typeface="Arial"/>
                <a:cs typeface="Arial"/>
              </a:rPr>
              <a:t>Information (see Instructions, section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764529" y="204622"/>
            <a:ext cx="1586230" cy="25400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700" spc="-5">
                <a:latin typeface="Arial"/>
                <a:cs typeface="Arial"/>
              </a:rPr>
              <a:t>PROTECTED WHEN COMPLETED -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  <a:p>
            <a:pPr algn="r" marR="31750">
              <a:lnSpc>
                <a:spcPct val="100000"/>
              </a:lnSpc>
              <a:spcBef>
                <a:spcPts val="60"/>
              </a:spcBef>
            </a:pPr>
            <a:r>
              <a:rPr dirty="0" sz="700" spc="-5">
                <a:latin typeface="Arial"/>
                <a:cs typeface="Arial"/>
              </a:rPr>
              <a:t>Page 1 of</a:t>
            </a:r>
            <a:r>
              <a:rPr dirty="0" sz="700" spc="-9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06983" y="517651"/>
            <a:ext cx="3176905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0370" algn="l"/>
              </a:tabLst>
            </a:pPr>
            <a:r>
              <a:rPr dirty="0" sz="800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u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na</a:t>
            </a:r>
            <a:r>
              <a:rPr dirty="0" sz="800">
                <a:latin typeface="Arial"/>
                <a:cs typeface="Arial"/>
              </a:rPr>
              <a:t>me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(</a:t>
            </a: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15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n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me)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i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appea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-5">
                <a:latin typeface="Arial"/>
                <a:cs typeface="Arial"/>
              </a:rPr>
              <a:t>h</a:t>
            </a:r>
            <a:r>
              <a:rPr dirty="0" sz="800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v</a:t>
            </a:r>
            <a:r>
              <a:rPr dirty="0" sz="800">
                <a:latin typeface="Arial"/>
                <a:cs typeface="Arial"/>
              </a:rPr>
              <a:t>io</a:t>
            </a:r>
            <a:r>
              <a:rPr dirty="0" sz="800" spc="-20">
                <a:latin typeface="Arial"/>
                <a:cs typeface="Arial"/>
              </a:rPr>
              <a:t>u</a:t>
            </a:r>
            <a:r>
              <a:rPr dirty="0" sz="800">
                <a:latin typeface="Arial"/>
                <a:cs typeface="Arial"/>
              </a:rPr>
              <a:t>s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</a:t>
            </a:r>
            <a:r>
              <a:rPr dirty="0" sz="800" spc="-20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ss</a:t>
            </a:r>
            <a:r>
              <a:rPr dirty="0" sz="800" spc="-5">
                <a:latin typeface="Arial"/>
                <a:cs typeface="Arial"/>
              </a:rPr>
              <a:t>po</a:t>
            </a:r>
            <a:r>
              <a:rPr dirty="0" sz="800" spc="-20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Ro</a:t>
            </a:r>
            <a:r>
              <a:rPr dirty="0" sz="800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Given </a:t>
            </a:r>
            <a:r>
              <a:rPr dirty="0" sz="800" spc="-5">
                <a:latin typeface="Arial"/>
                <a:cs typeface="Arial"/>
              </a:rPr>
              <a:t>name(s) </a:t>
            </a:r>
            <a:r>
              <a:rPr dirty="0" sz="800" spc="-10">
                <a:latin typeface="Arial"/>
                <a:cs typeface="Arial"/>
              </a:rPr>
              <a:t>as </a:t>
            </a:r>
            <a:r>
              <a:rPr dirty="0" sz="800">
                <a:latin typeface="Arial"/>
                <a:cs typeface="Arial"/>
              </a:rPr>
              <a:t>it </a:t>
            </a:r>
            <a:r>
              <a:rPr dirty="0" sz="800" spc="-5">
                <a:latin typeface="Arial"/>
                <a:cs typeface="Arial"/>
              </a:rPr>
              <a:t>appears </a:t>
            </a:r>
            <a:r>
              <a:rPr dirty="0" sz="800">
                <a:latin typeface="Arial"/>
                <a:cs typeface="Arial"/>
              </a:rPr>
              <a:t>in the </a:t>
            </a:r>
            <a:r>
              <a:rPr dirty="0" sz="800" spc="-5">
                <a:latin typeface="Arial"/>
                <a:cs typeface="Arial"/>
              </a:rPr>
              <a:t>previous passport</a:t>
            </a:r>
            <a:r>
              <a:rPr dirty="0" sz="800" spc="1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Danny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06983" y="1289049"/>
            <a:ext cx="49530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All former </a:t>
            </a:r>
            <a:r>
              <a:rPr dirty="0" sz="800" spc="-5">
                <a:latin typeface="Arial"/>
                <a:cs typeface="Arial"/>
              </a:rPr>
              <a:t>surnames (including surname at </a:t>
            </a:r>
            <a:r>
              <a:rPr dirty="0" sz="800">
                <a:latin typeface="Arial"/>
                <a:cs typeface="Arial"/>
              </a:rPr>
              <a:t>birth if </a:t>
            </a:r>
            <a:r>
              <a:rPr dirty="0" sz="800" spc="-5">
                <a:latin typeface="Arial"/>
                <a:cs typeface="Arial"/>
              </a:rPr>
              <a:t>different from </a:t>
            </a:r>
            <a:r>
              <a:rPr dirty="0" sz="800" spc="-10">
                <a:latin typeface="Arial"/>
                <a:cs typeface="Arial"/>
              </a:rPr>
              <a:t>above. </a:t>
            </a:r>
            <a:r>
              <a:rPr dirty="0" sz="800" spc="-5">
                <a:latin typeface="Arial"/>
                <a:cs typeface="Arial"/>
              </a:rPr>
              <a:t>These </a:t>
            </a:r>
            <a:r>
              <a:rPr dirty="0" sz="800">
                <a:latin typeface="Arial"/>
                <a:cs typeface="Arial"/>
              </a:rPr>
              <a:t>will </a:t>
            </a:r>
            <a:r>
              <a:rPr dirty="0" sz="800" spc="-5">
                <a:latin typeface="Arial"/>
                <a:cs typeface="Arial"/>
              </a:rPr>
              <a:t>not appear </a:t>
            </a:r>
            <a:r>
              <a:rPr dirty="0" sz="800">
                <a:latin typeface="Arial"/>
                <a:cs typeface="Arial"/>
              </a:rPr>
              <a:t>in the</a:t>
            </a:r>
            <a:r>
              <a:rPr dirty="0" sz="800" spc="1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passport).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06983" y="1721866"/>
            <a:ext cx="1468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Mother's maiden </a:t>
            </a:r>
            <a:r>
              <a:rPr dirty="0" sz="800" spc="-5">
                <a:latin typeface="Arial"/>
                <a:cs typeface="Arial"/>
              </a:rPr>
              <a:t>name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Stigger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10031" y="2078482"/>
            <a:ext cx="103949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Place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birth</a:t>
            </a:r>
            <a:r>
              <a:rPr dirty="0" sz="800" spc="2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014465" y="1124458"/>
            <a:ext cx="1240790" cy="24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Anticipated date </a:t>
            </a:r>
            <a:r>
              <a:rPr dirty="0" sz="800" b="1">
                <a:latin typeface="Arial"/>
                <a:cs typeface="Arial"/>
              </a:rPr>
              <a:t>of</a:t>
            </a:r>
            <a:r>
              <a:rPr dirty="0" sz="800" spc="-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travel</a:t>
            </a:r>
            <a:endParaRPr sz="8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35"/>
              </a:spcBef>
              <a:tabLst>
                <a:tab pos="794385" algn="l"/>
              </a:tabLst>
            </a:pPr>
            <a:r>
              <a:rPr dirty="0" sz="600">
                <a:latin typeface="Arial"/>
                <a:cs typeface="Arial"/>
              </a:rPr>
              <a:t>Month	</a:t>
            </a:r>
            <a:r>
              <a:rPr dirty="0" sz="600" spc="-5">
                <a:latin typeface="Arial"/>
                <a:cs typeface="Arial"/>
              </a:rPr>
              <a:t>Day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658992" y="1461735"/>
            <a:ext cx="1570355" cy="5384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732155">
              <a:lnSpc>
                <a:spcPct val="100000"/>
              </a:lnSpc>
              <a:spcBef>
                <a:spcPts val="345"/>
              </a:spcBef>
            </a:pPr>
            <a:r>
              <a:rPr dirty="0" sz="900" spc="-5">
                <a:latin typeface="Arial"/>
                <a:cs typeface="Arial"/>
              </a:rPr>
              <a:t>Unknown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0"/>
              </a:spcBef>
            </a:pPr>
            <a:r>
              <a:rPr dirty="0" sz="700" spc="-5" b="1">
                <a:latin typeface="Arial"/>
                <a:cs typeface="Arial"/>
              </a:rPr>
              <a:t>It is recommended that </a:t>
            </a:r>
            <a:r>
              <a:rPr dirty="0" sz="700" b="1">
                <a:latin typeface="Arial"/>
                <a:cs typeface="Arial"/>
              </a:rPr>
              <a:t>you </a:t>
            </a:r>
            <a:r>
              <a:rPr dirty="0" sz="700" spc="-5" b="1">
                <a:latin typeface="Arial"/>
                <a:cs typeface="Arial"/>
              </a:rPr>
              <a:t>do not  finalize travel plans until you receive  the requested</a:t>
            </a:r>
            <a:r>
              <a:rPr dirty="0" sz="700" spc="-15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passport.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025267" y="2363469"/>
            <a:ext cx="2889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Toronto</a:t>
            </a:r>
            <a:endParaRPr sz="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061709" y="2363469"/>
            <a:ext cx="2940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Coun</a:t>
            </a:r>
            <a:r>
              <a:rPr dirty="0" sz="600">
                <a:latin typeface="Arial"/>
                <a:cs typeface="Arial"/>
              </a:rPr>
              <a:t>tr</a:t>
            </a:r>
            <a:r>
              <a:rPr dirty="0" sz="60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656069" y="2363469"/>
            <a:ext cx="6705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Prov./Terr./State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(if</a:t>
            </a:r>
            <a:endParaRPr sz="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10031" y="2363469"/>
            <a:ext cx="394970" cy="20574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40"/>
              </a:spcBef>
            </a:pPr>
            <a:r>
              <a:rPr dirty="0" sz="600" spc="-5">
                <a:latin typeface="Arial"/>
                <a:cs typeface="Arial"/>
              </a:rPr>
              <a:t>City  </a:t>
            </a:r>
            <a:r>
              <a:rPr dirty="0" sz="600" spc="-5">
                <a:latin typeface="Arial"/>
                <a:cs typeface="Arial"/>
              </a:rPr>
              <a:t>app</a:t>
            </a:r>
            <a:r>
              <a:rPr dirty="0" sz="600" spc="-5">
                <a:latin typeface="Arial"/>
                <a:cs typeface="Arial"/>
              </a:rPr>
              <a:t>l</a:t>
            </a:r>
            <a:r>
              <a:rPr dirty="0" sz="600" spc="-10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ca</a:t>
            </a:r>
            <a:r>
              <a:rPr dirty="0" sz="600" spc="-5">
                <a:latin typeface="Arial"/>
                <a:cs typeface="Arial"/>
              </a:rPr>
              <a:t>ble)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565019" y="2563114"/>
            <a:ext cx="1408430" cy="3613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260"/>
              </a:spcBef>
            </a:pPr>
            <a:r>
              <a:rPr dirty="0" sz="750">
                <a:latin typeface="Arial"/>
                <a:cs typeface="Arial"/>
              </a:rPr>
              <a:t>Sex </a:t>
            </a:r>
            <a:r>
              <a:rPr dirty="0" sz="750" spc="-5">
                <a:latin typeface="Arial"/>
                <a:cs typeface="Arial"/>
              </a:rPr>
              <a:t>as </a:t>
            </a:r>
            <a:r>
              <a:rPr dirty="0" sz="750">
                <a:latin typeface="Arial"/>
                <a:cs typeface="Arial"/>
              </a:rPr>
              <a:t>it </a:t>
            </a:r>
            <a:r>
              <a:rPr dirty="0" sz="750" spc="-5">
                <a:latin typeface="Arial"/>
                <a:cs typeface="Arial"/>
              </a:rPr>
              <a:t>appears </a:t>
            </a:r>
            <a:r>
              <a:rPr dirty="0" sz="750">
                <a:latin typeface="Arial"/>
                <a:cs typeface="Arial"/>
              </a:rPr>
              <a:t>in </a:t>
            </a:r>
            <a:r>
              <a:rPr dirty="0" sz="750" spc="-5">
                <a:latin typeface="Arial"/>
                <a:cs typeface="Arial"/>
              </a:rPr>
              <a:t>the previous  </a:t>
            </a:r>
            <a:r>
              <a:rPr dirty="0" sz="750">
                <a:latin typeface="Arial"/>
                <a:cs typeface="Arial"/>
              </a:rPr>
              <a:t>passport</a:t>
            </a:r>
            <a:endParaRPr sz="75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40"/>
              </a:spcBef>
              <a:tabLst>
                <a:tab pos="894715" algn="l"/>
              </a:tabLst>
            </a:pPr>
            <a:r>
              <a:rPr dirty="0" sz="800">
                <a:latin typeface="Arial"/>
                <a:cs typeface="Arial"/>
              </a:rPr>
              <a:t>F 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Female	M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Male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043298" y="2776473"/>
            <a:ext cx="8197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X </a:t>
            </a:r>
            <a:r>
              <a:rPr dirty="0" sz="800" spc="-5">
                <a:latin typeface="Arial"/>
                <a:cs typeface="Arial"/>
              </a:rPr>
              <a:t>Another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gender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293233" y="2592070"/>
            <a:ext cx="851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Natural </a:t>
            </a:r>
            <a:r>
              <a:rPr dirty="0" sz="800">
                <a:latin typeface="Arial"/>
                <a:cs typeface="Arial"/>
              </a:rPr>
              <a:t>eye</a:t>
            </a:r>
            <a:r>
              <a:rPr dirty="0" sz="800" spc="-6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colour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87846" y="2581402"/>
            <a:ext cx="697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Height</a:t>
            </a:r>
            <a:r>
              <a:rPr dirty="0" sz="800" spc="-3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(cm/in)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05459" y="2561590"/>
            <a:ext cx="1903730" cy="7435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970" marR="5080">
              <a:lnSpc>
                <a:spcPts val="800"/>
              </a:lnSpc>
              <a:spcBef>
                <a:spcPts val="215"/>
              </a:spcBef>
              <a:tabLst>
                <a:tab pos="854075" algn="l"/>
                <a:tab pos="1308100" algn="l"/>
                <a:tab pos="1742439" algn="l"/>
              </a:tabLst>
            </a:pPr>
            <a:r>
              <a:rPr dirty="0" sz="750">
                <a:latin typeface="Arial"/>
                <a:cs typeface="Arial"/>
              </a:rPr>
              <a:t>Date of </a:t>
            </a:r>
            <a:r>
              <a:rPr dirty="0" sz="750" spc="-5">
                <a:latin typeface="Arial"/>
                <a:cs typeface="Arial"/>
              </a:rPr>
              <a:t>birth as </a:t>
            </a:r>
            <a:r>
              <a:rPr dirty="0" sz="750" spc="-10">
                <a:latin typeface="Arial"/>
                <a:cs typeface="Arial"/>
              </a:rPr>
              <a:t>it </a:t>
            </a:r>
            <a:r>
              <a:rPr dirty="0" sz="750" spc="-5">
                <a:latin typeface="Arial"/>
                <a:cs typeface="Arial"/>
              </a:rPr>
              <a:t>appears </a:t>
            </a:r>
            <a:r>
              <a:rPr dirty="0" sz="750">
                <a:latin typeface="Arial"/>
                <a:cs typeface="Arial"/>
              </a:rPr>
              <a:t>in the </a:t>
            </a:r>
            <a:r>
              <a:rPr dirty="0" sz="750" spc="-5">
                <a:latin typeface="Arial"/>
                <a:cs typeface="Arial"/>
              </a:rPr>
              <a:t>previous  </a:t>
            </a:r>
            <a:r>
              <a:rPr dirty="0" baseline="3703" sz="1125">
                <a:latin typeface="Arial"/>
                <a:cs typeface="Arial"/>
              </a:rPr>
              <a:t>pa</a:t>
            </a:r>
            <a:r>
              <a:rPr dirty="0" baseline="3703" sz="1125" spc="-15">
                <a:latin typeface="Arial"/>
                <a:cs typeface="Arial"/>
              </a:rPr>
              <a:t>s</a:t>
            </a:r>
            <a:r>
              <a:rPr dirty="0" baseline="3703" sz="1125" spc="7">
                <a:latin typeface="Arial"/>
                <a:cs typeface="Arial"/>
              </a:rPr>
              <a:t>s</a:t>
            </a:r>
            <a:r>
              <a:rPr dirty="0" baseline="3703" sz="1125">
                <a:latin typeface="Arial"/>
                <a:cs typeface="Arial"/>
              </a:rPr>
              <a:t>p</a:t>
            </a:r>
            <a:r>
              <a:rPr dirty="0" baseline="3703" sz="1125" spc="-22">
                <a:latin typeface="Arial"/>
                <a:cs typeface="Arial"/>
              </a:rPr>
              <a:t>o</a:t>
            </a:r>
            <a:r>
              <a:rPr dirty="0" baseline="3703" sz="1125">
                <a:latin typeface="Arial"/>
                <a:cs typeface="Arial"/>
              </a:rPr>
              <a:t>rt</a:t>
            </a:r>
            <a:r>
              <a:rPr dirty="0" baseline="3703" sz="1125">
                <a:latin typeface="Arial"/>
                <a:cs typeface="Arial"/>
              </a:rPr>
              <a:t>	</a:t>
            </a:r>
            <a:r>
              <a:rPr dirty="0" sz="700" spc="-5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ea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1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o</a:t>
            </a:r>
            <a:r>
              <a:rPr dirty="0" sz="700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th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40">
                <a:latin typeface="Arial"/>
                <a:cs typeface="Arial"/>
              </a:rPr>
              <a:t>D</a:t>
            </a:r>
            <a:r>
              <a:rPr dirty="0" sz="700" spc="-45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Current home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dirty="0" sz="600" spc="-5">
                <a:latin typeface="Arial"/>
                <a:cs typeface="Arial"/>
              </a:rPr>
              <a:t>Number	Street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072510" y="3188334"/>
            <a:ext cx="3784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Apartment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27246" y="3188334"/>
            <a:ext cx="156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695569" y="3194431"/>
            <a:ext cx="13728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 Postal/ZIP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code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91744" y="3307207"/>
            <a:ext cx="25273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Mailing </a:t>
            </a:r>
            <a:r>
              <a:rPr dirty="0" sz="800" spc="-5">
                <a:latin typeface="Arial"/>
                <a:cs typeface="Arial"/>
              </a:rPr>
              <a:t>address (if different from current home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address)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06983" y="4009770"/>
            <a:ext cx="34264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Arial"/>
                <a:cs typeface="Arial"/>
              </a:rPr>
              <a:t>Declaration</a:t>
            </a:r>
            <a:r>
              <a:rPr dirty="0" sz="800" spc="-5">
                <a:latin typeface="Arial"/>
                <a:cs typeface="Arial"/>
              </a:rPr>
              <a:t>—I solemnly declare that </a:t>
            </a:r>
            <a:r>
              <a:rPr dirty="0" sz="800">
                <a:latin typeface="Arial"/>
                <a:cs typeface="Arial"/>
              </a:rPr>
              <a:t>I am a </a:t>
            </a:r>
            <a:r>
              <a:rPr dirty="0" sz="800" spc="-5">
                <a:latin typeface="Arial"/>
                <a:cs typeface="Arial"/>
              </a:rPr>
              <a:t>Canadian citizen, that </a:t>
            </a:r>
            <a:r>
              <a:rPr dirty="0" sz="800" spc="-10">
                <a:latin typeface="Arial"/>
                <a:cs typeface="Arial"/>
              </a:rPr>
              <a:t>all </a:t>
            </a:r>
            <a:r>
              <a:rPr dirty="0" sz="800" spc="-5">
                <a:latin typeface="Arial"/>
                <a:cs typeface="Arial"/>
              </a:rPr>
              <a:t>of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06983" y="4130166"/>
            <a:ext cx="3481704" cy="634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provided and all statements </a:t>
            </a:r>
            <a:r>
              <a:rPr dirty="0" sz="800">
                <a:latin typeface="Arial"/>
                <a:cs typeface="Arial"/>
              </a:rPr>
              <a:t>made </a:t>
            </a:r>
            <a:r>
              <a:rPr dirty="0" sz="800" spc="-5">
                <a:latin typeface="Arial"/>
                <a:cs typeface="Arial"/>
              </a:rPr>
              <a:t>on this application, </a:t>
            </a:r>
            <a:r>
              <a:rPr dirty="0" sz="800" spc="-10">
                <a:latin typeface="Arial"/>
                <a:cs typeface="Arial"/>
              </a:rPr>
              <a:t>as </a:t>
            </a:r>
            <a:r>
              <a:rPr dirty="0" sz="800" spc="-5">
                <a:latin typeface="Arial"/>
                <a:cs typeface="Arial"/>
              </a:rPr>
              <a:t>well as  all documents and photos submitted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support this application are unaltered  and true.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declare that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have read and understood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 b="1">
                <a:latin typeface="Arial"/>
                <a:cs typeface="Arial"/>
              </a:rPr>
              <a:t>Warning </a:t>
            </a:r>
            <a:r>
              <a:rPr dirty="0" sz="800" spc="-10">
                <a:latin typeface="Arial"/>
                <a:cs typeface="Arial"/>
              </a:rPr>
              <a:t>at </a:t>
            </a: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top </a:t>
            </a:r>
            <a:r>
              <a:rPr dirty="0" sz="800" spc="-10">
                <a:latin typeface="Arial"/>
                <a:cs typeface="Arial"/>
              </a:rPr>
              <a:t>of 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page and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Privacy Notice Statement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Instructions, section K. </a:t>
            </a:r>
            <a:r>
              <a:rPr dirty="0" sz="800">
                <a:latin typeface="Arial"/>
                <a:cs typeface="Arial"/>
              </a:rPr>
              <a:t>I  </a:t>
            </a:r>
            <a:r>
              <a:rPr dirty="0" sz="800" spc="-5">
                <a:latin typeface="Arial"/>
                <a:cs typeface="Arial"/>
              </a:rPr>
              <a:t>consent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collection, </a:t>
            </a:r>
            <a:r>
              <a:rPr dirty="0" sz="800">
                <a:latin typeface="Arial"/>
                <a:cs typeface="Arial"/>
              </a:rPr>
              <a:t>use </a:t>
            </a:r>
            <a:r>
              <a:rPr dirty="0" sz="800" spc="-5">
                <a:latin typeface="Arial"/>
                <a:cs typeface="Arial"/>
              </a:rPr>
              <a:t>and disclosure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my </a:t>
            </a:r>
            <a:r>
              <a:rPr dirty="0" sz="800" spc="-5">
                <a:latin typeface="Arial"/>
                <a:cs typeface="Arial"/>
              </a:rPr>
              <a:t>personal information</a:t>
            </a:r>
            <a:r>
              <a:rPr dirty="0" sz="800" spc="5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06983" y="4736719"/>
            <a:ext cx="18554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outlined </a:t>
            </a:r>
            <a:r>
              <a:rPr dirty="0" sz="800">
                <a:latin typeface="Arial"/>
                <a:cs typeface="Arial"/>
              </a:rPr>
              <a:t>in the </a:t>
            </a:r>
            <a:r>
              <a:rPr dirty="0" sz="800" spc="-5">
                <a:latin typeface="Arial"/>
                <a:cs typeface="Arial"/>
              </a:rPr>
              <a:t>Privacy Notice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Statement.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16704" y="4979035"/>
            <a:ext cx="2120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Da</a:t>
            </a:r>
            <a:r>
              <a:rPr dirty="0" sz="700" spc="-1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265801" y="4020439"/>
            <a:ext cx="86296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 b="1">
                <a:latin typeface="Arial"/>
                <a:cs typeface="Arial"/>
              </a:rPr>
              <a:t>Sign within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5" b="1">
                <a:latin typeface="Arial"/>
                <a:cs typeface="Arial"/>
              </a:rPr>
              <a:t>border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342257" y="5068951"/>
            <a:ext cx="1866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Y</a:t>
            </a:r>
            <a:r>
              <a:rPr dirty="0" sz="600" spc="-5">
                <a:latin typeface="Arial"/>
                <a:cs typeface="Arial"/>
              </a:rPr>
              <a:t>ea</a:t>
            </a:r>
            <a:r>
              <a:rPr dirty="0" sz="600"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813172" y="4745174"/>
            <a:ext cx="1725930" cy="4406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750" spc="-5" b="1">
                <a:latin typeface="Arial"/>
                <a:cs typeface="Arial"/>
              </a:rPr>
              <a:t>Signature </a:t>
            </a:r>
            <a:r>
              <a:rPr dirty="0" sz="750" b="1">
                <a:latin typeface="Arial"/>
                <a:cs typeface="Arial"/>
              </a:rPr>
              <a:t>(see </a:t>
            </a:r>
            <a:r>
              <a:rPr dirty="0" sz="750" spc="-5" b="1">
                <a:latin typeface="Arial"/>
                <a:cs typeface="Arial"/>
              </a:rPr>
              <a:t>Instructions, section</a:t>
            </a:r>
            <a:r>
              <a:rPr dirty="0" sz="750" spc="5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I)</a:t>
            </a:r>
            <a:endParaRPr sz="750">
              <a:latin typeface="Arial"/>
              <a:cs typeface="Arial"/>
            </a:endParaRPr>
          </a:p>
          <a:p>
            <a:pPr marL="817244">
              <a:lnSpc>
                <a:spcPts val="800"/>
              </a:lnSpc>
              <a:spcBef>
                <a:spcPts val="425"/>
              </a:spcBef>
            </a:pPr>
            <a:r>
              <a:rPr dirty="0" sz="700" spc="-5">
                <a:latin typeface="Arial"/>
                <a:cs typeface="Arial"/>
              </a:rPr>
              <a:t>Signed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at</a:t>
            </a:r>
            <a:endParaRPr sz="700">
              <a:latin typeface="Arial"/>
              <a:cs typeface="Arial"/>
            </a:endParaRPr>
          </a:p>
          <a:p>
            <a:pPr marL="94615">
              <a:lnSpc>
                <a:spcPts val="680"/>
              </a:lnSpc>
              <a:tabLst>
                <a:tab pos="507365" algn="l"/>
              </a:tabLst>
            </a:pPr>
            <a:r>
              <a:rPr dirty="0" sz="600">
                <a:latin typeface="Arial"/>
                <a:cs typeface="Arial"/>
              </a:rPr>
              <a:t>Month	</a:t>
            </a:r>
            <a:r>
              <a:rPr dirty="0" sz="600" spc="-5">
                <a:latin typeface="Arial"/>
                <a:cs typeface="Arial"/>
              </a:rPr>
              <a:t>Day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619369" y="5181727"/>
            <a:ext cx="156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485382" y="5169534"/>
            <a:ext cx="826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19759" y="5319140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983994" y="5345048"/>
            <a:ext cx="38068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Arial"/>
                <a:cs typeface="Arial"/>
              </a:rPr>
              <a:t>Previous </a:t>
            </a:r>
            <a:r>
              <a:rPr dirty="0" sz="1100" spc="-5" b="1">
                <a:latin typeface="Arial"/>
                <a:cs typeface="Arial"/>
              </a:rPr>
              <a:t>Canadian Passport </a:t>
            </a:r>
            <a:r>
              <a:rPr dirty="0" sz="1100" b="1">
                <a:latin typeface="Arial"/>
                <a:cs typeface="Arial"/>
              </a:rPr>
              <a:t>(see </a:t>
            </a:r>
            <a:r>
              <a:rPr dirty="0" sz="1100" spc="-5" b="1">
                <a:latin typeface="Arial"/>
                <a:cs typeface="Arial"/>
              </a:rPr>
              <a:t>Instructions, section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J)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62355" y="5521832"/>
            <a:ext cx="31388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93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Enclose </a:t>
            </a:r>
            <a:r>
              <a:rPr dirty="0" sz="800" spc="-10">
                <a:latin typeface="Arial"/>
                <a:cs typeface="Arial"/>
              </a:rPr>
              <a:t>any </a:t>
            </a:r>
            <a:r>
              <a:rPr dirty="0" sz="800" spc="-5">
                <a:latin typeface="Arial"/>
                <a:cs typeface="Arial"/>
              </a:rPr>
              <a:t>Canadian passport issued </a:t>
            </a:r>
            <a:r>
              <a:rPr dirty="0" sz="800">
                <a:latin typeface="Arial"/>
                <a:cs typeface="Arial"/>
              </a:rPr>
              <a:t>to you </a:t>
            </a:r>
            <a:r>
              <a:rPr dirty="0" sz="800" spc="-5">
                <a:latin typeface="Arial"/>
                <a:cs typeface="Arial"/>
              </a:rPr>
              <a:t>that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baseline="15873" sz="1050" spc="-7">
                <a:latin typeface="Arial"/>
                <a:cs typeface="Arial"/>
              </a:rPr>
              <a:t>Passport</a:t>
            </a:r>
            <a:r>
              <a:rPr dirty="0" baseline="15873" sz="1050" spc="82">
                <a:latin typeface="Arial"/>
                <a:cs typeface="Arial"/>
              </a:rPr>
              <a:t> </a:t>
            </a:r>
            <a:r>
              <a:rPr dirty="0" baseline="15873" sz="1050" spc="-7">
                <a:latin typeface="Arial"/>
                <a:cs typeface="Arial"/>
              </a:rPr>
              <a:t>number</a:t>
            </a:r>
            <a:endParaRPr baseline="15873" sz="1050">
              <a:latin typeface="Arial"/>
              <a:cs typeface="Arial"/>
            </a:endParaRPr>
          </a:p>
          <a:p>
            <a:pPr marL="38100">
              <a:lnSpc>
                <a:spcPts val="900"/>
              </a:lnSpc>
            </a:pPr>
            <a:r>
              <a:rPr dirty="0" sz="800" spc="-5">
                <a:latin typeface="Arial"/>
                <a:cs typeface="Arial"/>
              </a:rPr>
              <a:t>not expired or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expired for less than one year from</a:t>
            </a:r>
            <a:r>
              <a:rPr dirty="0" sz="800" spc="145">
                <a:latin typeface="Arial"/>
                <a:cs typeface="Arial"/>
              </a:rPr>
              <a:t> </a:t>
            </a:r>
            <a:r>
              <a:rPr dirty="0" baseline="23809" sz="1050" spc="-7">
                <a:latin typeface="Arial"/>
                <a:cs typeface="Arial"/>
              </a:rPr>
              <a:t>GK485392</a:t>
            </a:r>
            <a:endParaRPr baseline="23809" sz="1050">
              <a:latin typeface="Arial"/>
              <a:cs typeface="Arial"/>
            </a:endParaRPr>
          </a:p>
          <a:p>
            <a:pPr marL="381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date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application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submitted.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438269" y="5547741"/>
            <a:ext cx="542925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2400" marR="5080" indent="-140335">
              <a:lnSpc>
                <a:spcPts val="830"/>
              </a:lnSpc>
              <a:spcBef>
                <a:spcPts val="130"/>
              </a:spcBef>
            </a:pPr>
            <a:r>
              <a:rPr dirty="0" sz="700" spc="-5">
                <a:latin typeface="Arial"/>
                <a:cs typeface="Arial"/>
              </a:rPr>
              <a:t>Date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issue  Year</a:t>
            </a:r>
            <a:endParaRPr sz="7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99101" y="5652897"/>
            <a:ext cx="394335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19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20032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ts val="800"/>
              </a:lnSpc>
              <a:spcBef>
                <a:spcPts val="40"/>
              </a:spcBef>
            </a:pPr>
            <a:r>
              <a:rPr dirty="0" sz="700" spc="-5">
                <a:latin typeface="Arial"/>
                <a:cs typeface="Arial"/>
              </a:rPr>
              <a:t>Month</a:t>
            </a:r>
            <a:r>
              <a:rPr dirty="0" sz="700" spc="-7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03  </a:t>
            </a:r>
            <a:r>
              <a:rPr dirty="0" sz="700" spc="-40">
                <a:latin typeface="Arial"/>
                <a:cs typeface="Arial"/>
              </a:rPr>
              <a:t>Day15</a:t>
            </a:r>
            <a:endParaRPr sz="7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694045" y="5547741"/>
            <a:ext cx="57277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4305" marR="5080" indent="-142240">
              <a:lnSpc>
                <a:spcPts val="830"/>
              </a:lnSpc>
              <a:spcBef>
                <a:spcPts val="130"/>
              </a:spcBef>
            </a:pPr>
            <a:r>
              <a:rPr dirty="0" sz="700" spc="-5">
                <a:latin typeface="Arial"/>
                <a:cs typeface="Arial"/>
              </a:rPr>
              <a:t>Date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expiry  Year</a:t>
            </a:r>
            <a:endParaRPr sz="7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255258" y="5652897"/>
            <a:ext cx="586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</a:tabLst>
            </a:pPr>
            <a:r>
              <a:rPr dirty="0" sz="700" spc="-1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o</a:t>
            </a:r>
            <a:r>
              <a:rPr dirty="0" sz="700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th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5">
                <a:latin typeface="Arial"/>
                <a:cs typeface="Arial"/>
              </a:rPr>
              <a:t>Day</a:t>
            </a:r>
            <a:endParaRPr sz="7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26795" y="6003416"/>
            <a:ext cx="6769100" cy="69215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85"/>
              </a:spcBef>
            </a:pPr>
            <a:r>
              <a:rPr dirty="0" sz="800" b="1">
                <a:latin typeface="Arial"/>
                <a:cs typeface="Arial"/>
              </a:rPr>
              <a:t>If you cannot </a:t>
            </a:r>
            <a:r>
              <a:rPr dirty="0" sz="800" spc="-5" b="1">
                <a:latin typeface="Arial"/>
                <a:cs typeface="Arial"/>
              </a:rPr>
              <a:t>submit </a:t>
            </a:r>
            <a:r>
              <a:rPr dirty="0" sz="800" b="1">
                <a:latin typeface="Arial"/>
                <a:cs typeface="Arial"/>
              </a:rPr>
              <a:t>the </a:t>
            </a:r>
            <a:r>
              <a:rPr dirty="0" sz="800" spc="-5" b="1">
                <a:latin typeface="Arial"/>
                <a:cs typeface="Arial"/>
              </a:rPr>
              <a:t>previous passport, </a:t>
            </a:r>
            <a:r>
              <a:rPr dirty="0" sz="800" b="1">
                <a:latin typeface="Arial"/>
                <a:cs typeface="Arial"/>
              </a:rPr>
              <a:t>or if the </a:t>
            </a:r>
            <a:r>
              <a:rPr dirty="0" sz="800" spc="-5" b="1">
                <a:latin typeface="Arial"/>
                <a:cs typeface="Arial"/>
              </a:rPr>
              <a:t>previous passport </a:t>
            </a:r>
            <a:r>
              <a:rPr dirty="0" sz="800" b="1">
                <a:latin typeface="Arial"/>
                <a:cs typeface="Arial"/>
              </a:rPr>
              <a:t>is </a:t>
            </a:r>
            <a:r>
              <a:rPr dirty="0" sz="800" spc="-5" b="1">
                <a:latin typeface="Arial"/>
                <a:cs typeface="Arial"/>
              </a:rPr>
              <a:t>damaged, </a:t>
            </a:r>
            <a:r>
              <a:rPr dirty="0" sz="800" b="1">
                <a:latin typeface="Arial"/>
                <a:cs typeface="Arial"/>
              </a:rPr>
              <a:t>or was </a:t>
            </a:r>
            <a:r>
              <a:rPr dirty="0" sz="800" spc="-10" b="1">
                <a:latin typeface="Arial"/>
                <a:cs typeface="Arial"/>
              </a:rPr>
              <a:t>ever </a:t>
            </a:r>
            <a:r>
              <a:rPr dirty="0" sz="800" b="1">
                <a:latin typeface="Arial"/>
                <a:cs typeface="Arial"/>
              </a:rPr>
              <a:t>reported lost or stolen, you </a:t>
            </a:r>
            <a:r>
              <a:rPr dirty="0" sz="800" spc="-5" b="1">
                <a:latin typeface="Arial"/>
                <a:cs typeface="Arial"/>
              </a:rPr>
              <a:t>cannot </a:t>
            </a:r>
            <a:r>
              <a:rPr dirty="0" sz="800" b="1">
                <a:latin typeface="Arial"/>
                <a:cs typeface="Arial"/>
              </a:rPr>
              <a:t>use this  form. Any passport that is </a:t>
            </a:r>
            <a:r>
              <a:rPr dirty="0" sz="800" spc="-5" b="1">
                <a:latin typeface="Arial"/>
                <a:cs typeface="Arial"/>
              </a:rPr>
              <a:t>damaged, </a:t>
            </a:r>
            <a:r>
              <a:rPr dirty="0" sz="800" b="1">
                <a:latin typeface="Arial"/>
                <a:cs typeface="Arial"/>
              </a:rPr>
              <a:t>or was </a:t>
            </a:r>
            <a:r>
              <a:rPr dirty="0" sz="800" spc="-5" b="1">
                <a:latin typeface="Arial"/>
                <a:cs typeface="Arial"/>
              </a:rPr>
              <a:t>ever reported lost </a:t>
            </a:r>
            <a:r>
              <a:rPr dirty="0" sz="800" spc="-10" b="1">
                <a:latin typeface="Arial"/>
                <a:cs typeface="Arial"/>
              </a:rPr>
              <a:t>or </a:t>
            </a:r>
            <a:r>
              <a:rPr dirty="0" sz="800" spc="-5" b="1">
                <a:latin typeface="Arial"/>
                <a:cs typeface="Arial"/>
              </a:rPr>
              <a:t>stolen will </a:t>
            </a:r>
            <a:r>
              <a:rPr dirty="0" sz="800" b="1">
                <a:latin typeface="Arial"/>
                <a:cs typeface="Arial"/>
              </a:rPr>
              <a:t>not be returned. </a:t>
            </a:r>
            <a:r>
              <a:rPr dirty="0" sz="800" spc="-5" b="1">
                <a:latin typeface="Arial"/>
                <a:cs typeface="Arial"/>
              </a:rPr>
              <a:t>Unreturned passports will </a:t>
            </a:r>
            <a:r>
              <a:rPr dirty="0" sz="800" b="1">
                <a:latin typeface="Arial"/>
                <a:cs typeface="Arial"/>
              </a:rPr>
              <a:t>be </a:t>
            </a:r>
            <a:r>
              <a:rPr dirty="0" sz="800" spc="-5" b="1">
                <a:latin typeface="Arial"/>
                <a:cs typeface="Arial"/>
              </a:rPr>
              <a:t>securely  destroyed to protect </a:t>
            </a:r>
            <a:r>
              <a:rPr dirty="0" sz="800" b="1">
                <a:latin typeface="Arial"/>
                <a:cs typeface="Arial"/>
              </a:rPr>
              <a:t>your </a:t>
            </a:r>
            <a:r>
              <a:rPr dirty="0" sz="800" spc="-5" b="1">
                <a:latin typeface="Arial"/>
                <a:cs typeface="Arial"/>
              </a:rPr>
              <a:t>personal information.</a:t>
            </a:r>
            <a:endParaRPr sz="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35"/>
              </a:spcBef>
            </a:pPr>
            <a:r>
              <a:rPr dirty="0" sz="800" spc="-5">
                <a:latin typeface="Arial"/>
                <a:cs typeface="Arial"/>
              </a:rPr>
              <a:t>Would </a:t>
            </a:r>
            <a:r>
              <a:rPr dirty="0" sz="800">
                <a:latin typeface="Arial"/>
                <a:cs typeface="Arial"/>
              </a:rPr>
              <a:t>you </a:t>
            </a:r>
            <a:r>
              <a:rPr dirty="0" sz="800" spc="-5">
                <a:latin typeface="Arial"/>
                <a:cs typeface="Arial"/>
              </a:rPr>
              <a:t>like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previous passport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be </a:t>
            </a:r>
            <a:r>
              <a:rPr dirty="0" sz="800">
                <a:latin typeface="Arial"/>
                <a:cs typeface="Arial"/>
              </a:rPr>
              <a:t>cancelled </a:t>
            </a:r>
            <a:r>
              <a:rPr dirty="0" sz="800" spc="-5">
                <a:latin typeface="Arial"/>
                <a:cs typeface="Arial"/>
              </a:rPr>
              <a:t>and returned </a:t>
            </a:r>
            <a:r>
              <a:rPr dirty="0" sz="800">
                <a:latin typeface="Arial"/>
                <a:cs typeface="Arial"/>
              </a:rPr>
              <a:t>to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you?</a:t>
            </a:r>
            <a:endParaRPr sz="8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405"/>
              </a:spcBef>
            </a:pPr>
            <a:r>
              <a:rPr dirty="0" sz="800" spc="-5" b="1">
                <a:latin typeface="Arial"/>
                <a:cs typeface="Arial"/>
              </a:rPr>
              <a:t>Yes, please return </a:t>
            </a:r>
            <a:r>
              <a:rPr dirty="0" sz="800" b="1">
                <a:latin typeface="Arial"/>
                <a:cs typeface="Arial"/>
              </a:rPr>
              <a:t>it </a:t>
            </a:r>
            <a:r>
              <a:rPr dirty="0" sz="800" spc="-5" b="1">
                <a:latin typeface="Arial"/>
                <a:cs typeface="Arial"/>
              </a:rPr>
              <a:t>to </a:t>
            </a:r>
            <a:r>
              <a:rPr dirty="0" sz="800" b="1">
                <a:latin typeface="Arial"/>
                <a:cs typeface="Arial"/>
              </a:rPr>
              <a:t>me. If </a:t>
            </a:r>
            <a:r>
              <a:rPr dirty="0" sz="800" spc="-5" b="1">
                <a:latin typeface="Arial"/>
                <a:cs typeface="Arial"/>
              </a:rPr>
              <a:t>this </a:t>
            </a:r>
            <a:r>
              <a:rPr dirty="0" sz="800" b="1">
                <a:latin typeface="Arial"/>
                <a:cs typeface="Arial"/>
              </a:rPr>
              <a:t>box is </a:t>
            </a:r>
            <a:r>
              <a:rPr dirty="0" sz="800" spc="-5" b="1">
                <a:latin typeface="Arial"/>
                <a:cs typeface="Arial"/>
              </a:rPr>
              <a:t>not checked, </a:t>
            </a:r>
            <a:r>
              <a:rPr dirty="0" sz="800" b="1">
                <a:latin typeface="Arial"/>
                <a:cs typeface="Arial"/>
              </a:rPr>
              <a:t>the </a:t>
            </a:r>
            <a:r>
              <a:rPr dirty="0" sz="800" spc="-5" b="1">
                <a:latin typeface="Arial"/>
                <a:cs typeface="Arial"/>
              </a:rPr>
              <a:t>passport will </a:t>
            </a:r>
            <a:r>
              <a:rPr dirty="0" sz="800" b="1">
                <a:latin typeface="Arial"/>
                <a:cs typeface="Arial"/>
              </a:rPr>
              <a:t>not be returned </a:t>
            </a:r>
            <a:r>
              <a:rPr dirty="0" sz="800" spc="-5" b="1">
                <a:latin typeface="Arial"/>
                <a:cs typeface="Arial"/>
              </a:rPr>
              <a:t>and will </a:t>
            </a:r>
            <a:r>
              <a:rPr dirty="0" sz="800" b="1">
                <a:latin typeface="Arial"/>
                <a:cs typeface="Arial"/>
              </a:rPr>
              <a:t>be securely</a:t>
            </a:r>
            <a:r>
              <a:rPr dirty="0" sz="800" spc="2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destroyed.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26795" y="7022972"/>
            <a:ext cx="51689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To be </a:t>
            </a:r>
            <a:r>
              <a:rPr dirty="0" sz="800" spc="-5">
                <a:latin typeface="Arial"/>
                <a:cs typeface="Arial"/>
              </a:rPr>
              <a:t>completed </a:t>
            </a:r>
            <a:r>
              <a:rPr dirty="0" sz="800" spc="-10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you </a:t>
            </a:r>
            <a:r>
              <a:rPr dirty="0" sz="800" spc="-5">
                <a:latin typeface="Arial"/>
                <a:cs typeface="Arial"/>
              </a:rPr>
              <a:t>were </a:t>
            </a:r>
            <a:r>
              <a:rPr dirty="0" sz="800" spc="-5" b="1">
                <a:latin typeface="Arial"/>
                <a:cs typeface="Arial"/>
              </a:rPr>
              <a:t>born </a:t>
            </a:r>
            <a:r>
              <a:rPr dirty="0" sz="800" b="1">
                <a:latin typeface="Arial"/>
                <a:cs typeface="Arial"/>
              </a:rPr>
              <a:t>outside of Canada </a:t>
            </a:r>
            <a:r>
              <a:rPr dirty="0" sz="800" spc="-5" b="1">
                <a:latin typeface="Arial"/>
                <a:cs typeface="Arial"/>
              </a:rPr>
              <a:t>between February 15, 1977 </a:t>
            </a:r>
            <a:r>
              <a:rPr dirty="0" sz="800" b="1">
                <a:latin typeface="Arial"/>
                <a:cs typeface="Arial"/>
              </a:rPr>
              <a:t>and </a:t>
            </a:r>
            <a:r>
              <a:rPr dirty="0" sz="800" spc="-5" b="1">
                <a:latin typeface="Arial"/>
                <a:cs typeface="Arial"/>
              </a:rPr>
              <a:t>April </a:t>
            </a:r>
            <a:r>
              <a:rPr dirty="0" sz="800" spc="-10" b="1">
                <a:latin typeface="Arial"/>
                <a:cs typeface="Arial"/>
              </a:rPr>
              <a:t>16, 1981</a:t>
            </a:r>
            <a:r>
              <a:rPr dirty="0" sz="800" spc="16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inclusive.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779646" y="7080504"/>
            <a:ext cx="1073785" cy="495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28499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Yes </a:t>
            </a:r>
            <a:r>
              <a:rPr dirty="0" sz="1200">
                <a:latin typeface="Calibri"/>
                <a:cs typeface="Calibri"/>
              </a:rPr>
              <a:t>– </a:t>
            </a:r>
            <a:r>
              <a:rPr dirty="0" sz="900" spc="-5">
                <a:latin typeface="Arial"/>
                <a:cs typeface="Arial"/>
              </a:rPr>
              <a:t>Go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page 2  </a:t>
            </a:r>
            <a:r>
              <a:rPr dirty="0" sz="900">
                <a:latin typeface="Arial"/>
                <a:cs typeface="Arial"/>
              </a:rPr>
              <a:t>Yes </a:t>
            </a:r>
            <a:r>
              <a:rPr dirty="0" sz="1200">
                <a:latin typeface="Calibri"/>
                <a:cs typeface="Calibri"/>
              </a:rPr>
              <a:t>– </a:t>
            </a:r>
            <a:r>
              <a:rPr dirty="0" sz="900" spc="-5">
                <a:latin typeface="Arial"/>
                <a:cs typeface="Arial"/>
              </a:rPr>
              <a:t>Go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page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406009" y="7080504"/>
            <a:ext cx="1550035" cy="495934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900" spc="-5">
                <a:latin typeface="Arial"/>
                <a:cs typeface="Arial"/>
              </a:rPr>
              <a:t>No  </a:t>
            </a:r>
            <a:r>
              <a:rPr dirty="0" sz="1200">
                <a:latin typeface="Calibri"/>
                <a:cs typeface="Calibri"/>
              </a:rPr>
              <a:t>– </a:t>
            </a:r>
            <a:r>
              <a:rPr dirty="0" sz="900" spc="-5">
                <a:latin typeface="Arial"/>
                <a:cs typeface="Arial"/>
              </a:rPr>
              <a:t>Continue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question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">
                <a:latin typeface="Arial"/>
                <a:cs typeface="Arial"/>
              </a:rPr>
              <a:t>No  </a:t>
            </a:r>
            <a:r>
              <a:rPr dirty="0" sz="1200">
                <a:latin typeface="Calibri"/>
                <a:cs typeface="Calibri"/>
              </a:rPr>
              <a:t>–  </a:t>
            </a:r>
            <a:r>
              <a:rPr dirty="0" sz="900" spc="-5">
                <a:latin typeface="Arial"/>
                <a:cs typeface="Arial"/>
              </a:rPr>
              <a:t>Continue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question</a:t>
            </a:r>
            <a:r>
              <a:rPr dirty="0" sz="900" spc="-175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01395" y="7147941"/>
            <a:ext cx="3186430" cy="5715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80975" marR="542290" indent="-143510">
              <a:lnSpc>
                <a:spcPct val="85700"/>
              </a:lnSpc>
              <a:spcBef>
                <a:spcPts val="155"/>
              </a:spcBef>
              <a:buSzPct val="112500"/>
              <a:buFont typeface="Arial"/>
              <a:buAutoNum type="alphaLcParenR"/>
              <a:tabLst>
                <a:tab pos="182880" algn="l"/>
              </a:tabLst>
            </a:pPr>
            <a:r>
              <a:rPr dirty="0" baseline="3472" sz="1200">
                <a:latin typeface="Arial"/>
                <a:cs typeface="Arial"/>
              </a:rPr>
              <a:t>Are you a </a:t>
            </a:r>
            <a:r>
              <a:rPr dirty="0" baseline="3472" sz="1200" spc="-7">
                <a:latin typeface="Arial"/>
                <a:cs typeface="Arial"/>
              </a:rPr>
              <a:t>naturalized Canadian, </a:t>
            </a:r>
            <a:r>
              <a:rPr dirty="0" baseline="3472" sz="1200" spc="-15">
                <a:latin typeface="Arial"/>
                <a:cs typeface="Arial"/>
              </a:rPr>
              <a:t>i.e. </a:t>
            </a:r>
            <a:r>
              <a:rPr dirty="0" baseline="3472" sz="1200">
                <a:latin typeface="Arial"/>
                <a:cs typeface="Arial"/>
              </a:rPr>
              <a:t>did you </a:t>
            </a:r>
            <a:r>
              <a:rPr dirty="0" baseline="3472" sz="1200" spc="-7">
                <a:latin typeface="Arial"/>
                <a:cs typeface="Arial"/>
              </a:rPr>
              <a:t>receive </a:t>
            </a:r>
            <a:r>
              <a:rPr dirty="0" sz="800" spc="-5">
                <a:latin typeface="Arial"/>
                <a:cs typeface="Arial"/>
              </a:rPr>
              <a:t> Canadian citizenship </a:t>
            </a:r>
            <a:r>
              <a:rPr dirty="0" sz="800">
                <a:latin typeface="Arial"/>
                <a:cs typeface="Arial"/>
              </a:rPr>
              <a:t>following </a:t>
            </a:r>
            <a:r>
              <a:rPr dirty="0" sz="800" spc="-5">
                <a:latin typeface="Arial"/>
                <a:cs typeface="Arial"/>
              </a:rPr>
              <a:t>immigration </a:t>
            </a:r>
            <a:r>
              <a:rPr dirty="0" sz="800">
                <a:latin typeface="Arial"/>
                <a:cs typeface="Arial"/>
              </a:rPr>
              <a:t>to</a:t>
            </a:r>
            <a:r>
              <a:rPr dirty="0" sz="800" spc="-9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Canada?</a:t>
            </a:r>
            <a:endParaRPr sz="800">
              <a:latin typeface="Arial"/>
              <a:cs typeface="Arial"/>
            </a:endParaRPr>
          </a:p>
          <a:p>
            <a:pPr marL="182880" indent="-144780">
              <a:lnSpc>
                <a:spcPct val="100000"/>
              </a:lnSpc>
              <a:spcBef>
                <a:spcPts val="25"/>
              </a:spcBef>
              <a:buSzPct val="112500"/>
              <a:buFont typeface="Arial"/>
              <a:buAutoNum type="alphaLcParenR"/>
              <a:tabLst>
                <a:tab pos="182880" algn="l"/>
              </a:tabLst>
            </a:pPr>
            <a:r>
              <a:rPr dirty="0" sz="800" spc="-5">
                <a:latin typeface="Arial"/>
                <a:cs typeface="Arial"/>
              </a:rPr>
              <a:t>Was one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5">
                <a:latin typeface="Arial"/>
                <a:cs typeface="Arial"/>
              </a:rPr>
              <a:t>your parents born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Canada?</a:t>
            </a:r>
            <a:endParaRPr sz="800">
              <a:latin typeface="Arial"/>
              <a:cs typeface="Arial"/>
            </a:endParaRPr>
          </a:p>
          <a:p>
            <a:pPr marL="182880" indent="-144780">
              <a:lnSpc>
                <a:spcPct val="100000"/>
              </a:lnSpc>
              <a:spcBef>
                <a:spcPts val="310"/>
              </a:spcBef>
              <a:buSzPct val="112500"/>
              <a:buFont typeface="Arial"/>
              <a:buAutoNum type="alphaLcParenR"/>
              <a:tabLst>
                <a:tab pos="182880" algn="l"/>
              </a:tabLst>
            </a:pPr>
            <a:r>
              <a:rPr dirty="0" baseline="6944" sz="1200" spc="-7">
                <a:latin typeface="Arial"/>
                <a:cs typeface="Arial"/>
              </a:rPr>
              <a:t>When was your current certificate of Canadian citizenship</a:t>
            </a:r>
            <a:r>
              <a:rPr dirty="0" baseline="6944" sz="1200" spc="97">
                <a:latin typeface="Arial"/>
                <a:cs typeface="Arial"/>
              </a:rPr>
              <a:t> </a:t>
            </a:r>
            <a:r>
              <a:rPr dirty="0" baseline="6944" sz="1200" spc="-7">
                <a:latin typeface="Arial"/>
                <a:cs typeface="Arial"/>
              </a:rPr>
              <a:t>issued?</a:t>
            </a:r>
            <a:endParaRPr baseline="6944" sz="12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60856" y="7914893"/>
            <a:ext cx="11226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Before </a:t>
            </a:r>
            <a:r>
              <a:rPr dirty="0" sz="800" b="1">
                <a:latin typeface="Arial"/>
                <a:cs typeface="Arial"/>
              </a:rPr>
              <a:t>January </a:t>
            </a:r>
            <a:r>
              <a:rPr dirty="0" sz="800" spc="-5" b="1">
                <a:latin typeface="Arial"/>
                <a:cs typeface="Arial"/>
              </a:rPr>
              <a:t>1,</a:t>
            </a:r>
            <a:r>
              <a:rPr dirty="0" sz="800" spc="-13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2007</a:t>
            </a:r>
            <a:endParaRPr sz="8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60856" y="7715250"/>
            <a:ext cx="402780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dirty="0" sz="800" spc="-5" b="1">
                <a:latin typeface="Arial"/>
                <a:cs typeface="Arial"/>
              </a:rPr>
              <a:t>After </a:t>
            </a:r>
            <a:r>
              <a:rPr dirty="0" sz="800" b="1">
                <a:latin typeface="Arial"/>
                <a:cs typeface="Arial"/>
              </a:rPr>
              <a:t>January</a:t>
            </a:r>
            <a:r>
              <a:rPr dirty="0" sz="800" spc="1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1,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2007	</a:t>
            </a:r>
            <a:r>
              <a:rPr dirty="0" baseline="3472" sz="1200">
                <a:latin typeface="Arial"/>
                <a:cs typeface="Arial"/>
              </a:rPr>
              <a:t>Submit the </a:t>
            </a:r>
            <a:r>
              <a:rPr dirty="0" baseline="3472" sz="1200" spc="-7">
                <a:latin typeface="Arial"/>
                <a:cs typeface="Arial"/>
              </a:rPr>
              <a:t>certificate </a:t>
            </a:r>
            <a:r>
              <a:rPr dirty="0" baseline="3472" sz="1200">
                <a:latin typeface="Arial"/>
                <a:cs typeface="Arial"/>
              </a:rPr>
              <a:t>with </a:t>
            </a:r>
            <a:r>
              <a:rPr dirty="0" baseline="3472" sz="1200" spc="-7">
                <a:latin typeface="Arial"/>
                <a:cs typeface="Arial"/>
              </a:rPr>
              <a:t>your application (original</a:t>
            </a:r>
            <a:r>
              <a:rPr dirty="0" baseline="3472" sz="1200" spc="15">
                <a:latin typeface="Arial"/>
                <a:cs typeface="Arial"/>
              </a:rPr>
              <a:t> </a:t>
            </a:r>
            <a:r>
              <a:rPr dirty="0" baseline="3472" sz="1200" spc="-7">
                <a:latin typeface="Arial"/>
                <a:cs typeface="Arial"/>
              </a:rPr>
              <a:t>only).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297938" y="7902702"/>
            <a:ext cx="46583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Complete </a:t>
            </a:r>
            <a:r>
              <a:rPr dirty="0" sz="800" spc="-5">
                <a:latin typeface="Arial"/>
                <a:cs typeface="Arial"/>
              </a:rPr>
              <a:t>and submit form </a:t>
            </a:r>
            <a:r>
              <a:rPr dirty="0" sz="800">
                <a:latin typeface="Arial"/>
                <a:cs typeface="Arial"/>
              </a:rPr>
              <a:t>PPTC </a:t>
            </a:r>
            <a:r>
              <a:rPr dirty="0" sz="800" spc="-5">
                <a:latin typeface="Arial"/>
                <a:cs typeface="Arial"/>
              </a:rPr>
              <a:t>001, </a:t>
            </a:r>
            <a:r>
              <a:rPr dirty="0" sz="800" spc="-5" i="1">
                <a:latin typeface="Arial"/>
                <a:cs typeface="Arial"/>
              </a:rPr>
              <a:t>Proof of Canadian Citizenship—Additional Information</a:t>
            </a:r>
            <a:r>
              <a:rPr dirty="0" sz="800" spc="-5">
                <a:latin typeface="Arial"/>
                <a:cs typeface="Arial"/>
              </a:rPr>
              <a:t>, available  online at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Canada.ca/passport</a:t>
            </a:r>
            <a:r>
              <a:rPr dirty="0" sz="800" spc="-5">
                <a:latin typeface="Arial"/>
                <a:cs typeface="Arial"/>
                <a:hlinkClick r:id="rId7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220459" y="9478009"/>
            <a:ext cx="1075055" cy="2578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499363" y="9596881"/>
            <a:ext cx="73406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 spc="-5">
                <a:latin typeface="Calibri"/>
                <a:cs typeface="Calibri"/>
              </a:rPr>
              <a:t>PPTC 054</a:t>
            </a:r>
            <a:r>
              <a:rPr dirty="0" sz="700" spc="-4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(06-2019)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016123" y="9596881"/>
            <a:ext cx="14427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 spc="-5" b="1">
                <a:latin typeface="Calibri"/>
                <a:cs typeface="Calibri"/>
              </a:rPr>
              <a:t>(DISPONIBLE EN FRANÇAIS - PPTC</a:t>
            </a:r>
            <a:r>
              <a:rPr dirty="0" sz="700" spc="10" b="1">
                <a:latin typeface="Calibri"/>
                <a:cs typeface="Calibri"/>
              </a:rPr>
              <a:t> </a:t>
            </a:r>
            <a:r>
              <a:rPr dirty="0" sz="700" spc="-5" b="1">
                <a:latin typeface="Calibri"/>
                <a:cs typeface="Calibri"/>
              </a:rPr>
              <a:t>055)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5825" y="421576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5"/>
                </a:moveTo>
                <a:lnTo>
                  <a:pt x="66675" y="43814"/>
                </a:lnTo>
                <a:lnTo>
                  <a:pt x="50800" y="20955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7994" y="42157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4" y="5714"/>
                </a:lnTo>
                <a:lnTo>
                  <a:pt x="20954" y="20955"/>
                </a:lnTo>
                <a:lnTo>
                  <a:pt x="5714" y="43814"/>
                </a:lnTo>
                <a:lnTo>
                  <a:pt x="0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7994" y="4215765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5">
                <a:moveTo>
                  <a:pt x="0" y="216535"/>
                </a:moveTo>
                <a:lnTo>
                  <a:pt x="6840220" y="216535"/>
                </a:lnTo>
                <a:lnTo>
                  <a:pt x="684022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944" y="4215765"/>
            <a:ext cx="216535" cy="21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19" y="9003671"/>
            <a:ext cx="78098" cy="460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40905" y="729932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71755"/>
                </a:moveTo>
                <a:lnTo>
                  <a:pt x="66675" y="43814"/>
                </a:lnTo>
                <a:lnTo>
                  <a:pt x="50800" y="20955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7994" y="729932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4" y="5714"/>
                </a:lnTo>
                <a:lnTo>
                  <a:pt x="20954" y="20955"/>
                </a:lnTo>
                <a:lnTo>
                  <a:pt x="5714" y="43814"/>
                </a:lnTo>
                <a:lnTo>
                  <a:pt x="0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994" y="7299325"/>
            <a:ext cx="6845300" cy="216535"/>
          </a:xfrm>
          <a:custGeom>
            <a:avLst/>
            <a:gdLst/>
            <a:ahLst/>
            <a:cxnLst/>
            <a:rect l="l" t="t" r="r" b="b"/>
            <a:pathLst>
              <a:path w="6845300" h="216534">
                <a:moveTo>
                  <a:pt x="0" y="216535"/>
                </a:moveTo>
                <a:lnTo>
                  <a:pt x="6845300" y="216535"/>
                </a:lnTo>
                <a:lnTo>
                  <a:pt x="68453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5944" y="7299325"/>
            <a:ext cx="216535" cy="216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50" y="465921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9750" y="929639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994" y="53975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7994" y="857250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0" y="0"/>
                </a:moveTo>
                <a:lnTo>
                  <a:pt x="5714" y="28575"/>
                </a:lnTo>
                <a:lnTo>
                  <a:pt x="20954" y="51434"/>
                </a:lnTo>
                <a:lnTo>
                  <a:pt x="43814" y="66675"/>
                </a:lnTo>
                <a:lnTo>
                  <a:pt x="71754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08215" y="539750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35825" y="85725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0" y="72390"/>
                </a:moveTo>
                <a:lnTo>
                  <a:pt x="27940" y="66675"/>
                </a:lnTo>
                <a:lnTo>
                  <a:pt x="50800" y="51434"/>
                </a:lnTo>
                <a:lnTo>
                  <a:pt x="66675" y="28575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35825" y="46735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72390"/>
                </a:moveTo>
                <a:lnTo>
                  <a:pt x="66675" y="44450"/>
                </a:lnTo>
                <a:lnTo>
                  <a:pt x="50800" y="21590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994" y="467359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0"/>
                </a:moveTo>
                <a:lnTo>
                  <a:pt x="43814" y="5715"/>
                </a:lnTo>
                <a:lnTo>
                  <a:pt x="20954" y="21590"/>
                </a:lnTo>
                <a:lnTo>
                  <a:pt x="5714" y="44450"/>
                </a:lnTo>
                <a:lnTo>
                  <a:pt x="0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994" y="46735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4"/>
                </a:moveTo>
                <a:lnTo>
                  <a:pt x="6840220" y="216534"/>
                </a:lnTo>
                <a:lnTo>
                  <a:pt x="684022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994" y="467359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4"/>
                </a:moveTo>
                <a:lnTo>
                  <a:pt x="6840220" y="216534"/>
                </a:lnTo>
                <a:lnTo>
                  <a:pt x="684022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5944" y="467359"/>
            <a:ext cx="216535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54375" y="744855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5440" y="744855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1472" y="721868"/>
            <a:ext cx="2366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Choose </a:t>
            </a:r>
            <a:r>
              <a:rPr dirty="0" sz="900" spc="-5" b="1">
                <a:latin typeface="Calibri"/>
                <a:cs typeface="Calibri"/>
              </a:rPr>
              <a:t>one (1) </a:t>
            </a:r>
            <a:r>
              <a:rPr dirty="0" sz="900">
                <a:latin typeface="Calibri"/>
                <a:cs typeface="Calibri"/>
              </a:rPr>
              <a:t>of </a:t>
            </a:r>
            <a:r>
              <a:rPr dirty="0" sz="900" spc="-5">
                <a:latin typeface="Calibri"/>
                <a:cs typeface="Calibri"/>
              </a:rPr>
              <a:t>the following periods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validity: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7790" y="706627"/>
            <a:ext cx="1325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3130" algn="l"/>
              </a:tabLst>
            </a:pPr>
            <a:r>
              <a:rPr dirty="0" sz="1000" spc="-10" b="1">
                <a:latin typeface="Calibri"/>
                <a:cs typeface="Calibri"/>
              </a:rPr>
              <a:t>5-y</a:t>
            </a:r>
            <a:r>
              <a:rPr dirty="0" sz="1000" spc="-5" b="1">
                <a:latin typeface="Calibri"/>
                <a:cs typeface="Calibri"/>
              </a:rPr>
              <a:t>ear</a:t>
            </a:r>
            <a:r>
              <a:rPr dirty="0" sz="1000" b="1">
                <a:latin typeface="Calibri"/>
                <a:cs typeface="Calibri"/>
              </a:rPr>
              <a:t> </a:t>
            </a:r>
            <a:r>
              <a:rPr dirty="0" sz="1000" spc="20" b="1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or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000" spc="-10" b="1">
                <a:latin typeface="Calibri"/>
                <a:cs typeface="Calibri"/>
              </a:rPr>
              <a:t>10-y</a:t>
            </a:r>
            <a:r>
              <a:rPr dirty="0" sz="1000" spc="5" b="1">
                <a:latin typeface="Calibri"/>
                <a:cs typeface="Calibri"/>
              </a:rPr>
              <a:t>e</a:t>
            </a:r>
            <a:r>
              <a:rPr dirty="0" sz="1000" spc="-5" b="1">
                <a:latin typeface="Calibri"/>
                <a:cs typeface="Calibri"/>
              </a:rPr>
              <a:t>ar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2454" y="450595"/>
            <a:ext cx="2884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Period </a:t>
            </a:r>
            <a:r>
              <a:rPr dirty="0" sz="1200" b="1">
                <a:latin typeface="Calibri"/>
                <a:cs typeface="Calibri"/>
              </a:rPr>
              <a:t>of </a:t>
            </a:r>
            <a:r>
              <a:rPr dirty="0" sz="1200" spc="-5" b="1">
                <a:latin typeface="Calibri"/>
                <a:cs typeface="Calibri"/>
              </a:rPr>
              <a:t>Validity (see Instructions, section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3983" y="439927"/>
            <a:ext cx="103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2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705" y="7566659"/>
            <a:ext cx="212089" cy="189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64819" y="4206875"/>
          <a:ext cx="6851650" cy="478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1076325"/>
                <a:gridCol w="521969"/>
                <a:gridCol w="238759"/>
                <a:gridCol w="1370330"/>
                <a:gridCol w="490854"/>
                <a:gridCol w="500379"/>
                <a:gridCol w="1053465"/>
              </a:tblGrid>
              <a:tr h="214883">
                <a:tc gridSpan="8">
                  <a:txBody>
                    <a:bodyPr/>
                    <a:lstStyle/>
                    <a:p>
                      <a:pPr marL="168910">
                        <a:lnSpc>
                          <a:spcPts val="1590"/>
                        </a:lnSpc>
                        <a:tabLst>
                          <a:tab pos="3046730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References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5863">
                <a:tc gridSpan="8">
                  <a:txBody>
                    <a:bodyPr/>
                    <a:lstStyle/>
                    <a:p>
                      <a:pPr marL="63500" marR="27305">
                        <a:lnSpc>
                          <a:spcPts val="1070"/>
                        </a:lnSpc>
                        <a:spcBef>
                          <a:spcPts val="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Provide the following information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two (2)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persons who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neither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relatives; are 18 years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age or over; and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who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have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known you for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at least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two 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(2)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years. They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must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agree to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their contact information provided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be contacted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confirm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4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identity. Visit </a:t>
                      </a:r>
                      <a:r>
                        <a:rPr dirty="0" u="sng" sz="9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Canada.ca/passport</a:t>
                      </a:r>
                      <a:r>
                        <a:rPr dirty="0" sz="900" spc="-5">
                          <a:solidFill>
                            <a:srgbClr val="0000FF"/>
                          </a:solidFill>
                          <a:latin typeface="Arial"/>
                          <a:cs typeface="Arial"/>
                          <a:hlinkClick r:id="rId7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for more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information 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Passport Program's definition of a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relative.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4716"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1.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Surname (last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493">
                <a:tc gridSpan="8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Address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(Number, Street, Apartment, City, Province/Territory/State, Country, </a:t>
                      </a:r>
                      <a:r>
                        <a:rPr dirty="0" baseline="3086" sz="1350">
                          <a:latin typeface="Arial"/>
                          <a:cs typeface="Arial"/>
                        </a:rPr>
                        <a:t>Postal/ZIP</a:t>
                      </a:r>
                      <a:r>
                        <a:rPr dirty="0" baseline="3086" sz="135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code)</a:t>
                      </a:r>
                      <a:endParaRPr baseline="3086" sz="13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3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Has known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Number of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years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764"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2.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Surname (last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4716">
                <a:tc gridSpan="8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Address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(Number, Street, Apartment, City, Province/Territory/State, Country, </a:t>
                      </a:r>
                      <a:r>
                        <a:rPr dirty="0" baseline="3086" sz="1350">
                          <a:latin typeface="Arial"/>
                          <a:cs typeface="Arial"/>
                        </a:rPr>
                        <a:t>Postal/ZIP</a:t>
                      </a:r>
                      <a:r>
                        <a:rPr dirty="0" baseline="3086" sz="135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1350" spc="-7">
                          <a:latin typeface="Arial"/>
                          <a:cs typeface="Arial"/>
                        </a:rPr>
                        <a:t>code)</a:t>
                      </a:r>
                      <a:endParaRPr baseline="3086" sz="135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Has known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Number of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b="1">
                          <a:latin typeface="Arial"/>
                          <a:cs typeface="Arial"/>
                        </a:rPr>
                        <a:t>years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981">
                <a:tc gridSpan="8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tabLst>
                          <a:tab pos="2028825" algn="l"/>
                        </a:tabLst>
                      </a:pPr>
                      <a:r>
                        <a:rPr dirty="0" baseline="-5952" sz="2100">
                          <a:latin typeface="Arial"/>
                          <a:cs typeface="Arial"/>
                        </a:rPr>
                        <a:t>7	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Emergency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Contact Information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(optional)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8327">
                <a:tc gridSpan="8"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helpful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require emergency assistance while outside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Canada.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244">
                <a:tc gridSpan="4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Surname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(last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Given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name(s)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24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applicant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(daytime)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Telephone (other)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Email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797">
                <a:tc gridSpan="8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Current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home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address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510031" y="8974022"/>
            <a:ext cx="2978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Number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2108" y="8974022"/>
            <a:ext cx="2292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>
                <a:latin typeface="Arial"/>
                <a:cs typeface="Arial"/>
              </a:rPr>
              <a:t>tr</a:t>
            </a:r>
            <a:r>
              <a:rPr dirty="0" sz="600" spc="-5">
                <a:latin typeface="Arial"/>
                <a:cs typeface="Arial"/>
              </a:rPr>
              <a:t>ee</a:t>
            </a:r>
            <a:r>
              <a:rPr dirty="0" sz="60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92323" y="8974022"/>
            <a:ext cx="3784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Apartment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2195" y="8974022"/>
            <a:ext cx="1568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3857" y="8974022"/>
            <a:ext cx="13817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Province/Territory/State Postal/ZIP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code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9275" y="982176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9275" y="4148613"/>
            <a:ext cx="6696075" cy="0"/>
          </a:xfrm>
          <a:custGeom>
            <a:avLst/>
            <a:gdLst/>
            <a:ahLst/>
            <a:cxnLst/>
            <a:rect l="l" t="t" r="r" b="b"/>
            <a:pathLst>
              <a:path w="6696075" h="0">
                <a:moveTo>
                  <a:pt x="0" y="0"/>
                </a:moveTo>
                <a:lnTo>
                  <a:pt x="66960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519" y="1055369"/>
            <a:ext cx="0" cy="3019425"/>
          </a:xfrm>
          <a:custGeom>
            <a:avLst/>
            <a:gdLst/>
            <a:ahLst/>
            <a:cxnLst/>
            <a:rect l="l" t="t" r="r" b="b"/>
            <a:pathLst>
              <a:path w="0" h="3019425">
                <a:moveTo>
                  <a:pt x="0" y="0"/>
                </a:moveTo>
                <a:lnTo>
                  <a:pt x="0" y="30194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7519" y="407479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714" y="27939"/>
                </a:lnTo>
                <a:lnTo>
                  <a:pt x="20954" y="50800"/>
                </a:lnTo>
                <a:lnTo>
                  <a:pt x="43814" y="66039"/>
                </a:lnTo>
                <a:lnTo>
                  <a:pt x="71754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17740" y="1055369"/>
            <a:ext cx="0" cy="3019425"/>
          </a:xfrm>
          <a:custGeom>
            <a:avLst/>
            <a:gdLst/>
            <a:ahLst/>
            <a:cxnLst/>
            <a:rect l="l" t="t" r="r" b="b"/>
            <a:pathLst>
              <a:path w="0" h="3019425">
                <a:moveTo>
                  <a:pt x="0" y="0"/>
                </a:moveTo>
                <a:lnTo>
                  <a:pt x="0" y="30194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45350" y="407479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4"/>
                </a:moveTo>
                <a:lnTo>
                  <a:pt x="27940" y="66039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45350" y="983614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5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7519" y="98361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71754" y="0"/>
                </a:moveTo>
                <a:lnTo>
                  <a:pt x="43814" y="5714"/>
                </a:lnTo>
                <a:lnTo>
                  <a:pt x="20954" y="20954"/>
                </a:lnTo>
                <a:lnTo>
                  <a:pt x="5714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7519" y="983614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4"/>
                </a:moveTo>
                <a:lnTo>
                  <a:pt x="6840220" y="216534"/>
                </a:lnTo>
                <a:lnTo>
                  <a:pt x="684022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7519" y="983614"/>
            <a:ext cx="6840220" cy="216535"/>
          </a:xfrm>
          <a:custGeom>
            <a:avLst/>
            <a:gdLst/>
            <a:ahLst/>
            <a:cxnLst/>
            <a:rect l="l" t="t" r="r" b="b"/>
            <a:pathLst>
              <a:path w="6840220" h="216534">
                <a:moveTo>
                  <a:pt x="0" y="216534"/>
                </a:moveTo>
                <a:lnTo>
                  <a:pt x="6840220" y="216534"/>
                </a:lnTo>
                <a:lnTo>
                  <a:pt x="684022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5469" y="983614"/>
            <a:ext cx="216535" cy="216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83814" y="1361439"/>
            <a:ext cx="133350" cy="284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7519" y="1677670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21859" y="1677670"/>
            <a:ext cx="0" cy="741045"/>
          </a:xfrm>
          <a:custGeom>
            <a:avLst/>
            <a:gdLst/>
            <a:ahLst/>
            <a:cxnLst/>
            <a:rect l="l" t="t" r="r" b="b"/>
            <a:pathLst>
              <a:path w="0" h="741044">
                <a:moveTo>
                  <a:pt x="0" y="0"/>
                </a:moveTo>
                <a:lnTo>
                  <a:pt x="0" y="74104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490" y="18992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17895" y="1677670"/>
            <a:ext cx="0" cy="737235"/>
          </a:xfrm>
          <a:custGeom>
            <a:avLst/>
            <a:gdLst/>
            <a:ahLst/>
            <a:cxnLst/>
            <a:rect l="l" t="t" r="r" b="b"/>
            <a:pathLst>
              <a:path w="0" h="737235">
                <a:moveTo>
                  <a:pt x="0" y="0"/>
                </a:moveTo>
                <a:lnTo>
                  <a:pt x="0" y="7372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67525" y="18992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7519" y="2097404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71490" y="22167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67525" y="2216785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7519" y="2418714"/>
            <a:ext cx="6840220" cy="0"/>
          </a:xfrm>
          <a:custGeom>
            <a:avLst/>
            <a:gdLst/>
            <a:ahLst/>
            <a:cxnLst/>
            <a:rect l="l" t="t" r="r" b="b"/>
            <a:pathLst>
              <a:path w="6840220" h="0">
                <a:moveTo>
                  <a:pt x="684022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17290" y="244475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7000"/>
                </a:moveTo>
                <a:lnTo>
                  <a:pt x="127000" y="127000"/>
                </a:lnTo>
                <a:lnTo>
                  <a:pt x="1270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17290" y="259842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7000"/>
                </a:moveTo>
                <a:lnTo>
                  <a:pt x="127000" y="127000"/>
                </a:lnTo>
                <a:lnTo>
                  <a:pt x="1270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17290" y="275272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7000"/>
                </a:moveTo>
                <a:lnTo>
                  <a:pt x="127000" y="127000"/>
                </a:lnTo>
                <a:lnTo>
                  <a:pt x="1270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7519" y="3052445"/>
            <a:ext cx="6840220" cy="1094105"/>
          </a:xfrm>
          <a:custGeom>
            <a:avLst/>
            <a:gdLst/>
            <a:ahLst/>
            <a:cxnLst/>
            <a:rect l="l" t="t" r="r" b="b"/>
            <a:pathLst>
              <a:path w="6840220" h="1094104">
                <a:moveTo>
                  <a:pt x="0" y="1094104"/>
                </a:moveTo>
                <a:lnTo>
                  <a:pt x="6840220" y="1094104"/>
                </a:lnTo>
                <a:lnTo>
                  <a:pt x="6840220" y="0"/>
                </a:lnTo>
                <a:lnTo>
                  <a:pt x="0" y="0"/>
                </a:lnTo>
                <a:lnTo>
                  <a:pt x="0" y="1094104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7519" y="3178810"/>
            <a:ext cx="1512570" cy="242570"/>
          </a:xfrm>
          <a:custGeom>
            <a:avLst/>
            <a:gdLst/>
            <a:ahLst/>
            <a:cxnLst/>
            <a:rect l="l" t="t" r="r" b="b"/>
            <a:pathLst>
              <a:path w="1512570" h="242570">
                <a:moveTo>
                  <a:pt x="0" y="242570"/>
                </a:moveTo>
                <a:lnTo>
                  <a:pt x="1512570" y="242570"/>
                </a:lnTo>
                <a:lnTo>
                  <a:pt x="151257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89454" y="3178810"/>
            <a:ext cx="1440180" cy="242570"/>
          </a:xfrm>
          <a:custGeom>
            <a:avLst/>
            <a:gdLst/>
            <a:ahLst/>
            <a:cxnLst/>
            <a:rect l="l" t="t" r="r" b="b"/>
            <a:pathLst>
              <a:path w="1440179" h="242570">
                <a:moveTo>
                  <a:pt x="0" y="242570"/>
                </a:moveTo>
                <a:lnTo>
                  <a:pt x="1440180" y="242570"/>
                </a:lnTo>
                <a:lnTo>
                  <a:pt x="14401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29000" y="3178810"/>
            <a:ext cx="1315720" cy="242570"/>
          </a:xfrm>
          <a:custGeom>
            <a:avLst/>
            <a:gdLst/>
            <a:ahLst/>
            <a:cxnLst/>
            <a:rect l="l" t="t" r="r" b="b"/>
            <a:pathLst>
              <a:path w="1315720" h="242570">
                <a:moveTo>
                  <a:pt x="0" y="242570"/>
                </a:moveTo>
                <a:lnTo>
                  <a:pt x="1315720" y="242570"/>
                </a:lnTo>
                <a:lnTo>
                  <a:pt x="131572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44720" y="3178810"/>
            <a:ext cx="1416050" cy="242570"/>
          </a:xfrm>
          <a:custGeom>
            <a:avLst/>
            <a:gdLst/>
            <a:ahLst/>
            <a:cxnLst/>
            <a:rect l="l" t="t" r="r" b="b"/>
            <a:pathLst>
              <a:path w="1416050" h="242570">
                <a:moveTo>
                  <a:pt x="0" y="242570"/>
                </a:moveTo>
                <a:lnTo>
                  <a:pt x="1416050" y="242570"/>
                </a:lnTo>
                <a:lnTo>
                  <a:pt x="141605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0134" y="3178810"/>
            <a:ext cx="576580" cy="242570"/>
          </a:xfrm>
          <a:custGeom>
            <a:avLst/>
            <a:gdLst/>
            <a:ahLst/>
            <a:cxnLst/>
            <a:rect l="l" t="t" r="r" b="b"/>
            <a:pathLst>
              <a:path w="576579" h="242570">
                <a:moveTo>
                  <a:pt x="0" y="242570"/>
                </a:moveTo>
                <a:lnTo>
                  <a:pt x="576580" y="242570"/>
                </a:lnTo>
                <a:lnTo>
                  <a:pt x="5765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36080" y="3178810"/>
            <a:ext cx="581025" cy="242570"/>
          </a:xfrm>
          <a:custGeom>
            <a:avLst/>
            <a:gdLst/>
            <a:ahLst/>
            <a:cxnLst/>
            <a:rect l="l" t="t" r="r" b="b"/>
            <a:pathLst>
              <a:path w="581025" h="242570">
                <a:moveTo>
                  <a:pt x="0" y="242570"/>
                </a:moveTo>
                <a:lnTo>
                  <a:pt x="581025" y="242570"/>
                </a:lnTo>
                <a:lnTo>
                  <a:pt x="581025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7519" y="3420745"/>
            <a:ext cx="1512570" cy="242570"/>
          </a:xfrm>
          <a:custGeom>
            <a:avLst/>
            <a:gdLst/>
            <a:ahLst/>
            <a:cxnLst/>
            <a:rect l="l" t="t" r="r" b="b"/>
            <a:pathLst>
              <a:path w="1512570" h="242570">
                <a:moveTo>
                  <a:pt x="0" y="242569"/>
                </a:moveTo>
                <a:lnTo>
                  <a:pt x="1512570" y="242569"/>
                </a:lnTo>
                <a:lnTo>
                  <a:pt x="1512570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89454" y="3420745"/>
            <a:ext cx="1440180" cy="242570"/>
          </a:xfrm>
          <a:custGeom>
            <a:avLst/>
            <a:gdLst/>
            <a:ahLst/>
            <a:cxnLst/>
            <a:rect l="l" t="t" r="r" b="b"/>
            <a:pathLst>
              <a:path w="1440179" h="242570">
                <a:moveTo>
                  <a:pt x="0" y="242569"/>
                </a:moveTo>
                <a:lnTo>
                  <a:pt x="1440180" y="242569"/>
                </a:lnTo>
                <a:lnTo>
                  <a:pt x="1440180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29000" y="3420745"/>
            <a:ext cx="1315720" cy="242570"/>
          </a:xfrm>
          <a:custGeom>
            <a:avLst/>
            <a:gdLst/>
            <a:ahLst/>
            <a:cxnLst/>
            <a:rect l="l" t="t" r="r" b="b"/>
            <a:pathLst>
              <a:path w="1315720" h="242570">
                <a:moveTo>
                  <a:pt x="0" y="242569"/>
                </a:moveTo>
                <a:lnTo>
                  <a:pt x="1315720" y="242569"/>
                </a:lnTo>
                <a:lnTo>
                  <a:pt x="1315720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44720" y="3420745"/>
            <a:ext cx="1416050" cy="242570"/>
          </a:xfrm>
          <a:custGeom>
            <a:avLst/>
            <a:gdLst/>
            <a:ahLst/>
            <a:cxnLst/>
            <a:rect l="l" t="t" r="r" b="b"/>
            <a:pathLst>
              <a:path w="1416050" h="242570">
                <a:moveTo>
                  <a:pt x="0" y="242569"/>
                </a:moveTo>
                <a:lnTo>
                  <a:pt x="1416050" y="242569"/>
                </a:lnTo>
                <a:lnTo>
                  <a:pt x="1416050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60134" y="3420745"/>
            <a:ext cx="576580" cy="242570"/>
          </a:xfrm>
          <a:custGeom>
            <a:avLst/>
            <a:gdLst/>
            <a:ahLst/>
            <a:cxnLst/>
            <a:rect l="l" t="t" r="r" b="b"/>
            <a:pathLst>
              <a:path w="576579" h="242570">
                <a:moveTo>
                  <a:pt x="0" y="242569"/>
                </a:moveTo>
                <a:lnTo>
                  <a:pt x="576580" y="242569"/>
                </a:lnTo>
                <a:lnTo>
                  <a:pt x="576580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36080" y="3420745"/>
            <a:ext cx="581025" cy="242570"/>
          </a:xfrm>
          <a:custGeom>
            <a:avLst/>
            <a:gdLst/>
            <a:ahLst/>
            <a:cxnLst/>
            <a:rect l="l" t="t" r="r" b="b"/>
            <a:pathLst>
              <a:path w="581025" h="242570">
                <a:moveTo>
                  <a:pt x="0" y="242569"/>
                </a:moveTo>
                <a:lnTo>
                  <a:pt x="581025" y="242569"/>
                </a:lnTo>
                <a:lnTo>
                  <a:pt x="581025" y="0"/>
                </a:lnTo>
                <a:lnTo>
                  <a:pt x="0" y="0"/>
                </a:lnTo>
                <a:lnTo>
                  <a:pt x="0" y="24256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7519" y="3662679"/>
            <a:ext cx="1512570" cy="242570"/>
          </a:xfrm>
          <a:custGeom>
            <a:avLst/>
            <a:gdLst/>
            <a:ahLst/>
            <a:cxnLst/>
            <a:rect l="l" t="t" r="r" b="b"/>
            <a:pathLst>
              <a:path w="1512570" h="242570">
                <a:moveTo>
                  <a:pt x="0" y="242570"/>
                </a:moveTo>
                <a:lnTo>
                  <a:pt x="1512570" y="242570"/>
                </a:lnTo>
                <a:lnTo>
                  <a:pt x="151257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89454" y="3662679"/>
            <a:ext cx="1440180" cy="242570"/>
          </a:xfrm>
          <a:custGeom>
            <a:avLst/>
            <a:gdLst/>
            <a:ahLst/>
            <a:cxnLst/>
            <a:rect l="l" t="t" r="r" b="b"/>
            <a:pathLst>
              <a:path w="1440179" h="242570">
                <a:moveTo>
                  <a:pt x="0" y="242570"/>
                </a:moveTo>
                <a:lnTo>
                  <a:pt x="1440180" y="242570"/>
                </a:lnTo>
                <a:lnTo>
                  <a:pt x="14401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29000" y="3662679"/>
            <a:ext cx="1315720" cy="242570"/>
          </a:xfrm>
          <a:custGeom>
            <a:avLst/>
            <a:gdLst/>
            <a:ahLst/>
            <a:cxnLst/>
            <a:rect l="l" t="t" r="r" b="b"/>
            <a:pathLst>
              <a:path w="1315720" h="242570">
                <a:moveTo>
                  <a:pt x="0" y="242570"/>
                </a:moveTo>
                <a:lnTo>
                  <a:pt x="1315720" y="242570"/>
                </a:lnTo>
                <a:lnTo>
                  <a:pt x="131572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44720" y="3662679"/>
            <a:ext cx="1416050" cy="242570"/>
          </a:xfrm>
          <a:custGeom>
            <a:avLst/>
            <a:gdLst/>
            <a:ahLst/>
            <a:cxnLst/>
            <a:rect l="l" t="t" r="r" b="b"/>
            <a:pathLst>
              <a:path w="1416050" h="242570">
                <a:moveTo>
                  <a:pt x="0" y="242570"/>
                </a:moveTo>
                <a:lnTo>
                  <a:pt x="1416050" y="242570"/>
                </a:lnTo>
                <a:lnTo>
                  <a:pt x="141605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60134" y="3662679"/>
            <a:ext cx="576580" cy="242570"/>
          </a:xfrm>
          <a:custGeom>
            <a:avLst/>
            <a:gdLst/>
            <a:ahLst/>
            <a:cxnLst/>
            <a:rect l="l" t="t" r="r" b="b"/>
            <a:pathLst>
              <a:path w="576579" h="242570">
                <a:moveTo>
                  <a:pt x="0" y="242570"/>
                </a:moveTo>
                <a:lnTo>
                  <a:pt x="576580" y="242570"/>
                </a:lnTo>
                <a:lnTo>
                  <a:pt x="5765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36080" y="3662679"/>
            <a:ext cx="581025" cy="242570"/>
          </a:xfrm>
          <a:custGeom>
            <a:avLst/>
            <a:gdLst/>
            <a:ahLst/>
            <a:cxnLst/>
            <a:rect l="l" t="t" r="r" b="b"/>
            <a:pathLst>
              <a:path w="581025" h="242570">
                <a:moveTo>
                  <a:pt x="0" y="242570"/>
                </a:moveTo>
                <a:lnTo>
                  <a:pt x="581025" y="242570"/>
                </a:lnTo>
                <a:lnTo>
                  <a:pt x="581025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7519" y="3904615"/>
            <a:ext cx="6840220" cy="242570"/>
          </a:xfrm>
          <a:custGeom>
            <a:avLst/>
            <a:gdLst/>
            <a:ahLst/>
            <a:cxnLst/>
            <a:rect l="l" t="t" r="r" b="b"/>
            <a:pathLst>
              <a:path w="6840220" h="242570">
                <a:moveTo>
                  <a:pt x="0" y="242570"/>
                </a:moveTo>
                <a:lnTo>
                  <a:pt x="6840220" y="242570"/>
                </a:lnTo>
                <a:lnTo>
                  <a:pt x="684022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7519" y="3904615"/>
            <a:ext cx="1512570" cy="242570"/>
          </a:xfrm>
          <a:custGeom>
            <a:avLst/>
            <a:gdLst/>
            <a:ahLst/>
            <a:cxnLst/>
            <a:rect l="l" t="t" r="r" b="b"/>
            <a:pathLst>
              <a:path w="1512570" h="242570">
                <a:moveTo>
                  <a:pt x="0" y="242570"/>
                </a:moveTo>
                <a:lnTo>
                  <a:pt x="1512570" y="242570"/>
                </a:lnTo>
                <a:lnTo>
                  <a:pt x="151257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89454" y="3904615"/>
            <a:ext cx="1440180" cy="242570"/>
          </a:xfrm>
          <a:custGeom>
            <a:avLst/>
            <a:gdLst/>
            <a:ahLst/>
            <a:cxnLst/>
            <a:rect l="l" t="t" r="r" b="b"/>
            <a:pathLst>
              <a:path w="1440179" h="242570">
                <a:moveTo>
                  <a:pt x="0" y="242570"/>
                </a:moveTo>
                <a:lnTo>
                  <a:pt x="1440180" y="242570"/>
                </a:lnTo>
                <a:lnTo>
                  <a:pt x="14401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29000" y="3904615"/>
            <a:ext cx="1315720" cy="242570"/>
          </a:xfrm>
          <a:custGeom>
            <a:avLst/>
            <a:gdLst/>
            <a:ahLst/>
            <a:cxnLst/>
            <a:rect l="l" t="t" r="r" b="b"/>
            <a:pathLst>
              <a:path w="1315720" h="242570">
                <a:moveTo>
                  <a:pt x="0" y="242570"/>
                </a:moveTo>
                <a:lnTo>
                  <a:pt x="1315720" y="242570"/>
                </a:lnTo>
                <a:lnTo>
                  <a:pt x="131572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44720" y="3904615"/>
            <a:ext cx="1416050" cy="242570"/>
          </a:xfrm>
          <a:custGeom>
            <a:avLst/>
            <a:gdLst/>
            <a:ahLst/>
            <a:cxnLst/>
            <a:rect l="l" t="t" r="r" b="b"/>
            <a:pathLst>
              <a:path w="1416050" h="242570">
                <a:moveTo>
                  <a:pt x="0" y="242570"/>
                </a:moveTo>
                <a:lnTo>
                  <a:pt x="1416050" y="242570"/>
                </a:lnTo>
                <a:lnTo>
                  <a:pt x="141605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60134" y="3904615"/>
            <a:ext cx="576580" cy="242570"/>
          </a:xfrm>
          <a:custGeom>
            <a:avLst/>
            <a:gdLst/>
            <a:ahLst/>
            <a:cxnLst/>
            <a:rect l="l" t="t" r="r" b="b"/>
            <a:pathLst>
              <a:path w="576579" h="242570">
                <a:moveTo>
                  <a:pt x="0" y="242570"/>
                </a:moveTo>
                <a:lnTo>
                  <a:pt x="576580" y="242570"/>
                </a:lnTo>
                <a:lnTo>
                  <a:pt x="576580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36080" y="3904615"/>
            <a:ext cx="581025" cy="242570"/>
          </a:xfrm>
          <a:custGeom>
            <a:avLst/>
            <a:gdLst/>
            <a:ahLst/>
            <a:cxnLst/>
            <a:rect l="l" t="t" r="r" b="b"/>
            <a:pathLst>
              <a:path w="581025" h="242570">
                <a:moveTo>
                  <a:pt x="0" y="242570"/>
                </a:moveTo>
                <a:lnTo>
                  <a:pt x="581025" y="242570"/>
                </a:lnTo>
                <a:lnTo>
                  <a:pt x="581025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65215" y="2439035"/>
            <a:ext cx="1134110" cy="144145"/>
          </a:xfrm>
          <a:custGeom>
            <a:avLst/>
            <a:gdLst/>
            <a:ahLst/>
            <a:cxnLst/>
            <a:rect l="l" t="t" r="r" b="b"/>
            <a:pathLst>
              <a:path w="1134109" h="144144">
                <a:moveTo>
                  <a:pt x="0" y="144145"/>
                </a:moveTo>
                <a:lnTo>
                  <a:pt x="1134110" y="144145"/>
                </a:lnTo>
                <a:lnTo>
                  <a:pt x="1134110" y="0"/>
                </a:lnTo>
                <a:lnTo>
                  <a:pt x="0" y="0"/>
                </a:lnTo>
                <a:lnTo>
                  <a:pt x="0" y="14414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77915" y="2451735"/>
            <a:ext cx="1108710" cy="118110"/>
          </a:xfrm>
          <a:custGeom>
            <a:avLst/>
            <a:gdLst/>
            <a:ahLst/>
            <a:cxnLst/>
            <a:rect l="l" t="t" r="r" b="b"/>
            <a:pathLst>
              <a:path w="1108709" h="118110">
                <a:moveTo>
                  <a:pt x="1108710" y="0"/>
                </a:moveTo>
                <a:lnTo>
                  <a:pt x="0" y="0"/>
                </a:lnTo>
                <a:lnTo>
                  <a:pt x="0" y="118110"/>
                </a:lnTo>
                <a:lnTo>
                  <a:pt x="12700" y="105410"/>
                </a:lnTo>
                <a:lnTo>
                  <a:pt x="12700" y="12700"/>
                </a:lnTo>
                <a:lnTo>
                  <a:pt x="1096010" y="12700"/>
                </a:lnTo>
                <a:lnTo>
                  <a:pt x="11087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177915" y="2451735"/>
            <a:ext cx="1108710" cy="118110"/>
          </a:xfrm>
          <a:custGeom>
            <a:avLst/>
            <a:gdLst/>
            <a:ahLst/>
            <a:cxnLst/>
            <a:rect l="l" t="t" r="r" b="b"/>
            <a:pathLst>
              <a:path w="1108709" h="118110">
                <a:moveTo>
                  <a:pt x="1108710" y="0"/>
                </a:moveTo>
                <a:lnTo>
                  <a:pt x="1096010" y="12700"/>
                </a:lnTo>
                <a:lnTo>
                  <a:pt x="1096010" y="105410"/>
                </a:lnTo>
                <a:lnTo>
                  <a:pt x="12700" y="105410"/>
                </a:lnTo>
                <a:lnTo>
                  <a:pt x="0" y="118110"/>
                </a:lnTo>
                <a:lnTo>
                  <a:pt x="1108710" y="118110"/>
                </a:lnTo>
                <a:lnTo>
                  <a:pt x="1108710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71565" y="2445385"/>
            <a:ext cx="1121410" cy="131445"/>
          </a:xfrm>
          <a:custGeom>
            <a:avLst/>
            <a:gdLst/>
            <a:ahLst/>
            <a:cxnLst/>
            <a:rect l="l" t="t" r="r" b="b"/>
            <a:pathLst>
              <a:path w="1121409" h="131444">
                <a:moveTo>
                  <a:pt x="0" y="131445"/>
                </a:moveTo>
                <a:lnTo>
                  <a:pt x="1121410" y="131445"/>
                </a:lnTo>
                <a:lnTo>
                  <a:pt x="1121410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737230" y="1487169"/>
            <a:ext cx="2590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Different from current home address (complete</a:t>
            </a:r>
            <a:r>
              <a:rPr dirty="0" sz="900" spc="6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below)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27828" y="1659382"/>
            <a:ext cx="242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F</a:t>
            </a:r>
            <a:r>
              <a:rPr dirty="0" sz="800" spc="-5">
                <a:latin typeface="Calibri"/>
                <a:cs typeface="Calibri"/>
              </a:rPr>
              <a:t>ro</a:t>
            </a:r>
            <a:r>
              <a:rPr dirty="0" sz="800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040248" y="1738629"/>
            <a:ext cx="1860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Calibri"/>
                <a:cs typeface="Calibri"/>
              </a:rPr>
              <a:t>Y</a:t>
            </a:r>
            <a:r>
              <a:rPr dirty="0" sz="700" spc="-5">
                <a:latin typeface="Calibri"/>
                <a:cs typeface="Calibri"/>
              </a:rPr>
              <a:t>ear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58992" y="1738629"/>
            <a:ext cx="271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23609" y="1659382"/>
            <a:ext cx="1301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To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337553" y="1738629"/>
            <a:ext cx="1860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Calibri"/>
                <a:cs typeface="Calibri"/>
              </a:rPr>
              <a:t>Y</a:t>
            </a:r>
            <a:r>
              <a:rPr dirty="0" sz="700" spc="-5">
                <a:latin typeface="Calibri"/>
                <a:cs typeface="Calibri"/>
              </a:rPr>
              <a:t>ear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954773" y="1738629"/>
            <a:ext cx="271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702428" y="2083054"/>
            <a:ext cx="4775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From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baseline="-27777" sz="1050" spc="-7">
                <a:latin typeface="Calibri"/>
                <a:cs typeface="Calibri"/>
              </a:rPr>
              <a:t>Year</a:t>
            </a:r>
            <a:endParaRPr baseline="-27777" sz="105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58992" y="2145538"/>
            <a:ext cx="271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23609" y="2080006"/>
            <a:ext cx="1301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To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37553" y="2145538"/>
            <a:ext cx="1860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Calibri"/>
                <a:cs typeface="Calibri"/>
              </a:rPr>
              <a:t>Y</a:t>
            </a:r>
            <a:r>
              <a:rPr dirty="0" sz="700" spc="-5">
                <a:latin typeface="Calibri"/>
                <a:cs typeface="Calibri"/>
              </a:rPr>
              <a:t>ear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54773" y="2145538"/>
            <a:ext cx="271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9008" y="2400045"/>
            <a:ext cx="270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Occupation </a:t>
            </a:r>
            <a:r>
              <a:rPr dirty="0" sz="900">
                <a:latin typeface="Calibri"/>
                <a:cs typeface="Calibri"/>
              </a:rPr>
              <a:t>in the </a:t>
            </a:r>
            <a:r>
              <a:rPr dirty="0" sz="900" spc="-5">
                <a:latin typeface="Calibri"/>
                <a:cs typeface="Calibri"/>
              </a:rPr>
              <a:t>last </a:t>
            </a:r>
            <a:r>
              <a:rPr dirty="0" sz="900" b="1">
                <a:latin typeface="Calibri"/>
                <a:cs typeface="Calibri"/>
              </a:rPr>
              <a:t>two </a:t>
            </a:r>
            <a:r>
              <a:rPr dirty="0" sz="900" spc="-5" b="1">
                <a:latin typeface="Calibri"/>
                <a:cs typeface="Calibri"/>
              </a:rPr>
              <a:t>(2) </a:t>
            </a:r>
            <a:r>
              <a:rPr dirty="0" sz="900">
                <a:latin typeface="Calibri"/>
                <a:cs typeface="Calibri"/>
              </a:rPr>
              <a:t>years </a:t>
            </a:r>
            <a:r>
              <a:rPr dirty="0" sz="900" spc="-5">
                <a:latin typeface="Calibri"/>
                <a:cs typeface="Calibri"/>
              </a:rPr>
              <a:t>(check all that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apply):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878707" y="2412238"/>
            <a:ext cx="1621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I was </a:t>
            </a:r>
            <a:r>
              <a:rPr dirty="0" sz="900" spc="-5">
                <a:latin typeface="Calibri"/>
                <a:cs typeface="Calibri"/>
              </a:rPr>
              <a:t>employed (full-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part-time)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6397" y="3052445"/>
            <a:ext cx="581660" cy="126364"/>
          </a:xfrm>
          <a:prstGeom prst="rect">
            <a:avLst/>
          </a:prstGeom>
          <a:ln w="716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ts val="860"/>
              </a:lnSpc>
            </a:pPr>
            <a:r>
              <a:rPr dirty="0" sz="750" spc="10">
                <a:latin typeface="Calibri"/>
                <a:cs typeface="Calibri"/>
              </a:rPr>
              <a:t>Date</a:t>
            </a:r>
            <a:r>
              <a:rPr dirty="0" sz="750" spc="-1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(to)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166008" y="3052445"/>
            <a:ext cx="570865" cy="126364"/>
          </a:xfrm>
          <a:prstGeom prst="rect">
            <a:avLst/>
          </a:prstGeom>
          <a:ln w="716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290">
              <a:lnSpc>
                <a:spcPts val="860"/>
              </a:lnSpc>
            </a:pPr>
            <a:r>
              <a:rPr dirty="0" sz="750" spc="10">
                <a:latin typeface="Calibri"/>
                <a:cs typeface="Calibri"/>
              </a:rPr>
              <a:t>Date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(from)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33290" y="3052445"/>
            <a:ext cx="1433195" cy="126364"/>
          </a:xfrm>
          <a:prstGeom prst="rect">
            <a:avLst/>
          </a:prstGeom>
          <a:ln w="698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860"/>
              </a:lnSpc>
            </a:pPr>
            <a:r>
              <a:rPr dirty="0" sz="750" spc="5">
                <a:latin typeface="Calibri"/>
                <a:cs typeface="Calibri"/>
              </a:rPr>
              <a:t>Field of </a:t>
            </a:r>
            <a:r>
              <a:rPr dirty="0" sz="750" spc="15">
                <a:latin typeface="Calibri"/>
                <a:cs typeface="Calibri"/>
              </a:rPr>
              <a:t>employment </a:t>
            </a:r>
            <a:r>
              <a:rPr dirty="0" sz="750" spc="10">
                <a:latin typeface="Calibri"/>
                <a:cs typeface="Calibri"/>
              </a:rPr>
              <a:t>or</a:t>
            </a:r>
            <a:r>
              <a:rPr dirty="0" sz="750" spc="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studies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29317" y="3052445"/>
            <a:ext cx="1304290" cy="126364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5740">
              <a:lnSpc>
                <a:spcPts val="860"/>
              </a:lnSpc>
            </a:pPr>
            <a:r>
              <a:rPr dirty="0" sz="750" spc="10">
                <a:latin typeface="Calibri"/>
                <a:cs typeface="Calibri"/>
              </a:rPr>
              <a:t>Telephone</a:t>
            </a:r>
            <a:r>
              <a:rPr dirty="0" sz="750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(daytime)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89772" y="3052445"/>
            <a:ext cx="1439545" cy="126364"/>
          </a:xfrm>
          <a:prstGeom prst="rect">
            <a:avLst/>
          </a:prstGeom>
          <a:ln w="698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860"/>
              </a:lnSpc>
            </a:pPr>
            <a:r>
              <a:rPr dirty="0" sz="750" spc="10">
                <a:latin typeface="Calibri"/>
                <a:cs typeface="Calibri"/>
              </a:rPr>
              <a:t>Address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77519" y="3052445"/>
            <a:ext cx="1512570" cy="126364"/>
          </a:xfrm>
          <a:prstGeom prst="rect">
            <a:avLst/>
          </a:prstGeom>
          <a:ln w="698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8279">
              <a:lnSpc>
                <a:spcPts val="860"/>
              </a:lnSpc>
            </a:pPr>
            <a:r>
              <a:rPr dirty="0" sz="750" spc="10">
                <a:latin typeface="Calibri"/>
                <a:cs typeface="Calibri"/>
              </a:rPr>
              <a:t>Employer, </a:t>
            </a:r>
            <a:r>
              <a:rPr dirty="0" sz="750" spc="15">
                <a:latin typeface="Calibri"/>
                <a:cs typeface="Calibri"/>
              </a:rPr>
              <a:t>school </a:t>
            </a:r>
            <a:r>
              <a:rPr dirty="0" sz="750" spc="10">
                <a:latin typeface="Calibri"/>
                <a:cs typeface="Calibri"/>
              </a:rPr>
              <a:t>or</a:t>
            </a:r>
            <a:r>
              <a:rPr dirty="0" sz="750" spc="-15">
                <a:latin typeface="Calibri"/>
                <a:cs typeface="Calibri"/>
              </a:rPr>
              <a:t> </a:t>
            </a:r>
            <a:r>
              <a:rPr dirty="0" sz="750" spc="10">
                <a:latin typeface="Calibri"/>
                <a:cs typeface="Calibri"/>
              </a:rPr>
              <a:t>other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77519" y="2908300"/>
            <a:ext cx="6840220" cy="14414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1005"/>
              </a:lnSpc>
            </a:pPr>
            <a:r>
              <a:rPr dirty="0" sz="900" spc="-5">
                <a:latin typeface="Calibri"/>
                <a:cs typeface="Calibri"/>
              </a:rPr>
              <a:t>Enter full details below </a:t>
            </a:r>
            <a:r>
              <a:rPr dirty="0" sz="900">
                <a:latin typeface="Calibri"/>
                <a:cs typeface="Calibri"/>
              </a:rPr>
              <a:t>for </a:t>
            </a:r>
            <a:r>
              <a:rPr dirty="0" sz="900" spc="-5">
                <a:latin typeface="Calibri"/>
                <a:cs typeface="Calibri"/>
              </a:rPr>
              <a:t>the last </a:t>
            </a:r>
            <a:r>
              <a:rPr dirty="0" sz="900" b="1">
                <a:latin typeface="Calibri"/>
                <a:cs typeface="Calibri"/>
              </a:rPr>
              <a:t>two </a:t>
            </a:r>
            <a:r>
              <a:rPr dirty="0" sz="900" spc="-5" b="1">
                <a:latin typeface="Calibri"/>
                <a:cs typeface="Calibri"/>
              </a:rPr>
              <a:t>(2)</a:t>
            </a:r>
            <a:r>
              <a:rPr dirty="0" sz="900" spc="15" b="1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years: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80694" y="2543301"/>
            <a:ext cx="6833870" cy="3517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408679">
              <a:lnSpc>
                <a:spcPct val="100000"/>
              </a:lnSpc>
              <a:spcBef>
                <a:spcPts val="305"/>
              </a:spcBef>
            </a:pPr>
            <a:r>
              <a:rPr dirty="0" sz="900">
                <a:latin typeface="Calibri"/>
                <a:cs typeface="Calibri"/>
              </a:rPr>
              <a:t>I was in </a:t>
            </a:r>
            <a:r>
              <a:rPr dirty="0" sz="900" spc="-5">
                <a:latin typeface="Calibri"/>
                <a:cs typeface="Calibri"/>
              </a:rPr>
              <a:t>school (full-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part-time)</a:t>
            </a:r>
            <a:endParaRPr sz="900">
              <a:latin typeface="Calibri"/>
              <a:cs typeface="Calibri"/>
            </a:endParaRPr>
          </a:p>
          <a:p>
            <a:pPr marL="3410585">
              <a:lnSpc>
                <a:spcPct val="100000"/>
              </a:lnSpc>
              <a:spcBef>
                <a:spcPts val="200"/>
              </a:spcBef>
            </a:pPr>
            <a:r>
              <a:rPr dirty="0" sz="900" spc="-5">
                <a:latin typeface="Calibri"/>
                <a:cs typeface="Calibri"/>
              </a:rPr>
              <a:t>Other, e.g. homemaker, unemployed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retired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72358" y="2442717"/>
            <a:ext cx="11423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Calibri"/>
                <a:cs typeface="Calibri"/>
              </a:rPr>
              <a:t>Ongoing</a:t>
            </a:r>
            <a:r>
              <a:rPr dirty="0" sz="700" spc="-10">
                <a:latin typeface="Calibri"/>
                <a:cs typeface="Calibri"/>
              </a:rPr>
              <a:t> </a:t>
            </a:r>
            <a:r>
              <a:rPr dirty="0" sz="700" spc="-5">
                <a:latin typeface="Calibri"/>
                <a:cs typeface="Calibri"/>
              </a:rPr>
              <a:t>occupation?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77519" y="2418714"/>
            <a:ext cx="154940" cy="15811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1019"/>
              </a:lnSpc>
            </a:pPr>
            <a:r>
              <a:rPr dirty="0" sz="900" b="1">
                <a:latin typeface="Calibri"/>
                <a:cs typeface="Calibri"/>
              </a:rPr>
              <a:t>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8827" y="2244597"/>
            <a:ext cx="99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2.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8827" y="1926081"/>
            <a:ext cx="99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1.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77519" y="1331721"/>
            <a:ext cx="3714750" cy="16446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10"/>
              </a:spcBef>
              <a:tabLst>
                <a:tab pos="2272030" algn="l"/>
              </a:tabLst>
            </a:pPr>
            <a:r>
              <a:rPr dirty="0" sz="900" b="1">
                <a:latin typeface="Calibri"/>
                <a:cs typeface="Calibri"/>
              </a:rPr>
              <a:t>A     </a:t>
            </a:r>
            <a:r>
              <a:rPr dirty="0" sz="900" spc="-5">
                <a:latin typeface="Calibri"/>
                <a:cs typeface="Calibri"/>
              </a:rPr>
              <a:t>Addresses </a:t>
            </a:r>
            <a:r>
              <a:rPr dirty="0" sz="900">
                <a:latin typeface="Calibri"/>
                <a:cs typeface="Calibri"/>
              </a:rPr>
              <a:t>in </a:t>
            </a:r>
            <a:r>
              <a:rPr dirty="0" sz="900" spc="-5">
                <a:latin typeface="Calibri"/>
                <a:cs typeface="Calibri"/>
              </a:rPr>
              <a:t>the last </a:t>
            </a:r>
            <a:r>
              <a:rPr dirty="0" sz="900" b="1">
                <a:latin typeface="Calibri"/>
                <a:cs typeface="Calibri"/>
              </a:rPr>
              <a:t>two</a:t>
            </a:r>
            <a:r>
              <a:rPr dirty="0" sz="900" spc="-105" b="1">
                <a:latin typeface="Calibri"/>
                <a:cs typeface="Calibri"/>
              </a:rPr>
              <a:t> </a:t>
            </a:r>
            <a:r>
              <a:rPr dirty="0" sz="900" b="1">
                <a:latin typeface="Calibri"/>
                <a:cs typeface="Calibri"/>
              </a:rPr>
              <a:t>(2) </a:t>
            </a:r>
            <a:r>
              <a:rPr dirty="0" sz="900">
                <a:latin typeface="Calibri"/>
                <a:cs typeface="Calibri"/>
              </a:rPr>
              <a:t>years	</a:t>
            </a:r>
            <a:r>
              <a:rPr dirty="0" sz="900" spc="-5">
                <a:latin typeface="Calibri"/>
                <a:cs typeface="Calibri"/>
              </a:rPr>
              <a:t>Same </a:t>
            </a:r>
            <a:r>
              <a:rPr dirty="0" sz="900">
                <a:latin typeface="Calibri"/>
                <a:cs typeface="Calibri"/>
              </a:rPr>
              <a:t>as </a:t>
            </a:r>
            <a:r>
              <a:rPr dirty="0" sz="900" spc="-5">
                <a:latin typeface="Calibri"/>
                <a:cs typeface="Calibri"/>
              </a:rPr>
              <a:t>current home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address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77519" y="1199832"/>
            <a:ext cx="6840220" cy="15303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20"/>
              </a:spcBef>
            </a:pPr>
            <a:r>
              <a:rPr dirty="0" sz="900" spc="-5" b="1">
                <a:latin typeface="Calibri"/>
                <a:cs typeface="Calibri"/>
              </a:rPr>
              <a:t>Note: </a:t>
            </a:r>
            <a:r>
              <a:rPr dirty="0" sz="900">
                <a:latin typeface="Calibri"/>
                <a:cs typeface="Calibri"/>
              </a:rPr>
              <a:t>If </a:t>
            </a:r>
            <a:r>
              <a:rPr dirty="0" sz="900" spc="-5">
                <a:latin typeface="Calibri"/>
                <a:cs typeface="Calibri"/>
              </a:rPr>
              <a:t>insufficient space, </a:t>
            </a:r>
            <a:r>
              <a:rPr dirty="0" sz="900">
                <a:latin typeface="Calibri"/>
                <a:cs typeface="Calibri"/>
              </a:rPr>
              <a:t>attach a </a:t>
            </a:r>
            <a:r>
              <a:rPr dirty="0" sz="900" spc="-5">
                <a:latin typeface="Calibri"/>
                <a:cs typeface="Calibri"/>
              </a:rPr>
              <a:t>separate </a:t>
            </a:r>
            <a:r>
              <a:rPr dirty="0" sz="900">
                <a:latin typeface="Calibri"/>
                <a:cs typeface="Calibri"/>
              </a:rPr>
              <a:t>signed and dated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sheet.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38323" y="965961"/>
            <a:ext cx="2049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Additional Personal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43127" y="955294"/>
            <a:ext cx="103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232656" y="9003671"/>
            <a:ext cx="83172" cy="460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7994" y="227965"/>
            <a:ext cx="1188085" cy="180340"/>
          </a:xfrm>
          <a:custGeom>
            <a:avLst/>
            <a:gdLst/>
            <a:ahLst/>
            <a:cxnLst/>
            <a:rect l="l" t="t" r="r" b="b"/>
            <a:pathLst>
              <a:path w="1188085" h="180340">
                <a:moveTo>
                  <a:pt x="0" y="180340"/>
                </a:moveTo>
                <a:lnTo>
                  <a:pt x="1188085" y="180340"/>
                </a:lnTo>
                <a:lnTo>
                  <a:pt x="1188085" y="0"/>
                </a:lnTo>
                <a:lnTo>
                  <a:pt x="0" y="0"/>
                </a:lnTo>
                <a:lnTo>
                  <a:pt x="0" y="1803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0694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0" y="0"/>
                </a:lnTo>
                <a:lnTo>
                  <a:pt x="0" y="154939"/>
                </a:lnTo>
                <a:lnTo>
                  <a:pt x="12700" y="142239"/>
                </a:lnTo>
                <a:lnTo>
                  <a:pt x="12700" y="12700"/>
                </a:lnTo>
                <a:lnTo>
                  <a:pt x="1149985" y="12700"/>
                </a:lnTo>
                <a:lnTo>
                  <a:pt x="1162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0694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1149985" y="12700"/>
                </a:lnTo>
                <a:lnTo>
                  <a:pt x="1149985" y="142239"/>
                </a:lnTo>
                <a:lnTo>
                  <a:pt x="12700" y="142239"/>
                </a:lnTo>
                <a:lnTo>
                  <a:pt x="0" y="154939"/>
                </a:lnTo>
                <a:lnTo>
                  <a:pt x="1162685" y="154939"/>
                </a:lnTo>
                <a:lnTo>
                  <a:pt x="1162685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537972" y="9090355"/>
          <a:ext cx="671195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215"/>
                <a:gridCol w="845185"/>
                <a:gridCol w="394970"/>
                <a:gridCol w="314325"/>
              </a:tblGrid>
              <a:tr h="1790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3086" sz="1350" b="1">
                          <a:latin typeface="Arial"/>
                          <a:cs typeface="Arial"/>
                        </a:rPr>
                        <a:t>ignature of</a:t>
                      </a:r>
                      <a:r>
                        <a:rPr dirty="0" baseline="3086" sz="13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1350" spc="-7" b="1">
                          <a:latin typeface="Arial"/>
                          <a:cs typeface="Arial"/>
                        </a:rPr>
                        <a:t>applicant</a:t>
                      </a:r>
                      <a:endParaRPr baseline="3086" sz="13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032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Year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525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Month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525"/>
                        </a:lnSpc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Day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6" name="object 1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125" name="object 125"/>
          <p:cNvSpPr txBox="1"/>
          <p:nvPr/>
        </p:nvSpPr>
        <p:spPr>
          <a:xfrm>
            <a:off x="474344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Read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Instructions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475" y="9594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72390"/>
                </a:moveTo>
                <a:lnTo>
                  <a:pt x="66675" y="44450"/>
                </a:lnTo>
                <a:lnTo>
                  <a:pt x="50800" y="20955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629" y="959485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0"/>
                </a:moveTo>
                <a:lnTo>
                  <a:pt x="43815" y="5715"/>
                </a:lnTo>
                <a:lnTo>
                  <a:pt x="20955" y="20955"/>
                </a:lnTo>
                <a:lnTo>
                  <a:pt x="5080" y="44450"/>
                </a:lnTo>
                <a:lnTo>
                  <a:pt x="0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629" y="959485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80" y="959485"/>
            <a:ext cx="216535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885" y="2671445"/>
            <a:ext cx="126364" cy="126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4014" y="2808604"/>
            <a:ext cx="126364" cy="126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56475" y="462597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1629" y="46259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5" y="5714"/>
                </a:lnTo>
                <a:lnTo>
                  <a:pt x="20955" y="20954"/>
                </a:lnTo>
                <a:lnTo>
                  <a:pt x="5080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629" y="4625975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5"/>
                </a:moveTo>
                <a:lnTo>
                  <a:pt x="7086600" y="216535"/>
                </a:lnTo>
                <a:lnTo>
                  <a:pt x="70866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580" y="4625975"/>
            <a:ext cx="216535" cy="216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66061" y="292099"/>
            <a:ext cx="465963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Adult </a:t>
            </a:r>
            <a:r>
              <a:rPr dirty="0" sz="2000" spc="-5" b="1">
                <a:latin typeface="Arial"/>
                <a:cs typeface="Arial"/>
              </a:rPr>
              <a:t>Simplified </a:t>
            </a:r>
            <a:r>
              <a:rPr dirty="0" sz="2000" b="1">
                <a:latin typeface="Arial"/>
                <a:cs typeface="Arial"/>
              </a:rPr>
              <a:t>Renewal </a:t>
            </a:r>
            <a:r>
              <a:rPr dirty="0" sz="1400" spc="-5" b="1">
                <a:latin typeface="Arial"/>
                <a:cs typeface="Arial"/>
              </a:rPr>
              <a:t>Passport</a:t>
            </a:r>
            <a:r>
              <a:rPr dirty="0" sz="1400" spc="-26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  <a:p>
            <a:pPr algn="ctr" marL="130175">
              <a:lnSpc>
                <a:spcPts val="1160"/>
              </a:lnSpc>
            </a:pPr>
            <a:r>
              <a:rPr dirty="0" sz="1100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eligible </a:t>
            </a:r>
            <a:r>
              <a:rPr dirty="0" sz="1100" b="1">
                <a:latin typeface="Arial"/>
                <a:cs typeface="Arial"/>
              </a:rPr>
              <a:t>Canadians applying in </a:t>
            </a:r>
            <a:r>
              <a:rPr dirty="0" sz="1100" spc="-5" b="1">
                <a:latin typeface="Arial"/>
                <a:cs typeface="Arial"/>
              </a:rPr>
              <a:t>Canada </a:t>
            </a:r>
            <a:r>
              <a:rPr dirty="0" sz="1100" b="1">
                <a:latin typeface="Arial"/>
                <a:cs typeface="Arial"/>
              </a:rPr>
              <a:t>or </a:t>
            </a:r>
            <a:r>
              <a:rPr dirty="0" sz="1100" spc="-5" b="1">
                <a:latin typeface="Arial"/>
                <a:cs typeface="Arial"/>
              </a:rPr>
              <a:t>the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USA</a:t>
            </a:r>
            <a:endParaRPr sz="1100">
              <a:latin typeface="Arial"/>
              <a:cs typeface="Arial"/>
            </a:endParaRPr>
          </a:p>
          <a:p>
            <a:pPr algn="ctr" marR="411480">
              <a:lnSpc>
                <a:spcPts val="1495"/>
              </a:lnSpc>
            </a:pPr>
            <a:r>
              <a:rPr dirty="0" sz="1300" spc="-10" b="1">
                <a:latin typeface="Arial"/>
                <a:cs typeface="Arial"/>
              </a:rPr>
              <a:t>Instructions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6569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3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2220" y="2392679"/>
            <a:ext cx="126364" cy="126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8327" y="957072"/>
          <a:ext cx="7097395" cy="226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8815"/>
                <a:gridCol w="2599055"/>
              </a:tblGrid>
              <a:tr h="215137">
                <a:tc gridSpan="2">
                  <a:txBody>
                    <a:bodyPr/>
                    <a:lstStyle/>
                    <a:p>
                      <a:pPr marL="159385">
                        <a:lnSpc>
                          <a:spcPts val="1595"/>
                        </a:lnSpc>
                        <a:tabLst>
                          <a:tab pos="2693035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A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Who May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Use 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This</a:t>
                      </a:r>
                      <a:r>
                        <a:rPr dirty="0" baseline="5050" sz="16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Form?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3288">
                <a:tc>
                  <a:txBody>
                    <a:bodyPr/>
                    <a:lstStyle/>
                    <a:p>
                      <a:pPr marL="48260" marR="751840">
                        <a:lnSpc>
                          <a:spcPts val="900"/>
                        </a:lnSpc>
                        <a:spcBef>
                          <a:spcPts val="27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Important notice: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recommend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that you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not finalize your travel plans until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receive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requested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passport.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8260" marR="88265">
                        <a:lnSpc>
                          <a:spcPts val="900"/>
                        </a:lnSpc>
                        <a:spcBef>
                          <a:spcPts val="21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Note: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cannot answer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conditions outlined here, 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your first  application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Canadian passport,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must complete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form PPTC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153,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Adult General Passport  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Application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ts val="869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Additional documents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information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requested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support of this</a:t>
                      </a:r>
                      <a:r>
                        <a:rPr dirty="0" sz="8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may use this form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renew a passport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only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if all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following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conditions are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met: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12395" indent="-66040">
                        <a:lnSpc>
                          <a:spcPct val="100000"/>
                        </a:lnSpc>
                        <a:spcBef>
                          <a:spcPts val="445"/>
                        </a:spcBef>
                        <a:buFont typeface="Arial"/>
                        <a:buChar char="•"/>
                        <a:tabLst>
                          <a:tab pos="113030" algn="l"/>
                        </a:tabLst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you were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at least 16 years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age at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your previous</a:t>
                      </a:r>
                      <a:r>
                        <a:rPr dirty="0" sz="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application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12395" marR="586105" indent="-64135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1130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information (name, date of birth, sex and place of birth) 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form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exactly </a:t>
                      </a:r>
                      <a:r>
                        <a:rPr dirty="0" baseline="3472" sz="1200" spc="-15">
                          <a:latin typeface="Arial"/>
                          <a:cs typeface="Arial"/>
                        </a:rPr>
                        <a:t>as it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appears on page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2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of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baseline="3472" sz="1200" spc="-30">
                          <a:latin typeface="Arial"/>
                          <a:cs typeface="Arial"/>
                        </a:rPr>
                        <a:t>submitte</a:t>
                      </a:r>
                      <a:r>
                        <a:rPr dirty="0" baseline="3472" sz="12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1200" spc="-44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3472" sz="1200" spc="-44">
                          <a:latin typeface="Arial"/>
                          <a:cs typeface="Arial"/>
                        </a:rPr>
                        <a:t>passport</a:t>
                      </a:r>
                      <a:endParaRPr baseline="3472" sz="1200">
                        <a:latin typeface="Arial"/>
                        <a:cs typeface="Arial"/>
                      </a:endParaRPr>
                    </a:p>
                    <a:p>
                      <a:pPr marL="112395" indent="-64769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•"/>
                        <a:tabLst>
                          <a:tab pos="113030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Canadian passport being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renewed: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ct val="100000"/>
                        </a:lnSpc>
                        <a:spcBef>
                          <a:spcPts val="155"/>
                        </a:spcBef>
                        <a:buChar char="•"/>
                        <a:tabLst>
                          <a:tab pos="224154" algn="l"/>
                        </a:tabLst>
                      </a:pPr>
                      <a:r>
                        <a:rPr dirty="0" baseline="3472" sz="1200">
                          <a:latin typeface="Arial"/>
                          <a:cs typeface="Arial"/>
                        </a:rPr>
                        <a:t>is valid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or expired for no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more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than </a:t>
                      </a:r>
                      <a:r>
                        <a:rPr dirty="0" baseline="3472" sz="1200" b="1">
                          <a:latin typeface="Arial"/>
                          <a:cs typeface="Arial"/>
                        </a:rPr>
                        <a:t>one </a:t>
                      </a:r>
                      <a:r>
                        <a:rPr dirty="0" baseline="3472" sz="1200" spc="-7" b="1">
                          <a:latin typeface="Arial"/>
                          <a:cs typeface="Arial"/>
                        </a:rPr>
                        <a:t>(1)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year</a:t>
                      </a:r>
                      <a:r>
                        <a:rPr dirty="0" baseline="3472" sz="1200" spc="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224154" algn="l"/>
                          <a:tab pos="2609215" algn="l"/>
                        </a:tabLst>
                      </a:pPr>
                      <a:r>
                        <a:rPr dirty="0" baseline="3472" sz="1200" spc="-7">
                          <a:latin typeface="Arial"/>
                          <a:cs typeface="Arial"/>
                        </a:rPr>
                        <a:t>was or </a:t>
                      </a:r>
                      <a:r>
                        <a:rPr dirty="0" baseline="3472" sz="1200" spc="-15">
                          <a:latin typeface="Arial"/>
                          <a:cs typeface="Arial"/>
                        </a:rPr>
                        <a:t>is </a:t>
                      </a:r>
                      <a:r>
                        <a:rPr dirty="0" baseline="3472" sz="1200">
                          <a:latin typeface="Arial"/>
                          <a:cs typeface="Arial"/>
                        </a:rPr>
                        <a:t>valid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for </a:t>
                      </a:r>
                      <a:r>
                        <a:rPr dirty="0" baseline="3472" sz="1200" spc="-7" b="1">
                          <a:latin typeface="Arial"/>
                          <a:cs typeface="Arial"/>
                        </a:rPr>
                        <a:t>five (5)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years or </a:t>
                      </a:r>
                      <a:r>
                        <a:rPr dirty="0" baseline="3472" sz="1200" spc="-7" b="1">
                          <a:latin typeface="Arial"/>
                          <a:cs typeface="Arial"/>
                        </a:rPr>
                        <a:t>ten</a:t>
                      </a:r>
                      <a:r>
                        <a:rPr dirty="0" baseline="3472" sz="1200" spc="142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1200" spc="-7" b="1">
                          <a:latin typeface="Arial"/>
                          <a:cs typeface="Arial"/>
                        </a:rPr>
                        <a:t>(10) </a:t>
                      </a:r>
                      <a:r>
                        <a:rPr dirty="0" baseline="3472" sz="1200" spc="-7">
                          <a:latin typeface="Arial"/>
                          <a:cs typeface="Arial"/>
                        </a:rPr>
                        <a:t>years	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lvl="1" marL="223520" indent="-6604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Arial"/>
                        <a:buChar char="•"/>
                        <a:tabLst>
                          <a:tab pos="224154" algn="l"/>
                        </a:tabLst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is not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damaged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7728">
                <a:tc gridSpan="2">
                  <a:txBody>
                    <a:bodyPr/>
                    <a:lstStyle/>
                    <a:p>
                      <a:pPr marL="223520" indent="-66040">
                        <a:lnSpc>
                          <a:spcPts val="795"/>
                        </a:lnSpc>
                        <a:buChar char="•"/>
                        <a:tabLst>
                          <a:tab pos="224154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never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reported lost or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stolen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906009" y="1313814"/>
            <a:ext cx="2354580" cy="1612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8327" y="4621403"/>
          <a:ext cx="7097395" cy="292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2515"/>
                <a:gridCol w="3475354"/>
              </a:tblGrid>
              <a:tr h="214884">
                <a:tc gridSpan="2">
                  <a:txBody>
                    <a:bodyPr/>
                    <a:lstStyle/>
                    <a:p>
                      <a:pPr marL="154940">
                        <a:lnSpc>
                          <a:spcPts val="1590"/>
                        </a:lnSpc>
                        <a:tabLst>
                          <a:tab pos="2693035" algn="l"/>
                        </a:tabLst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C	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Fee and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Period </a:t>
                      </a:r>
                      <a:r>
                        <a:rPr dirty="0" baseline="5050" sz="1650" spc="-15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baseline="5050" sz="16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latin typeface="Arial"/>
                          <a:cs typeface="Arial"/>
                        </a:rPr>
                        <a:t>Validity</a:t>
                      </a:r>
                      <a:endParaRPr baseline="5050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3945">
                <a:tc>
                  <a:txBody>
                    <a:bodyPr/>
                    <a:lstStyle/>
                    <a:p>
                      <a:pPr marL="551815" marR="802640">
                        <a:lnSpc>
                          <a:spcPts val="9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made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 Canada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delivered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51815" marR="1719580">
                        <a:lnSpc>
                          <a:spcPts val="900"/>
                        </a:lnSpc>
                        <a:spcBef>
                          <a:spcPts val="20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5-year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CAN$120*  10-year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CAN$160*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815" marR="502920">
                        <a:lnSpc>
                          <a:spcPts val="900"/>
                        </a:lnSpc>
                        <a:spcBef>
                          <a:spcPts val="33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application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is made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the USA**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be delivered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the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USA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51815" marR="1582420">
                        <a:lnSpc>
                          <a:spcPts val="900"/>
                        </a:lnSpc>
                        <a:spcBef>
                          <a:spcPts val="20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5-year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CAN$190*  10-year validity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CAN$260*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8">
                <a:tc gridSpan="2">
                  <a:txBody>
                    <a:bodyPr/>
                    <a:lstStyle/>
                    <a:p>
                      <a:pPr marL="4826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 CAN$25 consular services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included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above-mentioned fee.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ts val="935"/>
                        </a:lnSpc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**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Includes Bermuda,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American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Samoa,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Midway Islands, Puerto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Rico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US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Virgin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Islands.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38324"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Methods of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payment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(Canadian funds only):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49225" marR="590550" indent="-74930">
                        <a:lnSpc>
                          <a:spcPts val="900"/>
                        </a:lnSpc>
                        <a:spcBef>
                          <a:spcPts val="465"/>
                        </a:spcBef>
                        <a:buChar char="•"/>
                        <a:tabLst>
                          <a:tab pos="14033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Debit card (Interac), Visa Debit, Virtual Visa Debit or other prepaid cards (Visa, MasterCard, American Express) only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person applications  submitted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cardholder. Prepaid debit cards are not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accepted;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9700" indent="-6604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•"/>
                        <a:tabLst>
                          <a:tab pos="14033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Credit card and prepaid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card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embossed only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).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If you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are applying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mail, see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section D;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9700" indent="-6604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14033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Certified cheque 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money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order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(postal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or bank)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exact amount, payable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Receiver General for</a:t>
                      </a:r>
                      <a:r>
                        <a:rPr dirty="0" sz="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Important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0810" indent="-66040">
                        <a:lnSpc>
                          <a:spcPct val="100000"/>
                        </a:lnSpc>
                        <a:spcBef>
                          <a:spcPts val="385"/>
                        </a:spcBef>
                        <a:buChar char="•"/>
                        <a:tabLst>
                          <a:tab pos="1314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Every person who requests passport services must pay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applicable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in 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amount.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9700" marR="365760" indent="-74930">
                        <a:lnSpc>
                          <a:spcPts val="900"/>
                        </a:lnSpc>
                        <a:spcBef>
                          <a:spcPts val="235"/>
                        </a:spcBef>
                        <a:buChar char="•"/>
                        <a:tabLst>
                          <a:tab pos="1314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Applicants who cancel their application or are refused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are not eligible for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refund of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service fee. Only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consular services 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of CAN$25, applied only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adult applications,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refundable.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9700" marR="606425" indent="-74930">
                        <a:lnSpc>
                          <a:spcPts val="9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131445" algn="l"/>
                        </a:tabLst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Passport Program, Immigration, Refugees and Citizenship Canada does not accept personal cheques or payment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cash for applications  submitted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0810" indent="-66040">
                        <a:lnSpc>
                          <a:spcPts val="880"/>
                        </a:lnSpc>
                        <a:spcBef>
                          <a:spcPts val="245"/>
                        </a:spcBef>
                        <a:buChar char="•"/>
                        <a:tabLst>
                          <a:tab pos="1314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Administrative fees and applicable interest will be applied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all dishonoured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payments.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30810" indent="-66040">
                        <a:lnSpc>
                          <a:spcPts val="844"/>
                        </a:lnSpc>
                        <a:buChar char="•"/>
                        <a:tabLst>
                          <a:tab pos="1314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Fees are subject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change.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14019" y="3289300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629" y="321691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080" y="27940"/>
                </a:lnTo>
                <a:lnTo>
                  <a:pt x="20955" y="50800"/>
                </a:lnTo>
                <a:lnTo>
                  <a:pt x="43815" y="66040"/>
                </a:lnTo>
                <a:lnTo>
                  <a:pt x="71754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56475" y="3216910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5"/>
                </a:moveTo>
                <a:lnTo>
                  <a:pt x="27940" y="66040"/>
                </a:lnTo>
                <a:lnTo>
                  <a:pt x="50800" y="50800"/>
                </a:lnTo>
                <a:lnTo>
                  <a:pt x="66675" y="27940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4019" y="4590415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265" y="3389629"/>
            <a:ext cx="0" cy="1129030"/>
          </a:xfrm>
          <a:custGeom>
            <a:avLst/>
            <a:gdLst/>
            <a:ahLst/>
            <a:cxnLst/>
            <a:rect l="l" t="t" r="r" b="b"/>
            <a:pathLst>
              <a:path w="0" h="1129029">
                <a:moveTo>
                  <a:pt x="0" y="0"/>
                </a:moveTo>
                <a:lnTo>
                  <a:pt x="0" y="1129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1629" y="451802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080" y="27939"/>
                </a:lnTo>
                <a:lnTo>
                  <a:pt x="20955" y="50800"/>
                </a:lnTo>
                <a:lnTo>
                  <a:pt x="43815" y="66039"/>
                </a:lnTo>
                <a:lnTo>
                  <a:pt x="71754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28865" y="3389629"/>
            <a:ext cx="0" cy="1129030"/>
          </a:xfrm>
          <a:custGeom>
            <a:avLst/>
            <a:gdLst/>
            <a:ahLst/>
            <a:cxnLst/>
            <a:rect l="l" t="t" r="r" b="b"/>
            <a:pathLst>
              <a:path w="0" h="1129029">
                <a:moveTo>
                  <a:pt x="0" y="0"/>
                </a:moveTo>
                <a:lnTo>
                  <a:pt x="0" y="112903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56475" y="451802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4"/>
                </a:moveTo>
                <a:lnTo>
                  <a:pt x="27940" y="66039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56475" y="3317240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1629" y="331724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5" y="5714"/>
                </a:lnTo>
                <a:lnTo>
                  <a:pt x="20955" y="20954"/>
                </a:lnTo>
                <a:lnTo>
                  <a:pt x="5080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1629" y="3317240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1629" y="3533140"/>
            <a:ext cx="216535" cy="216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6425" y="38176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6425" y="40005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425" y="418337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6425" y="43662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77443" y="3506851"/>
            <a:ext cx="122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304" y="3722344"/>
            <a:ext cx="5473065" cy="78168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800" b="1">
                <a:latin typeface="Calibri"/>
                <a:cs typeface="Calibri"/>
              </a:rPr>
              <a:t>Both </a:t>
            </a:r>
            <a:r>
              <a:rPr dirty="0" sz="800" spc="-5">
                <a:latin typeface="Calibri"/>
                <a:cs typeface="Calibri"/>
              </a:rPr>
              <a:t>pages of the application form completed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signed within the last </a:t>
            </a:r>
            <a:r>
              <a:rPr dirty="0" sz="800" b="1">
                <a:latin typeface="Calibri"/>
                <a:cs typeface="Calibri"/>
              </a:rPr>
              <a:t>twelve </a:t>
            </a:r>
            <a:r>
              <a:rPr dirty="0" sz="800" spc="-5" b="1">
                <a:latin typeface="Calibri"/>
                <a:cs typeface="Calibri"/>
              </a:rPr>
              <a:t>(12)</a:t>
            </a:r>
            <a:r>
              <a:rPr dirty="0" sz="800" spc="30" b="1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months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1520"/>
              </a:lnSpc>
              <a:spcBef>
                <a:spcPts val="90"/>
              </a:spcBef>
            </a:pPr>
            <a:r>
              <a:rPr dirty="0" sz="800" spc="-5" b="1">
                <a:latin typeface="Calibri"/>
                <a:cs typeface="Calibri"/>
              </a:rPr>
              <a:t>Two </a:t>
            </a:r>
            <a:r>
              <a:rPr dirty="0" sz="800" b="1">
                <a:latin typeface="Calibri"/>
                <a:cs typeface="Calibri"/>
              </a:rPr>
              <a:t>(2) </a:t>
            </a:r>
            <a:r>
              <a:rPr dirty="0" sz="800" spc="-5">
                <a:latin typeface="Calibri"/>
                <a:cs typeface="Calibri"/>
              </a:rPr>
              <a:t>identical and unaltered passport </a:t>
            </a:r>
            <a:r>
              <a:rPr dirty="0" sz="800">
                <a:latin typeface="Calibri"/>
                <a:cs typeface="Calibri"/>
              </a:rPr>
              <a:t>photos </a:t>
            </a:r>
            <a:r>
              <a:rPr dirty="0" sz="800" spc="-5">
                <a:latin typeface="Calibri"/>
                <a:cs typeface="Calibri"/>
              </a:rPr>
              <a:t>taken within the last </a:t>
            </a:r>
            <a:r>
              <a:rPr dirty="0" sz="800" spc="-5" b="1">
                <a:latin typeface="Calibri"/>
                <a:cs typeface="Calibri"/>
              </a:rPr>
              <a:t>six </a:t>
            </a:r>
            <a:r>
              <a:rPr dirty="0" sz="800" b="1">
                <a:latin typeface="Calibri"/>
                <a:cs typeface="Calibri"/>
              </a:rPr>
              <a:t>(6) </a:t>
            </a:r>
            <a:r>
              <a:rPr dirty="0" sz="800" spc="-5">
                <a:latin typeface="Calibri"/>
                <a:cs typeface="Calibri"/>
              </a:rPr>
              <a:t>months. No signature is required on the photos Enclose  </a:t>
            </a:r>
            <a:r>
              <a:rPr dirty="0" sz="800">
                <a:latin typeface="Calibri"/>
                <a:cs typeface="Calibri"/>
              </a:rPr>
              <a:t>any </a:t>
            </a:r>
            <a:r>
              <a:rPr dirty="0" sz="800" spc="-5">
                <a:latin typeface="Calibri"/>
                <a:cs typeface="Calibri"/>
              </a:rPr>
              <a:t>Canadian passport issued to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>
                <a:latin typeface="Calibri"/>
                <a:cs typeface="Calibri"/>
              </a:rPr>
              <a:t>within the last </a:t>
            </a:r>
            <a:r>
              <a:rPr dirty="0" sz="800" spc="-5" b="1">
                <a:latin typeface="Calibri"/>
                <a:cs typeface="Calibri"/>
              </a:rPr>
              <a:t>six </a:t>
            </a:r>
            <a:r>
              <a:rPr dirty="0" sz="800" b="1">
                <a:latin typeface="Calibri"/>
                <a:cs typeface="Calibri"/>
              </a:rPr>
              <a:t>(6)</a:t>
            </a:r>
            <a:r>
              <a:rPr dirty="0" sz="800" spc="10" b="1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years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fee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265" y="3317240"/>
            <a:ext cx="7086600" cy="216535"/>
          </a:xfrm>
          <a:prstGeom prst="rect">
            <a:avLst/>
          </a:prstGeom>
          <a:ln w="6985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200" spc="-5" b="1">
                <a:latin typeface="Calibri"/>
                <a:cs typeface="Calibri"/>
              </a:rPr>
              <a:t>Requirements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Checklist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4019" y="7614919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56475" y="7542530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5"/>
                </a:moveTo>
                <a:lnTo>
                  <a:pt x="27940" y="66040"/>
                </a:lnTo>
                <a:lnTo>
                  <a:pt x="50800" y="50800"/>
                </a:lnTo>
                <a:lnTo>
                  <a:pt x="66675" y="27940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8454" y="7539355"/>
            <a:ext cx="212725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1025" y="7619365"/>
            <a:ext cx="6636384" cy="0"/>
          </a:xfrm>
          <a:custGeom>
            <a:avLst/>
            <a:gdLst/>
            <a:ahLst/>
            <a:cxnLst/>
            <a:rect l="l" t="t" r="r" b="b"/>
            <a:pathLst>
              <a:path w="6636384" h="0">
                <a:moveTo>
                  <a:pt x="6636384" y="0"/>
                </a:moveTo>
                <a:lnTo>
                  <a:pt x="0" y="0"/>
                </a:lnTo>
              </a:path>
            </a:pathLst>
          </a:custGeom>
          <a:ln w="993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18680" y="7562215"/>
            <a:ext cx="209550" cy="114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2115" y="7676981"/>
            <a:ext cx="6946265" cy="0"/>
          </a:xfrm>
          <a:custGeom>
            <a:avLst/>
            <a:gdLst/>
            <a:ahLst/>
            <a:cxnLst/>
            <a:rect l="l" t="t" r="r" b="b"/>
            <a:pathLst>
              <a:path w="6946265" h="0">
                <a:moveTo>
                  <a:pt x="0" y="0"/>
                </a:moveTo>
                <a:lnTo>
                  <a:pt x="6946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2115" y="9498330"/>
            <a:ext cx="6946265" cy="0"/>
          </a:xfrm>
          <a:custGeom>
            <a:avLst/>
            <a:gdLst/>
            <a:ahLst/>
            <a:cxnLst/>
            <a:rect l="l" t="t" r="r" b="b"/>
            <a:pathLst>
              <a:path w="6946265" h="0">
                <a:moveTo>
                  <a:pt x="0" y="0"/>
                </a:moveTo>
                <a:lnTo>
                  <a:pt x="69462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0359" y="7750809"/>
            <a:ext cx="0" cy="1675764"/>
          </a:xfrm>
          <a:custGeom>
            <a:avLst/>
            <a:gdLst/>
            <a:ahLst/>
            <a:cxnLst/>
            <a:rect l="l" t="t" r="r" b="b"/>
            <a:pathLst>
              <a:path w="0" h="1675765">
                <a:moveTo>
                  <a:pt x="0" y="0"/>
                </a:moveTo>
                <a:lnTo>
                  <a:pt x="0" y="167576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9725" y="94265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714" y="27940"/>
                </a:lnTo>
                <a:lnTo>
                  <a:pt x="20954" y="50800"/>
                </a:lnTo>
                <a:lnTo>
                  <a:pt x="43814" y="66675"/>
                </a:lnTo>
                <a:lnTo>
                  <a:pt x="71754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30769" y="7750809"/>
            <a:ext cx="0" cy="1675764"/>
          </a:xfrm>
          <a:custGeom>
            <a:avLst/>
            <a:gdLst/>
            <a:ahLst/>
            <a:cxnLst/>
            <a:rect l="l" t="t" r="r" b="b"/>
            <a:pathLst>
              <a:path w="0" h="1675765">
                <a:moveTo>
                  <a:pt x="0" y="0"/>
                </a:moveTo>
                <a:lnTo>
                  <a:pt x="0" y="167576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58380" y="942657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4"/>
                </a:moveTo>
                <a:lnTo>
                  <a:pt x="27940" y="66675"/>
                </a:lnTo>
                <a:lnTo>
                  <a:pt x="50800" y="50800"/>
                </a:lnTo>
                <a:lnTo>
                  <a:pt x="66675" y="27940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58380" y="767841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72389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9725" y="7678419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0"/>
                </a:moveTo>
                <a:lnTo>
                  <a:pt x="43814" y="5714"/>
                </a:lnTo>
                <a:lnTo>
                  <a:pt x="20954" y="20954"/>
                </a:lnTo>
                <a:lnTo>
                  <a:pt x="5714" y="43814"/>
                </a:lnTo>
                <a:lnTo>
                  <a:pt x="0" y="72389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1629" y="767841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1629" y="767841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" y="7678419"/>
            <a:ext cx="216535" cy="216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9090" y="8150859"/>
            <a:ext cx="7093584" cy="0"/>
          </a:xfrm>
          <a:custGeom>
            <a:avLst/>
            <a:gdLst/>
            <a:ahLst/>
            <a:cxnLst/>
            <a:rect l="l" t="t" r="r" b="b"/>
            <a:pathLst>
              <a:path w="7093584" h="0">
                <a:moveTo>
                  <a:pt x="0" y="0"/>
                </a:moveTo>
                <a:lnTo>
                  <a:pt x="709358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85850" y="8174990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01800" y="8174990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13354" y="8174990"/>
            <a:ext cx="133350" cy="133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2265" y="8322944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7086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65315" y="8538844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30979" y="8736330"/>
            <a:ext cx="3391535" cy="414020"/>
          </a:xfrm>
          <a:custGeom>
            <a:avLst/>
            <a:gdLst/>
            <a:ahLst/>
            <a:cxnLst/>
            <a:rect l="l" t="t" r="r" b="b"/>
            <a:pathLst>
              <a:path w="3391534" h="414020">
                <a:moveTo>
                  <a:pt x="0" y="414020"/>
                </a:moveTo>
                <a:lnTo>
                  <a:pt x="3391535" y="414020"/>
                </a:lnTo>
                <a:lnTo>
                  <a:pt x="3391535" y="0"/>
                </a:lnTo>
                <a:lnTo>
                  <a:pt x="0" y="0"/>
                </a:lnTo>
                <a:lnTo>
                  <a:pt x="0" y="41402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30979" y="8322944"/>
            <a:ext cx="0" cy="828040"/>
          </a:xfrm>
          <a:custGeom>
            <a:avLst/>
            <a:gdLst/>
            <a:ahLst/>
            <a:cxnLst/>
            <a:rect l="l" t="t" r="r" b="b"/>
            <a:pathLst>
              <a:path w="0" h="828040">
                <a:moveTo>
                  <a:pt x="0" y="0"/>
                </a:moveTo>
                <a:lnTo>
                  <a:pt x="0" y="82803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2265" y="8736965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7086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38520" y="8817609"/>
            <a:ext cx="1422400" cy="251460"/>
          </a:xfrm>
          <a:custGeom>
            <a:avLst/>
            <a:gdLst/>
            <a:ahLst/>
            <a:cxnLst/>
            <a:rect l="l" t="t" r="r" b="b"/>
            <a:pathLst>
              <a:path w="1422400" h="251459">
                <a:moveTo>
                  <a:pt x="0" y="251460"/>
                </a:moveTo>
                <a:lnTo>
                  <a:pt x="1422400" y="251460"/>
                </a:lnTo>
                <a:lnTo>
                  <a:pt x="1422400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38520" y="8817609"/>
            <a:ext cx="1422400" cy="251460"/>
          </a:xfrm>
          <a:custGeom>
            <a:avLst/>
            <a:gdLst/>
            <a:ahLst/>
            <a:cxnLst/>
            <a:rect l="l" t="t" r="r" b="b"/>
            <a:pathLst>
              <a:path w="1422400" h="251459">
                <a:moveTo>
                  <a:pt x="0" y="251460"/>
                </a:moveTo>
                <a:lnTo>
                  <a:pt x="1422400" y="251460"/>
                </a:lnTo>
                <a:lnTo>
                  <a:pt x="1422400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2265" y="9150984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7086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31000" y="9300209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4">
                <a:moveTo>
                  <a:pt x="0" y="0"/>
                </a:moveTo>
                <a:lnTo>
                  <a:pt x="0" y="1974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73265" y="9300209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4">
                <a:moveTo>
                  <a:pt x="0" y="0"/>
                </a:moveTo>
                <a:lnTo>
                  <a:pt x="0" y="1974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538721" y="8314182"/>
            <a:ext cx="734695" cy="25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25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Date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expiry</a:t>
            </a:r>
            <a:endParaRPr sz="900">
              <a:latin typeface="Calibri"/>
              <a:cs typeface="Calibri"/>
            </a:endParaRPr>
          </a:p>
          <a:p>
            <a:pPr marL="78105">
              <a:lnSpc>
                <a:spcPts val="785"/>
              </a:lnSpc>
              <a:tabLst>
                <a:tab pos="560705" algn="l"/>
              </a:tabLst>
            </a:pP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r>
              <a:rPr dirty="0" sz="700">
                <a:latin typeface="Calibri"/>
                <a:cs typeface="Calibri"/>
              </a:rPr>
              <a:t>	</a:t>
            </a:r>
            <a:r>
              <a:rPr dirty="0" sz="700" spc="-10">
                <a:latin typeface="Calibri"/>
                <a:cs typeface="Calibri"/>
              </a:rPr>
              <a:t>Y</a:t>
            </a:r>
            <a:r>
              <a:rPr dirty="0" sz="700" spc="-5">
                <a:latin typeface="Calibri"/>
                <a:cs typeface="Calibri"/>
              </a:rPr>
              <a:t>ear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3727" y="9152331"/>
            <a:ext cx="2312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libri"/>
                <a:cs typeface="Calibri"/>
              </a:rPr>
              <a:t>Authorization</a:t>
            </a:r>
            <a:r>
              <a:rPr dirty="0" sz="900" spc="-5">
                <a:latin typeface="Calibri"/>
                <a:cs typeface="Calibri"/>
              </a:rPr>
              <a:t>—I authorize the Passport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Program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3727" y="9300159"/>
            <a:ext cx="2385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940" algn="l"/>
              </a:tabLst>
            </a:pPr>
            <a:r>
              <a:rPr dirty="0" sz="900">
                <a:latin typeface="Calibri"/>
                <a:cs typeface="Calibri"/>
              </a:rPr>
              <a:t>to </a:t>
            </a:r>
            <a:r>
              <a:rPr dirty="0" sz="900" spc="-5">
                <a:latin typeface="Calibri"/>
                <a:cs typeface="Calibri"/>
              </a:rPr>
              <a:t>charge	</a:t>
            </a:r>
            <a:r>
              <a:rPr dirty="0" sz="900">
                <a:latin typeface="Calibri"/>
                <a:cs typeface="Calibri"/>
              </a:rPr>
              <a:t>to my </a:t>
            </a:r>
            <a:r>
              <a:rPr dirty="0" sz="900" spc="-5">
                <a:latin typeface="Calibri"/>
                <a:cs typeface="Calibri"/>
              </a:rPr>
              <a:t>credit</a:t>
            </a:r>
            <a:r>
              <a:rPr dirty="0" sz="900" spc="-6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card.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35802" y="9143186"/>
            <a:ext cx="245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Date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65926" y="9266631"/>
            <a:ext cx="10591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  <a:tab pos="908685" algn="l"/>
              </a:tabLst>
            </a:pPr>
            <a:r>
              <a:rPr dirty="0" sz="700" spc="-10">
                <a:latin typeface="Calibri"/>
                <a:cs typeface="Calibri"/>
              </a:rPr>
              <a:t>Y</a:t>
            </a:r>
            <a:r>
              <a:rPr dirty="0" sz="700" spc="-5">
                <a:latin typeface="Calibri"/>
                <a:cs typeface="Calibri"/>
              </a:rPr>
              <a:t>ear</a:t>
            </a:r>
            <a:r>
              <a:rPr dirty="0" sz="700">
                <a:latin typeface="Calibri"/>
                <a:cs typeface="Calibri"/>
              </a:rPr>
              <a:t>	</a:t>
            </a:r>
            <a:r>
              <a:rPr dirty="0" sz="700" spc="-5">
                <a:latin typeface="Calibri"/>
                <a:cs typeface="Calibri"/>
              </a:rPr>
              <a:t>Mo</a:t>
            </a:r>
            <a:r>
              <a:rPr dirty="0" sz="700">
                <a:latin typeface="Calibri"/>
                <a:cs typeface="Calibri"/>
              </a:rPr>
              <a:t>n</a:t>
            </a:r>
            <a:r>
              <a:rPr dirty="0" sz="700" spc="-10">
                <a:latin typeface="Calibri"/>
                <a:cs typeface="Calibri"/>
              </a:rPr>
              <a:t>t</a:t>
            </a:r>
            <a:r>
              <a:rPr dirty="0" sz="700" spc="-5">
                <a:latin typeface="Calibri"/>
                <a:cs typeface="Calibri"/>
              </a:rPr>
              <a:t>h</a:t>
            </a:r>
            <a:r>
              <a:rPr dirty="0" sz="700">
                <a:latin typeface="Calibri"/>
                <a:cs typeface="Calibri"/>
              </a:rPr>
              <a:t>	</a:t>
            </a:r>
            <a:r>
              <a:rPr dirty="0" sz="700" spc="-5">
                <a:latin typeface="Calibri"/>
                <a:cs typeface="Calibri"/>
              </a:rPr>
              <a:t>Day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9794" y="9320530"/>
            <a:ext cx="967105" cy="1778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70"/>
              </a:spcBef>
            </a:pPr>
            <a:r>
              <a:rPr dirty="0" sz="800">
                <a:latin typeface="Calibri"/>
                <a:cs typeface="Calibri"/>
              </a:rPr>
              <a:t>CAN$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76600" y="9150984"/>
            <a:ext cx="2734310" cy="34734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Calibri"/>
                <a:cs typeface="Calibri"/>
              </a:rPr>
              <a:t>Signature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cardholder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30979" y="8736965"/>
            <a:ext cx="3399790" cy="414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Calibri"/>
                <a:cs typeface="Calibri"/>
              </a:rPr>
              <a:t>For official use only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0359" y="8736965"/>
            <a:ext cx="3690620" cy="414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415"/>
              </a:lnSpc>
            </a:pPr>
            <a:r>
              <a:rPr dirty="0" sz="900" spc="-5">
                <a:latin typeface="Calibri"/>
                <a:cs typeface="Calibri"/>
              </a:rPr>
              <a:t>Name </a:t>
            </a:r>
            <a:r>
              <a:rPr dirty="0" sz="900">
                <a:latin typeface="Calibri"/>
                <a:cs typeface="Calibri"/>
              </a:rPr>
              <a:t>of </a:t>
            </a:r>
            <a:r>
              <a:rPr dirty="0" sz="900" spc="-5">
                <a:latin typeface="Calibri"/>
                <a:cs typeface="Calibri"/>
              </a:rPr>
              <a:t>applicant</a:t>
            </a:r>
            <a:r>
              <a:rPr dirty="0" sz="9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GK485392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30979" y="8322944"/>
            <a:ext cx="2484120" cy="414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60"/>
              </a:spcBef>
            </a:pPr>
            <a:r>
              <a:rPr dirty="0" sz="900" spc="-5">
                <a:latin typeface="Calibri"/>
                <a:cs typeface="Calibri"/>
              </a:rPr>
              <a:t>Card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number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0359" y="8322944"/>
            <a:ext cx="3690620" cy="4140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60"/>
              </a:spcBef>
            </a:pPr>
            <a:r>
              <a:rPr dirty="0" sz="900" spc="-5">
                <a:latin typeface="Calibri"/>
                <a:cs typeface="Calibri"/>
              </a:rPr>
              <a:t>Name </a:t>
            </a:r>
            <a:r>
              <a:rPr dirty="0" sz="900">
                <a:latin typeface="Calibri"/>
                <a:cs typeface="Calibri"/>
              </a:rPr>
              <a:t>as it appears on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card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7952" y="8148066"/>
            <a:ext cx="3352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1506855" algn="l"/>
                <a:tab pos="2519680" algn="l"/>
              </a:tabLst>
            </a:pPr>
            <a:r>
              <a:rPr dirty="0" sz="900" spc="-5">
                <a:latin typeface="Calibri"/>
                <a:cs typeface="Calibri"/>
              </a:rPr>
              <a:t>Card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type:	Visa	MasterCard	American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Express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0359" y="7894637"/>
            <a:ext cx="7090409" cy="256540"/>
          </a:xfrm>
          <a:prstGeom prst="rect">
            <a:avLst/>
          </a:prstGeom>
          <a:ln w="698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35560" marR="37465">
              <a:lnSpc>
                <a:spcPct val="77800"/>
              </a:lnSpc>
              <a:spcBef>
                <a:spcPts val="355"/>
              </a:spcBef>
            </a:pP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If you are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applying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in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person, </a:t>
            </a:r>
            <a:r>
              <a:rPr dirty="0" sz="900" spc="-5" b="1">
                <a:solidFill>
                  <a:srgbClr val="211F1F"/>
                </a:solidFill>
                <a:latin typeface="Calibri"/>
                <a:cs typeface="Calibri"/>
              </a:rPr>
              <a:t>do not complete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this section.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If you are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applying by mail and paying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by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credit card, complete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and submit 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this section with  </a:t>
            </a:r>
            <a:r>
              <a:rPr dirty="0" sz="900">
                <a:solidFill>
                  <a:srgbClr val="211F1F"/>
                </a:solidFill>
                <a:latin typeface="Calibri"/>
                <a:cs typeface="Calibri"/>
              </a:rPr>
              <a:t>your</a:t>
            </a:r>
            <a:r>
              <a:rPr dirty="0" sz="900" spc="-5">
                <a:solidFill>
                  <a:srgbClr val="211F1F"/>
                </a:solidFill>
                <a:latin typeface="Calibri"/>
                <a:cs typeface="Calibri"/>
              </a:rPr>
              <a:t> application.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01975" y="7661909"/>
            <a:ext cx="1516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Credit Card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3776" y="7651242"/>
            <a:ext cx="1225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42900" y="227965"/>
            <a:ext cx="1188085" cy="180340"/>
          </a:xfrm>
          <a:custGeom>
            <a:avLst/>
            <a:gdLst/>
            <a:ahLst/>
            <a:cxnLst/>
            <a:rect l="l" t="t" r="r" b="b"/>
            <a:pathLst>
              <a:path w="1188085" h="180340">
                <a:moveTo>
                  <a:pt x="0" y="180340"/>
                </a:moveTo>
                <a:lnTo>
                  <a:pt x="1188085" y="180340"/>
                </a:lnTo>
                <a:lnTo>
                  <a:pt x="1188085" y="0"/>
                </a:lnTo>
                <a:lnTo>
                  <a:pt x="0" y="0"/>
                </a:lnTo>
                <a:lnTo>
                  <a:pt x="0" y="1803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5600" y="240665"/>
            <a:ext cx="1162685" cy="154305"/>
          </a:xfrm>
          <a:custGeom>
            <a:avLst/>
            <a:gdLst/>
            <a:ahLst/>
            <a:cxnLst/>
            <a:rect l="l" t="t" r="r" b="b"/>
            <a:pathLst>
              <a:path w="1162685" h="154304">
                <a:moveTo>
                  <a:pt x="1162685" y="0"/>
                </a:moveTo>
                <a:lnTo>
                  <a:pt x="0" y="0"/>
                </a:lnTo>
                <a:lnTo>
                  <a:pt x="0" y="154304"/>
                </a:lnTo>
                <a:lnTo>
                  <a:pt x="12700" y="141604"/>
                </a:lnTo>
                <a:lnTo>
                  <a:pt x="12700" y="12700"/>
                </a:lnTo>
                <a:lnTo>
                  <a:pt x="1149985" y="12700"/>
                </a:lnTo>
                <a:lnTo>
                  <a:pt x="1162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5600" y="240665"/>
            <a:ext cx="1162685" cy="154305"/>
          </a:xfrm>
          <a:custGeom>
            <a:avLst/>
            <a:gdLst/>
            <a:ahLst/>
            <a:cxnLst/>
            <a:rect l="l" t="t" r="r" b="b"/>
            <a:pathLst>
              <a:path w="1162685" h="154304">
                <a:moveTo>
                  <a:pt x="1162685" y="0"/>
                </a:moveTo>
                <a:lnTo>
                  <a:pt x="1149985" y="12700"/>
                </a:lnTo>
                <a:lnTo>
                  <a:pt x="1149985" y="141604"/>
                </a:lnTo>
                <a:lnTo>
                  <a:pt x="12700" y="141604"/>
                </a:lnTo>
                <a:lnTo>
                  <a:pt x="0" y="154304"/>
                </a:lnTo>
                <a:lnTo>
                  <a:pt x="1162685" y="154304"/>
                </a:lnTo>
                <a:lnTo>
                  <a:pt x="1162685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475" y="1821814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5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629" y="182181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71754" y="0"/>
                </a:moveTo>
                <a:lnTo>
                  <a:pt x="43815" y="5714"/>
                </a:lnTo>
                <a:lnTo>
                  <a:pt x="20955" y="20954"/>
                </a:lnTo>
                <a:lnTo>
                  <a:pt x="5080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629" y="1821814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9580" y="1821814"/>
            <a:ext cx="216535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7984" y="2084070"/>
            <a:ext cx="222249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019" y="3084661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019" y="4866004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265" y="3157854"/>
            <a:ext cx="0" cy="1635760"/>
          </a:xfrm>
          <a:custGeom>
            <a:avLst/>
            <a:gdLst/>
            <a:ahLst/>
            <a:cxnLst/>
            <a:rect l="l" t="t" r="r" b="b"/>
            <a:pathLst>
              <a:path w="0" h="1635760">
                <a:moveTo>
                  <a:pt x="0" y="0"/>
                </a:moveTo>
                <a:lnTo>
                  <a:pt x="0" y="16357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629" y="4793615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0" y="0"/>
                </a:moveTo>
                <a:lnTo>
                  <a:pt x="5080" y="27939"/>
                </a:lnTo>
                <a:lnTo>
                  <a:pt x="20955" y="51435"/>
                </a:lnTo>
                <a:lnTo>
                  <a:pt x="43815" y="66675"/>
                </a:lnTo>
                <a:lnTo>
                  <a:pt x="71754" y="72389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28865" y="3157854"/>
            <a:ext cx="0" cy="1635760"/>
          </a:xfrm>
          <a:custGeom>
            <a:avLst/>
            <a:gdLst/>
            <a:ahLst/>
            <a:cxnLst/>
            <a:rect l="l" t="t" r="r" b="b"/>
            <a:pathLst>
              <a:path w="0" h="1635760">
                <a:moveTo>
                  <a:pt x="0" y="0"/>
                </a:moveTo>
                <a:lnTo>
                  <a:pt x="0" y="16357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56475" y="479361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2389"/>
                </a:moveTo>
                <a:lnTo>
                  <a:pt x="27940" y="66675"/>
                </a:lnTo>
                <a:lnTo>
                  <a:pt x="50800" y="51435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56475" y="3086100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5">
                <a:moveTo>
                  <a:pt x="72390" y="71754"/>
                </a:moveTo>
                <a:lnTo>
                  <a:pt x="66675" y="43815"/>
                </a:lnTo>
                <a:lnTo>
                  <a:pt x="50800" y="20954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629" y="308610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71754" y="0"/>
                </a:moveTo>
                <a:lnTo>
                  <a:pt x="43815" y="5715"/>
                </a:lnTo>
                <a:lnTo>
                  <a:pt x="20955" y="20954"/>
                </a:lnTo>
                <a:lnTo>
                  <a:pt x="5080" y="43815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629" y="3086100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29" y="3086100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" y="3086100"/>
            <a:ext cx="216535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81735" y="3649345"/>
            <a:ext cx="224790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6300" y="3649345"/>
            <a:ext cx="224789" cy="20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99479" y="3649345"/>
            <a:ext cx="224789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19015" y="4074795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52345" y="4074795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0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4395" y="3317874"/>
            <a:ext cx="64604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General information </a:t>
            </a:r>
            <a:r>
              <a:rPr dirty="0" sz="800">
                <a:latin typeface="Calibri"/>
                <a:cs typeface="Calibri"/>
              </a:rPr>
              <a:t>is </a:t>
            </a:r>
            <a:r>
              <a:rPr dirty="0" sz="800" spc="-5">
                <a:latin typeface="Calibri"/>
                <a:cs typeface="Calibri"/>
              </a:rPr>
              <a:t>available </a:t>
            </a:r>
            <a:r>
              <a:rPr dirty="0" sz="800">
                <a:latin typeface="Calibri"/>
                <a:cs typeface="Calibri"/>
              </a:rPr>
              <a:t>24 </a:t>
            </a:r>
            <a:r>
              <a:rPr dirty="0" sz="800" spc="-5">
                <a:latin typeface="Calibri"/>
                <a:cs typeface="Calibri"/>
              </a:rPr>
              <a:t>hours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day, </a:t>
            </a:r>
            <a:r>
              <a:rPr dirty="0" sz="800">
                <a:latin typeface="Calibri"/>
                <a:cs typeface="Calibri"/>
              </a:rPr>
              <a:t>7 </a:t>
            </a:r>
            <a:r>
              <a:rPr dirty="0" sz="800" spc="-5">
                <a:latin typeface="Calibri"/>
                <a:cs typeface="Calibri"/>
              </a:rPr>
              <a:t>days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week. Agents are available </a:t>
            </a:r>
            <a:r>
              <a:rPr dirty="0" sz="800">
                <a:latin typeface="Calibri"/>
                <a:cs typeface="Calibri"/>
              </a:rPr>
              <a:t>Monday </a:t>
            </a:r>
            <a:r>
              <a:rPr dirty="0" sz="800" spc="-5">
                <a:latin typeface="Calibri"/>
                <a:cs typeface="Calibri"/>
              </a:rPr>
              <a:t>to Friday from </a:t>
            </a:r>
            <a:r>
              <a:rPr dirty="0" sz="800">
                <a:latin typeface="Calibri"/>
                <a:cs typeface="Calibri"/>
              </a:rPr>
              <a:t>7:30 </a:t>
            </a:r>
            <a:r>
              <a:rPr dirty="0" sz="800" spc="5">
                <a:latin typeface="Calibri"/>
                <a:cs typeface="Calibri"/>
              </a:rPr>
              <a:t>a.m. </a:t>
            </a:r>
            <a:r>
              <a:rPr dirty="0" sz="800" spc="-5">
                <a:latin typeface="Calibri"/>
                <a:cs typeface="Calibri"/>
              </a:rPr>
              <a:t>to </a:t>
            </a:r>
            <a:r>
              <a:rPr dirty="0" sz="800">
                <a:latin typeface="Calibri"/>
                <a:cs typeface="Calibri"/>
              </a:rPr>
              <a:t>8:00 </a:t>
            </a:r>
            <a:r>
              <a:rPr dirty="0" sz="800" spc="-5">
                <a:latin typeface="Calibri"/>
                <a:cs typeface="Calibri"/>
              </a:rPr>
              <a:t>p.m. (Eastern </a:t>
            </a:r>
            <a:r>
              <a:rPr dirty="0" sz="800">
                <a:latin typeface="Calibri"/>
                <a:cs typeface="Calibri"/>
              </a:rPr>
              <a:t>Time) </a:t>
            </a:r>
            <a:r>
              <a:rPr dirty="0" sz="800" spc="-5">
                <a:latin typeface="Calibri"/>
                <a:cs typeface="Calibri"/>
              </a:rPr>
              <a:t>in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Canada.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395" y="3904614"/>
            <a:ext cx="22301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Information on passports, fees </a:t>
            </a:r>
            <a:r>
              <a:rPr dirty="0" sz="800" b="1">
                <a:solidFill>
                  <a:srgbClr val="211F1F"/>
                </a:solidFill>
                <a:latin typeface="Calibri"/>
                <a:cs typeface="Calibri"/>
              </a:rPr>
              <a:t>and </a:t>
            </a: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processing</a:t>
            </a:r>
            <a:r>
              <a:rPr dirty="0" sz="800" spc="50" b="1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dirty="0" sz="800" spc="-5" b="1">
                <a:solidFill>
                  <a:srgbClr val="211F1F"/>
                </a:solidFill>
                <a:latin typeface="Calibri"/>
                <a:cs typeface="Calibri"/>
              </a:rPr>
              <a:t>times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328" y="4177410"/>
            <a:ext cx="8477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13202" y="4119498"/>
            <a:ext cx="1906270" cy="273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Toll-free: 1-800-567-6868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Outside 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the </a:t>
            </a: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continental 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USA:</a:t>
            </a:r>
            <a:r>
              <a:rPr dirty="0" sz="800" spc="-15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1-819-997-8338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9957" y="4119498"/>
            <a:ext cx="2029460" cy="276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55"/>
              </a:spcBef>
            </a:pP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TTY (for people 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who </a:t>
            </a:r>
            <a:r>
              <a:rPr dirty="0" sz="800" spc="-5">
                <a:solidFill>
                  <a:srgbClr val="211F1F"/>
                </a:solidFill>
                <a:latin typeface="Calibri"/>
                <a:cs typeface="Calibri"/>
              </a:rPr>
              <a:t>are Deaf or hard of hearing)  Toll-free:</a:t>
            </a:r>
            <a:r>
              <a:rPr dirty="0" sz="800" spc="-1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11F1F"/>
                </a:solidFill>
                <a:latin typeface="Calibri"/>
                <a:cs typeface="Calibri"/>
              </a:rPr>
              <a:t>1-866-255-7655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4395" y="4418812"/>
            <a:ext cx="6477635" cy="3092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00" spc="-5" b="1">
                <a:latin typeface="Calibri"/>
                <a:cs typeface="Calibri"/>
              </a:rPr>
              <a:t>Travel reports, warnings </a:t>
            </a:r>
            <a:r>
              <a:rPr dirty="0" sz="800" b="1">
                <a:latin typeface="Calibri"/>
                <a:cs typeface="Calibri"/>
              </a:rPr>
              <a:t>and</a:t>
            </a:r>
            <a:r>
              <a:rPr dirty="0" sz="800" spc="-1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requirements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travel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advice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and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warnings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or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foreign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entry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and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exit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requirements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(how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long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the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passport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has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to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be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valid</a:t>
            </a:r>
            <a:r>
              <a:rPr dirty="0" sz="800" spc="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travel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to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foreign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country),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visi</a:t>
            </a:r>
            <a:r>
              <a:rPr dirty="0" sz="800" spc="-5">
                <a:latin typeface="Calibri"/>
                <a:cs typeface="Calibri"/>
                <a:hlinkClick r:id="rId7"/>
              </a:rPr>
              <a:t>t</a:t>
            </a:r>
            <a:r>
              <a:rPr dirty="0" u="sng" sz="8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travel.gc.ca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22370" y="3069463"/>
            <a:ext cx="1296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Contact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680" y="3058795"/>
            <a:ext cx="125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4019" y="5022046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4019" y="6116954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265" y="5095240"/>
            <a:ext cx="0" cy="949960"/>
          </a:xfrm>
          <a:custGeom>
            <a:avLst/>
            <a:gdLst/>
            <a:ahLst/>
            <a:cxnLst/>
            <a:rect l="l" t="t" r="r" b="b"/>
            <a:pathLst>
              <a:path w="0"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1629" y="60445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080" y="27939"/>
                </a:lnTo>
                <a:lnTo>
                  <a:pt x="20955" y="50800"/>
                </a:lnTo>
                <a:lnTo>
                  <a:pt x="43815" y="66039"/>
                </a:lnTo>
                <a:lnTo>
                  <a:pt x="71754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28865" y="5095240"/>
            <a:ext cx="0" cy="949960"/>
          </a:xfrm>
          <a:custGeom>
            <a:avLst/>
            <a:gdLst/>
            <a:ahLst/>
            <a:cxnLst/>
            <a:rect l="l" t="t" r="r" b="b"/>
            <a:pathLst>
              <a:path w="0" h="949960">
                <a:moveTo>
                  <a:pt x="0" y="0"/>
                </a:moveTo>
                <a:lnTo>
                  <a:pt x="0" y="9499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56475" y="6044565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5"/>
                </a:moveTo>
                <a:lnTo>
                  <a:pt x="27940" y="66039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56475" y="5023484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4"/>
                </a:moveTo>
                <a:lnTo>
                  <a:pt x="66675" y="43814"/>
                </a:lnTo>
                <a:lnTo>
                  <a:pt x="50800" y="20954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1629" y="502348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5" y="5714"/>
                </a:lnTo>
                <a:lnTo>
                  <a:pt x="20955" y="20954"/>
                </a:lnTo>
                <a:lnTo>
                  <a:pt x="5080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1629" y="5023484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5"/>
                </a:moveTo>
                <a:lnTo>
                  <a:pt x="7086600" y="216535"/>
                </a:lnTo>
                <a:lnTo>
                  <a:pt x="70866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1629" y="5023484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5"/>
                </a:moveTo>
                <a:lnTo>
                  <a:pt x="7086600" y="216535"/>
                </a:lnTo>
                <a:lnTo>
                  <a:pt x="70866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9580" y="5023484"/>
            <a:ext cx="216535" cy="21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4395" y="5267325"/>
            <a:ext cx="6849745" cy="7931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48895">
              <a:lnSpc>
                <a:spcPct val="105600"/>
              </a:lnSpc>
              <a:spcBef>
                <a:spcPts val="50"/>
              </a:spcBef>
            </a:pPr>
            <a:r>
              <a:rPr dirty="0" sz="800" spc="-5">
                <a:latin typeface="Calibri"/>
                <a:cs typeface="Calibri"/>
              </a:rPr>
              <a:t>Regardless of the date of travel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>
                <a:latin typeface="Calibri"/>
                <a:cs typeface="Calibri"/>
              </a:rPr>
              <a:t>indicate on the application form, processing times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requirements for expedited </a:t>
            </a:r>
            <a:r>
              <a:rPr dirty="0" sz="800">
                <a:latin typeface="Calibri"/>
                <a:cs typeface="Calibri"/>
              </a:rPr>
              <a:t>services </a:t>
            </a:r>
            <a:r>
              <a:rPr dirty="0" sz="800" spc="-5">
                <a:latin typeface="Calibri"/>
                <a:cs typeface="Calibri"/>
              </a:rPr>
              <a:t>are still applicable. Processing times  begin once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completed application </a:t>
            </a:r>
            <a:r>
              <a:rPr dirty="0" sz="800">
                <a:latin typeface="Calibri"/>
                <a:cs typeface="Calibri"/>
              </a:rPr>
              <a:t>form </a:t>
            </a:r>
            <a:r>
              <a:rPr dirty="0" sz="800" spc="-5">
                <a:latin typeface="Calibri"/>
                <a:cs typeface="Calibri"/>
              </a:rPr>
              <a:t>and all required supporting documentation are received (see section B). Processing times </a:t>
            </a:r>
            <a:r>
              <a:rPr dirty="0" sz="800" b="1">
                <a:latin typeface="Calibri"/>
                <a:cs typeface="Calibri"/>
              </a:rPr>
              <a:t>do not </a:t>
            </a:r>
            <a:r>
              <a:rPr dirty="0" sz="800" spc="-5">
                <a:latin typeface="Calibri"/>
                <a:cs typeface="Calibri"/>
              </a:rPr>
              <a:t>include mailing time. Visit 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 more details.</a:t>
            </a:r>
            <a:endParaRPr sz="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"/>
              </a:spcBef>
            </a:pPr>
            <a:r>
              <a:rPr dirty="0" sz="800" b="1">
                <a:latin typeface="Calibri"/>
                <a:cs typeface="Calibri"/>
              </a:rPr>
              <a:t>It </a:t>
            </a:r>
            <a:r>
              <a:rPr dirty="0" sz="800" spc="-5" b="1">
                <a:latin typeface="Calibri"/>
                <a:cs typeface="Calibri"/>
              </a:rPr>
              <a:t>is recommended </a:t>
            </a:r>
            <a:r>
              <a:rPr dirty="0" sz="800" b="1">
                <a:latin typeface="Calibri"/>
                <a:cs typeface="Calibri"/>
              </a:rPr>
              <a:t>that </a:t>
            </a:r>
            <a:r>
              <a:rPr dirty="0" sz="800" spc="-5" b="1">
                <a:latin typeface="Calibri"/>
                <a:cs typeface="Calibri"/>
              </a:rPr>
              <a:t>you </a:t>
            </a:r>
            <a:r>
              <a:rPr dirty="0" sz="800" b="1">
                <a:latin typeface="Calibri"/>
                <a:cs typeface="Calibri"/>
              </a:rPr>
              <a:t>do not </a:t>
            </a:r>
            <a:r>
              <a:rPr dirty="0" sz="800" spc="-5" b="1">
                <a:latin typeface="Calibri"/>
                <a:cs typeface="Calibri"/>
              </a:rPr>
              <a:t>finalize travel plans until </a:t>
            </a:r>
            <a:r>
              <a:rPr dirty="0" sz="800" b="1">
                <a:latin typeface="Calibri"/>
                <a:cs typeface="Calibri"/>
              </a:rPr>
              <a:t>you </a:t>
            </a:r>
            <a:r>
              <a:rPr dirty="0" sz="800" spc="-5" b="1">
                <a:latin typeface="Calibri"/>
                <a:cs typeface="Calibri"/>
              </a:rPr>
              <a:t>receive </a:t>
            </a:r>
            <a:r>
              <a:rPr dirty="0" sz="800" b="1">
                <a:latin typeface="Calibri"/>
                <a:cs typeface="Calibri"/>
              </a:rPr>
              <a:t>the </a:t>
            </a:r>
            <a:r>
              <a:rPr dirty="0" sz="800" spc="-5" b="1">
                <a:latin typeface="Calibri"/>
                <a:cs typeface="Calibri"/>
              </a:rPr>
              <a:t>requested</a:t>
            </a:r>
            <a:r>
              <a:rPr dirty="0" sz="800" spc="1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passport.</a:t>
            </a:r>
            <a:endParaRPr sz="800">
              <a:latin typeface="Calibri"/>
              <a:cs typeface="Calibri"/>
            </a:endParaRPr>
          </a:p>
          <a:p>
            <a:pPr algn="just" marL="12700" marR="5080">
              <a:lnSpc>
                <a:spcPct val="105000"/>
              </a:lnSpc>
              <a:spcBef>
                <a:spcPts val="10"/>
              </a:spcBef>
            </a:pP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Government of Canada, or any representative of the Government of </a:t>
            </a:r>
            <a:r>
              <a:rPr dirty="0" sz="800">
                <a:latin typeface="Calibri"/>
                <a:cs typeface="Calibri"/>
              </a:rPr>
              <a:t>Canada </a:t>
            </a:r>
            <a:r>
              <a:rPr dirty="0" sz="800" spc="-5">
                <a:latin typeface="Calibri"/>
                <a:cs typeface="Calibri"/>
              </a:rPr>
              <a:t>will not be liable for </a:t>
            </a:r>
            <a:r>
              <a:rPr dirty="0" sz="800">
                <a:latin typeface="Calibri"/>
                <a:cs typeface="Calibri"/>
              </a:rPr>
              <a:t>any </a:t>
            </a:r>
            <a:r>
              <a:rPr dirty="0" sz="800" spc="-5">
                <a:latin typeface="Calibri"/>
                <a:cs typeface="Calibri"/>
              </a:rPr>
              <a:t>loss incurred </a:t>
            </a:r>
            <a:r>
              <a:rPr dirty="0" sz="800">
                <a:latin typeface="Calibri"/>
                <a:cs typeface="Calibri"/>
              </a:rPr>
              <a:t>as a </a:t>
            </a:r>
            <a:r>
              <a:rPr dirty="0" sz="800" spc="-5">
                <a:latin typeface="Calibri"/>
                <a:cs typeface="Calibri"/>
              </a:rPr>
              <a:t>result </a:t>
            </a:r>
            <a:r>
              <a:rPr dirty="0" sz="800">
                <a:latin typeface="Calibri"/>
                <a:cs typeface="Calibri"/>
              </a:rPr>
              <a:t>of </a:t>
            </a:r>
            <a:r>
              <a:rPr dirty="0" sz="800" spc="-5">
                <a:latin typeface="Calibri"/>
                <a:cs typeface="Calibri"/>
              </a:rPr>
              <a:t>or arising out </a:t>
            </a:r>
            <a:r>
              <a:rPr dirty="0" sz="800">
                <a:latin typeface="Calibri"/>
                <a:cs typeface="Calibri"/>
              </a:rPr>
              <a:t>of the </a:t>
            </a:r>
            <a:r>
              <a:rPr dirty="0" sz="800" spc="-5">
                <a:latin typeface="Calibri"/>
                <a:cs typeface="Calibri"/>
              </a:rPr>
              <a:t>passport </a:t>
            </a:r>
            <a:r>
              <a:rPr dirty="0" sz="800">
                <a:latin typeface="Calibri"/>
                <a:cs typeface="Calibri"/>
              </a:rPr>
              <a:t>not  </a:t>
            </a:r>
            <a:r>
              <a:rPr dirty="0" sz="800" spc="-5">
                <a:latin typeface="Calibri"/>
                <a:cs typeface="Calibri"/>
              </a:rPr>
              <a:t>being delivered in </a:t>
            </a:r>
            <a:r>
              <a:rPr dirty="0" sz="800">
                <a:latin typeface="Calibri"/>
                <a:cs typeface="Calibri"/>
              </a:rPr>
              <a:t>time </a:t>
            </a:r>
            <a:r>
              <a:rPr dirty="0" sz="800" spc="-5">
                <a:latin typeface="Calibri"/>
                <a:cs typeface="Calibri"/>
              </a:rPr>
              <a:t>for you to travel on the date you have specified on the application</a:t>
            </a:r>
            <a:r>
              <a:rPr dirty="0" sz="800" spc="6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24251" y="5006466"/>
            <a:ext cx="1671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Anticipated Date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Travel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776" y="4995798"/>
            <a:ext cx="1238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4019" y="6245701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4019" y="9469119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2265" y="6319520"/>
            <a:ext cx="0" cy="3077845"/>
          </a:xfrm>
          <a:custGeom>
            <a:avLst/>
            <a:gdLst/>
            <a:ahLst/>
            <a:cxnLst/>
            <a:rect l="l" t="t" r="r" b="b"/>
            <a:pathLst>
              <a:path w="0" h="3077845">
                <a:moveTo>
                  <a:pt x="0" y="0"/>
                </a:moveTo>
                <a:lnTo>
                  <a:pt x="0" y="307784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1629" y="939673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080" y="27940"/>
                </a:lnTo>
                <a:lnTo>
                  <a:pt x="20955" y="50800"/>
                </a:lnTo>
                <a:lnTo>
                  <a:pt x="43815" y="66040"/>
                </a:lnTo>
                <a:lnTo>
                  <a:pt x="71754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28865" y="6319520"/>
            <a:ext cx="0" cy="3077845"/>
          </a:xfrm>
          <a:custGeom>
            <a:avLst/>
            <a:gdLst/>
            <a:ahLst/>
            <a:cxnLst/>
            <a:rect l="l" t="t" r="r" b="b"/>
            <a:pathLst>
              <a:path w="0" h="3077845">
                <a:moveTo>
                  <a:pt x="0" y="0"/>
                </a:moveTo>
                <a:lnTo>
                  <a:pt x="0" y="307784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56475" y="9396730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0" y="71755"/>
                </a:moveTo>
                <a:lnTo>
                  <a:pt x="27940" y="66040"/>
                </a:lnTo>
                <a:lnTo>
                  <a:pt x="50800" y="50800"/>
                </a:lnTo>
                <a:lnTo>
                  <a:pt x="66675" y="27940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56475" y="6247129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72390" y="71755"/>
                </a:moveTo>
                <a:lnTo>
                  <a:pt x="66675" y="43815"/>
                </a:lnTo>
                <a:lnTo>
                  <a:pt x="50800" y="20955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1629" y="624712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5" y="5715"/>
                </a:lnTo>
                <a:lnTo>
                  <a:pt x="20955" y="20955"/>
                </a:lnTo>
                <a:lnTo>
                  <a:pt x="5080" y="43815"/>
                </a:lnTo>
                <a:lnTo>
                  <a:pt x="0" y="7175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1629" y="624712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5"/>
                </a:moveTo>
                <a:lnTo>
                  <a:pt x="7086600" y="216535"/>
                </a:lnTo>
                <a:lnTo>
                  <a:pt x="70866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1629" y="624712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5"/>
                </a:moveTo>
                <a:lnTo>
                  <a:pt x="7086600" y="216535"/>
                </a:lnTo>
                <a:lnTo>
                  <a:pt x="7086600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9580" y="6247129"/>
            <a:ext cx="216535" cy="21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01339" y="8734425"/>
            <a:ext cx="4203065" cy="633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74395" y="6484086"/>
            <a:ext cx="6827520" cy="26562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800" spc="-5" b="1">
                <a:latin typeface="Calibri"/>
                <a:cs typeface="Calibri"/>
              </a:rPr>
              <a:t>Surname </a:t>
            </a:r>
            <a:r>
              <a:rPr dirty="0" sz="800" b="1">
                <a:latin typeface="Calibri"/>
                <a:cs typeface="Calibri"/>
              </a:rPr>
              <a:t>and </a:t>
            </a:r>
            <a:r>
              <a:rPr dirty="0" sz="800" spc="-5" b="1">
                <a:latin typeface="Calibri"/>
                <a:cs typeface="Calibri"/>
              </a:rPr>
              <a:t>given name(s) to appear in</a:t>
            </a:r>
            <a:r>
              <a:rPr dirty="0" sz="800" spc="2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passport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6200"/>
              </a:lnSpc>
            </a:pPr>
            <a:r>
              <a:rPr dirty="0" sz="800" spc="-5">
                <a:latin typeface="Calibri"/>
                <a:cs typeface="Calibri"/>
              </a:rPr>
              <a:t>Your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must be written </a:t>
            </a:r>
            <a:r>
              <a:rPr dirty="0" sz="800" spc="-5" b="1">
                <a:latin typeface="Calibri"/>
                <a:cs typeface="Calibri"/>
              </a:rPr>
              <a:t>exactly </a:t>
            </a:r>
            <a:r>
              <a:rPr dirty="0" sz="800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it appears on </a:t>
            </a:r>
            <a:r>
              <a:rPr dirty="0" sz="800">
                <a:latin typeface="Calibri"/>
                <a:cs typeface="Calibri"/>
              </a:rPr>
              <a:t>page 2 </a:t>
            </a:r>
            <a:r>
              <a:rPr dirty="0" sz="800" spc="-5">
                <a:latin typeface="Calibri"/>
                <a:cs typeface="Calibri"/>
              </a:rPr>
              <a:t>of the </a:t>
            </a:r>
            <a:r>
              <a:rPr dirty="0" sz="800">
                <a:latin typeface="Calibri"/>
                <a:cs typeface="Calibri"/>
              </a:rPr>
              <a:t>submitted </a:t>
            </a:r>
            <a:r>
              <a:rPr dirty="0" sz="800" spc="-5">
                <a:latin typeface="Calibri"/>
                <a:cs typeface="Calibri"/>
              </a:rPr>
              <a:t>passport. </a:t>
            </a:r>
            <a:r>
              <a:rPr dirty="0" sz="800">
                <a:latin typeface="Calibri"/>
                <a:cs typeface="Calibri"/>
              </a:rPr>
              <a:t>Your </a:t>
            </a:r>
            <a:r>
              <a:rPr dirty="0" sz="800" spc="-5">
                <a:latin typeface="Calibri"/>
                <a:cs typeface="Calibri"/>
              </a:rPr>
              <a:t>surname (last </a:t>
            </a:r>
            <a:r>
              <a:rPr dirty="0" sz="800">
                <a:latin typeface="Calibri"/>
                <a:cs typeface="Calibri"/>
              </a:rPr>
              <a:t>name) </a:t>
            </a:r>
            <a:r>
              <a:rPr dirty="0" sz="800" spc="-5">
                <a:latin typeface="Calibri"/>
                <a:cs typeface="Calibri"/>
              </a:rPr>
              <a:t>and given name(s) must be spelled the </a:t>
            </a:r>
            <a:r>
              <a:rPr dirty="0" sz="800">
                <a:latin typeface="Calibri"/>
                <a:cs typeface="Calibri"/>
              </a:rPr>
              <a:t>same </a:t>
            </a:r>
            <a:r>
              <a:rPr dirty="0" sz="800" spc="-5">
                <a:latin typeface="Calibri"/>
                <a:cs typeface="Calibri"/>
              </a:rPr>
              <a:t>and be  placed in </a:t>
            </a:r>
            <a:r>
              <a:rPr dirty="0" sz="800">
                <a:latin typeface="Calibri"/>
                <a:cs typeface="Calibri"/>
              </a:rPr>
              <a:t>the same </a:t>
            </a:r>
            <a:r>
              <a:rPr dirty="0" sz="800" spc="-5">
                <a:latin typeface="Calibri"/>
                <a:cs typeface="Calibri"/>
              </a:rPr>
              <a:t>order. </a:t>
            </a:r>
            <a:r>
              <a:rPr dirty="0" sz="800">
                <a:latin typeface="Calibri"/>
                <a:cs typeface="Calibri"/>
              </a:rPr>
              <a:t>If your name has </a:t>
            </a:r>
            <a:r>
              <a:rPr dirty="0" sz="800" spc="-5">
                <a:latin typeface="Calibri"/>
                <a:cs typeface="Calibri"/>
              </a:rPr>
              <a:t>changed, you </a:t>
            </a:r>
            <a:r>
              <a:rPr dirty="0" sz="800" spc="-5" b="1">
                <a:latin typeface="Calibri"/>
                <a:cs typeface="Calibri"/>
              </a:rPr>
              <a:t>cannot </a:t>
            </a:r>
            <a:r>
              <a:rPr dirty="0" sz="800" spc="-5">
                <a:latin typeface="Calibri"/>
                <a:cs typeface="Calibri"/>
              </a:rPr>
              <a:t>use this </a:t>
            </a:r>
            <a:r>
              <a:rPr dirty="0" sz="800">
                <a:latin typeface="Calibri"/>
                <a:cs typeface="Calibri"/>
              </a:rPr>
              <a:t>form. You </a:t>
            </a:r>
            <a:r>
              <a:rPr dirty="0" sz="800" spc="-5">
                <a:latin typeface="Calibri"/>
                <a:cs typeface="Calibri"/>
              </a:rPr>
              <a:t>must complete form </a:t>
            </a:r>
            <a:r>
              <a:rPr dirty="0" sz="800">
                <a:latin typeface="Calibri"/>
                <a:cs typeface="Calibri"/>
              </a:rPr>
              <a:t>PPTC </a:t>
            </a:r>
            <a:r>
              <a:rPr dirty="0" sz="800" spc="-5">
                <a:latin typeface="Calibri"/>
                <a:cs typeface="Calibri"/>
              </a:rPr>
              <a:t>153, </a:t>
            </a:r>
            <a:r>
              <a:rPr dirty="0" sz="800" spc="-5" i="1">
                <a:latin typeface="Calibri"/>
                <a:cs typeface="Calibri"/>
              </a:rPr>
              <a:t>Adult General Passport</a:t>
            </a:r>
            <a:r>
              <a:rPr dirty="0" sz="800" spc="30" i="1">
                <a:latin typeface="Calibri"/>
                <a:cs typeface="Calibri"/>
              </a:rPr>
              <a:t> </a:t>
            </a:r>
            <a:r>
              <a:rPr dirty="0" sz="800" i="1">
                <a:latin typeface="Calibri"/>
                <a:cs typeface="Calibri"/>
              </a:rPr>
              <a:t>Application</a:t>
            </a:r>
            <a:r>
              <a:rPr dirty="0" sz="80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 spc="-5" b="1">
                <a:latin typeface="Calibri"/>
                <a:cs typeface="Calibri"/>
              </a:rPr>
              <a:t>All </a:t>
            </a:r>
            <a:r>
              <a:rPr dirty="0" sz="800" b="1">
                <a:latin typeface="Calibri"/>
                <a:cs typeface="Calibri"/>
              </a:rPr>
              <a:t>former</a:t>
            </a:r>
            <a:r>
              <a:rPr dirty="0" sz="800" spc="-5" b="1">
                <a:latin typeface="Calibri"/>
                <a:cs typeface="Calibri"/>
              </a:rPr>
              <a:t> surnames</a:t>
            </a:r>
            <a:endParaRPr sz="800">
              <a:latin typeface="Calibri"/>
              <a:cs typeface="Calibri"/>
            </a:endParaRPr>
          </a:p>
          <a:p>
            <a:pPr marL="12700" marR="130810">
              <a:lnSpc>
                <a:spcPct val="105000"/>
              </a:lnSpc>
              <a:spcBef>
                <a:spcPts val="10"/>
              </a:spcBef>
            </a:pPr>
            <a:r>
              <a:rPr dirty="0" sz="800" spc="-5">
                <a:latin typeface="Calibri"/>
                <a:cs typeface="Calibri"/>
              </a:rPr>
              <a:t>All former surnames that </a:t>
            </a:r>
            <a:r>
              <a:rPr dirty="0" sz="800">
                <a:latin typeface="Calibri"/>
                <a:cs typeface="Calibri"/>
              </a:rPr>
              <a:t>differ </a:t>
            </a:r>
            <a:r>
              <a:rPr dirty="0" sz="800" spc="-5">
                <a:latin typeface="Calibri"/>
                <a:cs typeface="Calibri"/>
              </a:rPr>
              <a:t>from the surname requested to </a:t>
            </a:r>
            <a:r>
              <a:rPr dirty="0" sz="800">
                <a:latin typeface="Calibri"/>
                <a:cs typeface="Calibri"/>
              </a:rPr>
              <a:t>appear </a:t>
            </a:r>
            <a:r>
              <a:rPr dirty="0" sz="800" spc="-5">
                <a:latin typeface="Calibri"/>
                <a:cs typeface="Calibri"/>
              </a:rPr>
              <a:t>in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passport, including your </a:t>
            </a:r>
            <a:r>
              <a:rPr dirty="0" sz="800">
                <a:latin typeface="Calibri"/>
                <a:cs typeface="Calibri"/>
              </a:rPr>
              <a:t>surname </a:t>
            </a:r>
            <a:r>
              <a:rPr dirty="0" sz="800" spc="-5">
                <a:latin typeface="Calibri"/>
                <a:cs typeface="Calibri"/>
              </a:rPr>
              <a:t>at </a:t>
            </a:r>
            <a:r>
              <a:rPr dirty="0" sz="800">
                <a:latin typeface="Calibri"/>
                <a:cs typeface="Calibri"/>
              </a:rPr>
              <a:t>birth </a:t>
            </a:r>
            <a:r>
              <a:rPr dirty="0" sz="800" spc="-5">
                <a:latin typeface="Calibri"/>
                <a:cs typeface="Calibri"/>
              </a:rPr>
              <a:t>must be declared. These </a:t>
            </a:r>
            <a:r>
              <a:rPr dirty="0" sz="800">
                <a:latin typeface="Calibri"/>
                <a:cs typeface="Calibri"/>
              </a:rPr>
              <a:t>former </a:t>
            </a:r>
            <a:r>
              <a:rPr dirty="0" sz="800" spc="-5">
                <a:latin typeface="Calibri"/>
                <a:cs typeface="Calibri"/>
              </a:rPr>
              <a:t>surnames  will not </a:t>
            </a:r>
            <a:r>
              <a:rPr dirty="0" sz="800">
                <a:latin typeface="Calibri"/>
                <a:cs typeface="Calibri"/>
              </a:rPr>
              <a:t>appear </a:t>
            </a:r>
            <a:r>
              <a:rPr dirty="0" sz="800" spc="-5">
                <a:latin typeface="Calibri"/>
                <a:cs typeface="Calibri"/>
              </a:rPr>
              <a:t>in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passport.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800" spc="-5" b="1">
                <a:latin typeface="Calibri"/>
                <a:cs typeface="Calibri"/>
              </a:rPr>
              <a:t>Mother's maiden</a:t>
            </a:r>
            <a:r>
              <a:rPr dirty="0" sz="80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 spc="-5">
                <a:latin typeface="Calibri"/>
                <a:cs typeface="Calibri"/>
              </a:rPr>
              <a:t>Indicate your mother's surname (last </a:t>
            </a:r>
            <a:r>
              <a:rPr dirty="0" sz="800">
                <a:latin typeface="Calibri"/>
                <a:cs typeface="Calibri"/>
              </a:rPr>
              <a:t>name) </a:t>
            </a:r>
            <a:r>
              <a:rPr dirty="0" sz="800" spc="-5">
                <a:latin typeface="Calibri"/>
                <a:cs typeface="Calibri"/>
              </a:rPr>
              <a:t>at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birth.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 spc="-5" b="1">
                <a:latin typeface="Calibri"/>
                <a:cs typeface="Calibri"/>
              </a:rPr>
              <a:t>Place of birth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800" spc="-5">
                <a:latin typeface="Calibri"/>
                <a:cs typeface="Calibri"/>
              </a:rPr>
              <a:t>Your place of birth must be provided on the application form.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you do </a:t>
            </a:r>
            <a:r>
              <a:rPr dirty="0" sz="800">
                <a:latin typeface="Calibri"/>
                <a:cs typeface="Calibri"/>
              </a:rPr>
              <a:t>not </a:t>
            </a:r>
            <a:r>
              <a:rPr dirty="0" sz="800" spc="-5">
                <a:latin typeface="Calibri"/>
                <a:cs typeface="Calibri"/>
              </a:rPr>
              <a:t>wish the place of birth </a:t>
            </a:r>
            <a:r>
              <a:rPr dirty="0" sz="800">
                <a:latin typeface="Calibri"/>
                <a:cs typeface="Calibri"/>
              </a:rPr>
              <a:t>to </a:t>
            </a:r>
            <a:r>
              <a:rPr dirty="0" sz="800" spc="-5">
                <a:latin typeface="Calibri"/>
                <a:cs typeface="Calibri"/>
              </a:rPr>
              <a:t>appear in </a:t>
            </a:r>
            <a:r>
              <a:rPr dirty="0" sz="800">
                <a:latin typeface="Calibri"/>
                <a:cs typeface="Calibri"/>
              </a:rPr>
              <a:t>the</a:t>
            </a:r>
            <a:r>
              <a:rPr dirty="0" sz="800" spc="13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passport, complete and submit form PPTC 077,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800" spc="-5" i="1">
                <a:latin typeface="Calibri"/>
                <a:cs typeface="Calibri"/>
              </a:rPr>
              <a:t>Request for </a:t>
            </a:r>
            <a:r>
              <a:rPr dirty="0" sz="800" i="1">
                <a:latin typeface="Calibri"/>
                <a:cs typeface="Calibri"/>
              </a:rPr>
              <a:t>a </a:t>
            </a:r>
            <a:r>
              <a:rPr dirty="0" sz="800" spc="-5" i="1">
                <a:latin typeface="Calibri"/>
                <a:cs typeface="Calibri"/>
              </a:rPr>
              <a:t>Canadian passport without place of birth</a:t>
            </a:r>
            <a:r>
              <a:rPr dirty="0" sz="800" spc="-5">
                <a:latin typeface="Calibri"/>
                <a:cs typeface="Calibri"/>
              </a:rPr>
              <a:t>, available online at</a:t>
            </a:r>
            <a:r>
              <a:rPr dirty="0" sz="800" spc="40">
                <a:latin typeface="Calibri"/>
                <a:cs typeface="Calibri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r>
              <a:rPr dirty="0" sz="800" spc="-5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800" spc="-5" b="1">
                <a:latin typeface="Calibri"/>
                <a:cs typeface="Calibri"/>
              </a:rPr>
              <a:t>Date </a:t>
            </a:r>
            <a:r>
              <a:rPr dirty="0" sz="800" b="1">
                <a:latin typeface="Calibri"/>
                <a:cs typeface="Calibri"/>
              </a:rPr>
              <a:t>of</a:t>
            </a:r>
            <a:r>
              <a:rPr dirty="0" sz="800" spc="-5" b="1">
                <a:latin typeface="Calibri"/>
                <a:cs typeface="Calibri"/>
              </a:rPr>
              <a:t> birth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specific </a:t>
            </a:r>
            <a:r>
              <a:rPr dirty="0" sz="800" b="1">
                <a:latin typeface="Calibri"/>
                <a:cs typeface="Calibri"/>
              </a:rPr>
              <a:t>year</a:t>
            </a:r>
            <a:r>
              <a:rPr dirty="0" sz="800">
                <a:latin typeface="Calibri"/>
                <a:cs typeface="Calibri"/>
              </a:rPr>
              <a:t>, </a:t>
            </a:r>
            <a:r>
              <a:rPr dirty="0" sz="800" b="1">
                <a:latin typeface="Calibri"/>
                <a:cs typeface="Calibri"/>
              </a:rPr>
              <a:t>month </a:t>
            </a:r>
            <a:r>
              <a:rPr dirty="0" sz="800" spc="-5">
                <a:latin typeface="Calibri"/>
                <a:cs typeface="Calibri"/>
              </a:rPr>
              <a:t>and </a:t>
            </a:r>
            <a:r>
              <a:rPr dirty="0" sz="800" spc="-5" b="1">
                <a:latin typeface="Calibri"/>
                <a:cs typeface="Calibri"/>
              </a:rPr>
              <a:t>day </a:t>
            </a:r>
            <a:r>
              <a:rPr dirty="0" sz="800" spc="-5">
                <a:latin typeface="Calibri"/>
                <a:cs typeface="Calibri"/>
              </a:rPr>
              <a:t>of your birth will be entered </a:t>
            </a:r>
            <a:r>
              <a:rPr dirty="0" sz="800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shown on the submitted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passport.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800" b="1">
                <a:latin typeface="Calibri"/>
                <a:cs typeface="Calibri"/>
              </a:rPr>
              <a:t>Sex</a:t>
            </a:r>
            <a:endParaRPr sz="800">
              <a:latin typeface="Calibri"/>
              <a:cs typeface="Calibri"/>
            </a:endParaRPr>
          </a:p>
          <a:p>
            <a:pPr marL="12700" marR="160020">
              <a:lnSpc>
                <a:spcPct val="105000"/>
              </a:lnSpc>
              <a:spcBef>
                <a:spcPts val="10"/>
              </a:spcBef>
            </a:pP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sex will be entered </a:t>
            </a:r>
            <a:r>
              <a:rPr dirty="0" sz="800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shown on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submitted passport.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you request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different sex identifier, you cannot use this </a:t>
            </a:r>
            <a:r>
              <a:rPr dirty="0" sz="800">
                <a:latin typeface="Calibri"/>
                <a:cs typeface="Calibri"/>
              </a:rPr>
              <a:t>form. </a:t>
            </a:r>
            <a:r>
              <a:rPr dirty="0" sz="800" spc="-5">
                <a:latin typeface="Calibri"/>
                <a:cs typeface="Calibri"/>
              </a:rPr>
              <a:t>Visit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for more  details.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 spc="-5" b="1">
                <a:latin typeface="Calibri"/>
                <a:cs typeface="Calibri"/>
              </a:rPr>
              <a:t>Signature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 b="1">
                <a:latin typeface="Calibri"/>
                <a:cs typeface="Calibri"/>
              </a:rPr>
              <a:t>must </a:t>
            </a:r>
            <a:r>
              <a:rPr dirty="0" sz="800" spc="-5">
                <a:latin typeface="Calibri"/>
                <a:cs typeface="Calibri"/>
              </a:rPr>
              <a:t>sign your usual signature </a:t>
            </a:r>
            <a:r>
              <a:rPr dirty="0" sz="800">
                <a:latin typeface="Calibri"/>
                <a:cs typeface="Calibri"/>
              </a:rPr>
              <a:t>on </a:t>
            </a:r>
            <a:r>
              <a:rPr dirty="0" sz="800" b="1">
                <a:latin typeface="Calibri"/>
                <a:cs typeface="Calibri"/>
              </a:rPr>
              <a:t>both</a:t>
            </a:r>
            <a:r>
              <a:rPr dirty="0" sz="800" spc="-20" b="1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pages.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87319" y="6230492"/>
            <a:ext cx="1357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Personal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3400" y="6221348"/>
            <a:ext cx="577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4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38327" y="1816861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9891" y="1812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3" y="9144"/>
                </a:lnTo>
                <a:lnTo>
                  <a:pt x="9143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9036" y="1816861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 h="0">
                <a:moveTo>
                  <a:pt x="0" y="0"/>
                </a:moveTo>
                <a:lnTo>
                  <a:pt x="25030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72079" y="18122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4"/>
                </a:moveTo>
                <a:lnTo>
                  <a:pt x="9143" y="9144"/>
                </a:lnTo>
                <a:lnTo>
                  <a:pt x="9143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81223" y="1816861"/>
            <a:ext cx="4245610" cy="0"/>
          </a:xfrm>
          <a:custGeom>
            <a:avLst/>
            <a:gdLst/>
            <a:ahLst/>
            <a:cxnLst/>
            <a:rect l="l" t="t" r="r" b="b"/>
            <a:pathLst>
              <a:path w="4245609" h="0">
                <a:moveTo>
                  <a:pt x="0" y="0"/>
                </a:moveTo>
                <a:lnTo>
                  <a:pt x="4245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2909" y="464651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1154" y="537844"/>
            <a:ext cx="0" cy="1169035"/>
          </a:xfrm>
          <a:custGeom>
            <a:avLst/>
            <a:gdLst/>
            <a:ahLst/>
            <a:cxnLst/>
            <a:rect l="l" t="t" r="r" b="b"/>
            <a:pathLst>
              <a:path w="0" h="1169035">
                <a:moveTo>
                  <a:pt x="0" y="0"/>
                </a:moveTo>
                <a:lnTo>
                  <a:pt x="0" y="11690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1154" y="170624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0"/>
                </a:moveTo>
                <a:lnTo>
                  <a:pt x="5715" y="27939"/>
                </a:lnTo>
                <a:lnTo>
                  <a:pt x="20955" y="50800"/>
                </a:lnTo>
                <a:lnTo>
                  <a:pt x="43815" y="66039"/>
                </a:lnTo>
                <a:lnTo>
                  <a:pt x="71754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37755" y="537844"/>
            <a:ext cx="0" cy="1169035"/>
          </a:xfrm>
          <a:custGeom>
            <a:avLst/>
            <a:gdLst/>
            <a:ahLst/>
            <a:cxnLst/>
            <a:rect l="l" t="t" r="r" b="b"/>
            <a:pathLst>
              <a:path w="0" h="1169035">
                <a:moveTo>
                  <a:pt x="0" y="0"/>
                </a:moveTo>
                <a:lnTo>
                  <a:pt x="0" y="11690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65365" y="170624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71754"/>
                </a:moveTo>
                <a:lnTo>
                  <a:pt x="27939" y="66039"/>
                </a:lnTo>
                <a:lnTo>
                  <a:pt x="50800" y="50800"/>
                </a:lnTo>
                <a:lnTo>
                  <a:pt x="66039" y="27939"/>
                </a:lnTo>
                <a:lnTo>
                  <a:pt x="71754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65365" y="46609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71754"/>
                </a:moveTo>
                <a:lnTo>
                  <a:pt x="66039" y="43814"/>
                </a:lnTo>
                <a:lnTo>
                  <a:pt x="50800" y="20954"/>
                </a:lnTo>
                <a:lnTo>
                  <a:pt x="27939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1154" y="46609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0"/>
                </a:moveTo>
                <a:lnTo>
                  <a:pt x="43815" y="5714"/>
                </a:lnTo>
                <a:lnTo>
                  <a:pt x="20955" y="20954"/>
                </a:lnTo>
                <a:lnTo>
                  <a:pt x="5715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1154" y="466090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1154" y="466090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9105" y="466090"/>
            <a:ext cx="216535" cy="2165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6875" y="727709"/>
            <a:ext cx="224790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875" y="1373505"/>
            <a:ext cx="226059" cy="2012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338327" y="1775460"/>
          <a:ext cx="7097395" cy="1235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3370"/>
                <a:gridCol w="4254500"/>
              </a:tblGrid>
              <a:tr h="25463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Applying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Mail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821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Mailed-in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applications are processed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00" spc="1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0688">
                <a:tc>
                  <a:txBody>
                    <a:bodyPr/>
                    <a:lstStyle/>
                    <a:p>
                      <a:pPr marL="375920">
                        <a:lnSpc>
                          <a:spcPts val="900"/>
                        </a:lnSpc>
                        <a:spcBef>
                          <a:spcPts val="340"/>
                        </a:spcBef>
                        <a:tabLst>
                          <a:tab pos="1657985" algn="l"/>
                        </a:tabLst>
                      </a:pPr>
                      <a:r>
                        <a:rPr dirty="0" sz="800" spc="-5" b="1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By mail	By courier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900"/>
                        </a:lnSpc>
                        <a:spcBef>
                          <a:spcPts val="340"/>
                        </a:spcBef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original documents that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enclose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your application are valuable.</a:t>
                      </a:r>
                      <a:r>
                        <a:rPr dirty="0" sz="800" spc="2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We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1919">
                <a:tc>
                  <a:txBody>
                    <a:bodyPr/>
                    <a:lstStyle/>
                    <a:p>
                      <a:pPr marL="375920">
                        <a:lnSpc>
                          <a:spcPts val="860"/>
                        </a:lnSpc>
                        <a:tabLst>
                          <a:tab pos="1657985" algn="l"/>
                        </a:tabLst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Passport</a:t>
                      </a:r>
                      <a:r>
                        <a:rPr dirty="0" sz="800" spc="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Program	Passport</a:t>
                      </a:r>
                      <a:r>
                        <a:rPr dirty="0" sz="800" spc="-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860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recommend that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use a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courier or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mail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service that allows 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you to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track your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1157">
                <a:tc>
                  <a:txBody>
                    <a:bodyPr/>
                    <a:lstStyle/>
                    <a:p>
                      <a:pPr algn="r" marR="151130">
                        <a:lnSpc>
                          <a:spcPts val="855"/>
                        </a:lnSpc>
                        <a:tabLst>
                          <a:tab pos="1281430" algn="l"/>
                        </a:tabLst>
                      </a:pP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Gatineau QC</a:t>
                      </a:r>
                      <a:r>
                        <a:rPr dirty="0" sz="800" spc="-1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K1A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0G3	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22 de Varennes</a:t>
                      </a:r>
                      <a:r>
                        <a:rPr dirty="0" sz="800" spc="-4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855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package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r" marR="160655">
                        <a:lnSpc>
                          <a:spcPts val="890"/>
                        </a:lnSpc>
                        <a:tabLst>
                          <a:tab pos="1281430" algn="l"/>
                        </a:tabLst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	</a:t>
                      </a:r>
                      <a:r>
                        <a:rPr dirty="0" sz="800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Gatineau QC J8T</a:t>
                      </a:r>
                      <a:r>
                        <a:rPr dirty="0" sz="800" spc="-9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8R1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3772">
                <a:tc>
                  <a:txBody>
                    <a:bodyPr/>
                    <a:lstStyle/>
                    <a:p>
                      <a:pPr marL="1657985">
                        <a:lnSpc>
                          <a:spcPts val="955"/>
                        </a:lnSpc>
                      </a:pPr>
                      <a:r>
                        <a:rPr dirty="0" sz="800" spc="-5">
                          <a:solidFill>
                            <a:srgbClr val="211F1F"/>
                          </a:solidFill>
                          <a:latin typeface="Arial"/>
                          <a:cs typeface="Arial"/>
                        </a:rPr>
                        <a:t>Canada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383540" y="659993"/>
            <a:ext cx="6523355" cy="11430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495"/>
              </a:spcBef>
            </a:pPr>
            <a:r>
              <a:rPr dirty="0" sz="800" spc="-5" b="1">
                <a:latin typeface="Calibri"/>
                <a:cs typeface="Calibri"/>
              </a:rPr>
              <a:t>Canadians can submit an application in </a:t>
            </a:r>
            <a:r>
              <a:rPr dirty="0" sz="800" b="1">
                <a:latin typeface="Calibri"/>
                <a:cs typeface="Calibri"/>
              </a:rPr>
              <a:t>Canada</a:t>
            </a:r>
            <a:r>
              <a:rPr dirty="0" sz="800" spc="20" b="1">
                <a:latin typeface="Calibri"/>
                <a:cs typeface="Calibri"/>
              </a:rPr>
              <a:t> </a:t>
            </a:r>
            <a:r>
              <a:rPr dirty="0" sz="800" spc="-10" b="1">
                <a:latin typeface="Calibri"/>
                <a:cs typeface="Calibri"/>
              </a:rPr>
              <a:t>at:</a:t>
            </a:r>
            <a:endParaRPr sz="800">
              <a:latin typeface="Calibri"/>
              <a:cs typeface="Calibri"/>
            </a:endParaRPr>
          </a:p>
          <a:p>
            <a:pPr marL="396240" indent="-641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96875" algn="l"/>
              </a:tabLst>
            </a:pP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Passport </a:t>
            </a:r>
            <a:r>
              <a:rPr dirty="0" sz="800">
                <a:latin typeface="Calibri"/>
                <a:cs typeface="Calibri"/>
              </a:rPr>
              <a:t>Program </a:t>
            </a:r>
            <a:r>
              <a:rPr dirty="0" sz="800" spc="-5">
                <a:latin typeface="Calibri"/>
                <a:cs typeface="Calibri"/>
              </a:rPr>
              <a:t>regional office;</a:t>
            </a:r>
            <a:r>
              <a:rPr dirty="0" sz="800" spc="-8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or</a:t>
            </a:r>
            <a:endParaRPr sz="800">
              <a:latin typeface="Calibri"/>
              <a:cs typeface="Calibri"/>
            </a:endParaRPr>
          </a:p>
          <a:p>
            <a:pPr marL="396240" indent="-641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96875" algn="l"/>
              </a:tabLst>
            </a:pP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participating Service</a:t>
            </a:r>
            <a:r>
              <a:rPr dirty="0" sz="800" spc="-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CanadaCentre.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information on service locations, service standards and requirements </a:t>
            </a: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expedited services, visit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Canada.ca/passport.</a:t>
            </a:r>
            <a:endParaRPr sz="8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550"/>
              </a:spcBef>
            </a:pPr>
            <a:r>
              <a:rPr dirty="0" sz="800" b="1">
                <a:latin typeface="Calibri"/>
                <a:cs typeface="Calibri"/>
              </a:rPr>
              <a:t>For </a:t>
            </a:r>
            <a:r>
              <a:rPr dirty="0" sz="800" spc="-5" b="1">
                <a:latin typeface="Calibri"/>
                <a:cs typeface="Calibri"/>
              </a:rPr>
              <a:t>Canadians submitting an application </a:t>
            </a:r>
            <a:r>
              <a:rPr dirty="0" sz="800" b="1">
                <a:latin typeface="Calibri"/>
                <a:cs typeface="Calibri"/>
              </a:rPr>
              <a:t>from </a:t>
            </a:r>
            <a:r>
              <a:rPr dirty="0" sz="800" spc="-5" b="1">
                <a:latin typeface="Calibri"/>
                <a:cs typeface="Calibri"/>
              </a:rPr>
              <a:t>the</a:t>
            </a:r>
            <a:r>
              <a:rPr dirty="0" sz="800" spc="15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USA:</a:t>
            </a:r>
            <a:endParaRPr sz="800">
              <a:latin typeface="Calibri"/>
              <a:cs typeface="Calibri"/>
            </a:endParaRPr>
          </a:p>
          <a:p>
            <a:pPr marL="332740" marR="5080">
              <a:lnSpc>
                <a:spcPct val="105000"/>
              </a:lnSpc>
              <a:spcBef>
                <a:spcPts val="110"/>
              </a:spcBef>
            </a:pP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you require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passport in </a:t>
            </a:r>
            <a:r>
              <a:rPr dirty="0" sz="800">
                <a:latin typeface="Calibri"/>
                <a:cs typeface="Calibri"/>
              </a:rPr>
              <a:t>exceptional </a:t>
            </a:r>
            <a:r>
              <a:rPr dirty="0" sz="800" spc="-5">
                <a:latin typeface="Calibri"/>
                <a:cs typeface="Calibri"/>
              </a:rPr>
              <a:t>circumstances, contact the nearest Government of Canada office.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5">
                <a:latin typeface="Calibri"/>
                <a:cs typeface="Calibri"/>
              </a:rPr>
              <a:t>can </a:t>
            </a:r>
            <a:r>
              <a:rPr dirty="0" sz="800" spc="-5">
                <a:latin typeface="Calibri"/>
                <a:cs typeface="Calibri"/>
              </a:rPr>
              <a:t>find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list of Government </a:t>
            </a:r>
            <a:r>
              <a:rPr dirty="0" sz="800">
                <a:latin typeface="Calibri"/>
                <a:cs typeface="Calibri"/>
              </a:rPr>
              <a:t>of </a:t>
            </a:r>
            <a:r>
              <a:rPr dirty="0" sz="800" spc="-5">
                <a:latin typeface="Calibri"/>
                <a:cs typeface="Calibri"/>
              </a:rPr>
              <a:t>Canada  offices in </a:t>
            </a:r>
            <a:r>
              <a:rPr dirty="0" sz="800">
                <a:latin typeface="Calibri"/>
                <a:cs typeface="Calibri"/>
              </a:rPr>
              <a:t>the USA </a:t>
            </a:r>
            <a:r>
              <a:rPr dirty="0" sz="800" spc="-5">
                <a:latin typeface="Calibri"/>
                <a:cs typeface="Calibri"/>
              </a:rPr>
              <a:t>online at </a:t>
            </a:r>
            <a:r>
              <a:rPr dirty="0" sz="800" spc="-5">
                <a:solidFill>
                  <a:srgbClr val="0000FF"/>
                </a:solidFill>
                <a:latin typeface="Calibri"/>
                <a:cs typeface="Calibri"/>
              </a:rPr>
              <a:t>travel.gc.ca </a:t>
            </a:r>
            <a:r>
              <a:rPr dirty="0" sz="800" spc="-5">
                <a:latin typeface="Calibri"/>
                <a:cs typeface="Calibri"/>
              </a:rPr>
              <a:t>or in your local telephone</a:t>
            </a:r>
            <a:r>
              <a:rPr dirty="0" sz="800" spc="10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directory.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58946" y="447547"/>
            <a:ext cx="1193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Applying in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Person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7491" y="438403"/>
            <a:ext cx="1003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41629" y="2934970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0" y="0"/>
                </a:moveTo>
                <a:lnTo>
                  <a:pt x="5080" y="27939"/>
                </a:lnTo>
                <a:lnTo>
                  <a:pt x="20955" y="50800"/>
                </a:lnTo>
                <a:lnTo>
                  <a:pt x="43815" y="66675"/>
                </a:lnTo>
                <a:lnTo>
                  <a:pt x="71754" y="72389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56475" y="293497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2389"/>
                </a:moveTo>
                <a:lnTo>
                  <a:pt x="27940" y="66675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2900" y="227965"/>
            <a:ext cx="1188085" cy="180340"/>
          </a:xfrm>
          <a:custGeom>
            <a:avLst/>
            <a:gdLst/>
            <a:ahLst/>
            <a:cxnLst/>
            <a:rect l="l" t="t" r="r" b="b"/>
            <a:pathLst>
              <a:path w="1188085" h="180340">
                <a:moveTo>
                  <a:pt x="0" y="180340"/>
                </a:moveTo>
                <a:lnTo>
                  <a:pt x="1188085" y="180340"/>
                </a:lnTo>
                <a:lnTo>
                  <a:pt x="1188085" y="0"/>
                </a:lnTo>
                <a:lnTo>
                  <a:pt x="0" y="0"/>
                </a:lnTo>
                <a:lnTo>
                  <a:pt x="0" y="1803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5600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0" y="0"/>
                </a:lnTo>
                <a:lnTo>
                  <a:pt x="0" y="154939"/>
                </a:lnTo>
                <a:lnTo>
                  <a:pt x="12700" y="142239"/>
                </a:lnTo>
                <a:lnTo>
                  <a:pt x="12700" y="12700"/>
                </a:lnTo>
                <a:lnTo>
                  <a:pt x="1149985" y="12700"/>
                </a:lnTo>
                <a:lnTo>
                  <a:pt x="1162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5600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1149985" y="12700"/>
                </a:lnTo>
                <a:lnTo>
                  <a:pt x="1149985" y="142239"/>
                </a:lnTo>
                <a:lnTo>
                  <a:pt x="12700" y="142239"/>
                </a:lnTo>
                <a:lnTo>
                  <a:pt x="0" y="154939"/>
                </a:lnTo>
                <a:lnTo>
                  <a:pt x="1162685" y="154939"/>
                </a:lnTo>
                <a:lnTo>
                  <a:pt x="1162685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990" y="3465026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7990" y="7907019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234" y="3538854"/>
            <a:ext cx="0" cy="4296410"/>
          </a:xfrm>
          <a:custGeom>
            <a:avLst/>
            <a:gdLst/>
            <a:ahLst/>
            <a:cxnLst/>
            <a:rect l="l" t="t" r="r" b="b"/>
            <a:pathLst>
              <a:path w="0" h="4296409">
                <a:moveTo>
                  <a:pt x="0" y="0"/>
                </a:moveTo>
                <a:lnTo>
                  <a:pt x="0" y="42964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234" y="78352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0"/>
                </a:moveTo>
                <a:lnTo>
                  <a:pt x="5714" y="27939"/>
                </a:lnTo>
                <a:lnTo>
                  <a:pt x="20954" y="50799"/>
                </a:lnTo>
                <a:lnTo>
                  <a:pt x="43814" y="66674"/>
                </a:lnTo>
                <a:lnTo>
                  <a:pt x="71755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42834" y="3538854"/>
            <a:ext cx="0" cy="4296410"/>
          </a:xfrm>
          <a:custGeom>
            <a:avLst/>
            <a:gdLst/>
            <a:ahLst/>
            <a:cxnLst/>
            <a:rect l="l" t="t" r="r" b="b"/>
            <a:pathLst>
              <a:path w="0" h="4296409">
                <a:moveTo>
                  <a:pt x="0" y="0"/>
                </a:moveTo>
                <a:lnTo>
                  <a:pt x="0" y="429641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70444" y="78352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4"/>
                </a:moveTo>
                <a:lnTo>
                  <a:pt x="27939" y="66674"/>
                </a:lnTo>
                <a:lnTo>
                  <a:pt x="50800" y="50799"/>
                </a:lnTo>
                <a:lnTo>
                  <a:pt x="66039" y="27939"/>
                </a:lnTo>
                <a:lnTo>
                  <a:pt x="71754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70444" y="34664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4" y="71754"/>
                </a:moveTo>
                <a:lnTo>
                  <a:pt x="66039" y="43814"/>
                </a:lnTo>
                <a:lnTo>
                  <a:pt x="50800" y="20954"/>
                </a:lnTo>
                <a:lnTo>
                  <a:pt x="27939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234" y="346646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755" y="0"/>
                </a:moveTo>
                <a:lnTo>
                  <a:pt x="43814" y="5714"/>
                </a:lnTo>
                <a:lnTo>
                  <a:pt x="20954" y="20954"/>
                </a:lnTo>
                <a:lnTo>
                  <a:pt x="5714" y="43814"/>
                </a:lnTo>
                <a:lnTo>
                  <a:pt x="0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234" y="3466465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234" y="3466465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184" y="3466465"/>
            <a:ext cx="216534" cy="21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990" y="4181475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5875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875"/>
                </a:lnTo>
                <a:lnTo>
                  <a:pt x="4444" y="20954"/>
                </a:lnTo>
                <a:lnTo>
                  <a:pt x="15875" y="20954"/>
                </a:lnTo>
                <a:lnTo>
                  <a:pt x="20319" y="15875"/>
                </a:lnTo>
                <a:lnTo>
                  <a:pt x="20319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7990" y="4181475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20319" y="10160"/>
                </a:moveTo>
                <a:lnTo>
                  <a:pt x="20319" y="4445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4" y="20954"/>
                </a:lnTo>
                <a:lnTo>
                  <a:pt x="10159" y="20954"/>
                </a:lnTo>
                <a:lnTo>
                  <a:pt x="15875" y="20954"/>
                </a:lnTo>
                <a:lnTo>
                  <a:pt x="20319" y="15875"/>
                </a:lnTo>
                <a:lnTo>
                  <a:pt x="20319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990" y="43465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5875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875"/>
                </a:lnTo>
                <a:lnTo>
                  <a:pt x="4444" y="20320"/>
                </a:lnTo>
                <a:lnTo>
                  <a:pt x="15875" y="20320"/>
                </a:lnTo>
                <a:lnTo>
                  <a:pt x="20319" y="15875"/>
                </a:lnTo>
                <a:lnTo>
                  <a:pt x="20319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7990" y="43465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319" y="10160"/>
                </a:moveTo>
                <a:lnTo>
                  <a:pt x="20319" y="4445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4" y="20320"/>
                </a:lnTo>
                <a:lnTo>
                  <a:pt x="10159" y="20320"/>
                </a:lnTo>
                <a:lnTo>
                  <a:pt x="15875" y="20320"/>
                </a:lnTo>
                <a:lnTo>
                  <a:pt x="20319" y="15875"/>
                </a:lnTo>
                <a:lnTo>
                  <a:pt x="20319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7990" y="461899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5875" y="0"/>
                </a:moveTo>
                <a:lnTo>
                  <a:pt x="4444" y="0"/>
                </a:lnTo>
                <a:lnTo>
                  <a:pt x="0" y="5080"/>
                </a:lnTo>
                <a:lnTo>
                  <a:pt x="0" y="16510"/>
                </a:lnTo>
                <a:lnTo>
                  <a:pt x="4444" y="20955"/>
                </a:lnTo>
                <a:lnTo>
                  <a:pt x="15875" y="20955"/>
                </a:lnTo>
                <a:lnTo>
                  <a:pt x="20319" y="16510"/>
                </a:lnTo>
                <a:lnTo>
                  <a:pt x="20319" y="5080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7990" y="461899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20319" y="10795"/>
                </a:moveTo>
                <a:lnTo>
                  <a:pt x="20319" y="5080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5080"/>
                </a:lnTo>
                <a:lnTo>
                  <a:pt x="0" y="10795"/>
                </a:lnTo>
                <a:lnTo>
                  <a:pt x="0" y="16510"/>
                </a:lnTo>
                <a:lnTo>
                  <a:pt x="4444" y="20955"/>
                </a:lnTo>
                <a:lnTo>
                  <a:pt x="10159" y="20955"/>
                </a:lnTo>
                <a:lnTo>
                  <a:pt x="15875" y="20955"/>
                </a:lnTo>
                <a:lnTo>
                  <a:pt x="20319" y="16510"/>
                </a:lnTo>
                <a:lnTo>
                  <a:pt x="20319" y="10795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0530" y="474916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6510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875"/>
                </a:lnTo>
                <a:lnTo>
                  <a:pt x="5079" y="20955"/>
                </a:lnTo>
                <a:lnTo>
                  <a:pt x="16510" y="20955"/>
                </a:lnTo>
                <a:lnTo>
                  <a:pt x="20954" y="15875"/>
                </a:lnTo>
                <a:lnTo>
                  <a:pt x="20954" y="4445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0530" y="474916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954" y="10160"/>
                </a:moveTo>
                <a:lnTo>
                  <a:pt x="20954" y="4445"/>
                </a:lnTo>
                <a:lnTo>
                  <a:pt x="16510" y="0"/>
                </a:lnTo>
                <a:lnTo>
                  <a:pt x="10795" y="0"/>
                </a:lnTo>
                <a:lnTo>
                  <a:pt x="5079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5079" y="20955"/>
                </a:lnTo>
                <a:lnTo>
                  <a:pt x="10795" y="20955"/>
                </a:lnTo>
                <a:lnTo>
                  <a:pt x="16510" y="20955"/>
                </a:lnTo>
                <a:lnTo>
                  <a:pt x="20954" y="15875"/>
                </a:lnTo>
                <a:lnTo>
                  <a:pt x="20954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7990" y="50247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5875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875"/>
                </a:lnTo>
                <a:lnTo>
                  <a:pt x="4444" y="20320"/>
                </a:lnTo>
                <a:lnTo>
                  <a:pt x="15875" y="20320"/>
                </a:lnTo>
                <a:lnTo>
                  <a:pt x="20319" y="15875"/>
                </a:lnTo>
                <a:lnTo>
                  <a:pt x="20319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7990" y="502475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319" y="10160"/>
                </a:moveTo>
                <a:lnTo>
                  <a:pt x="20319" y="4445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4" y="20320"/>
                </a:lnTo>
                <a:lnTo>
                  <a:pt x="10159" y="20320"/>
                </a:lnTo>
                <a:lnTo>
                  <a:pt x="15875" y="20320"/>
                </a:lnTo>
                <a:lnTo>
                  <a:pt x="20319" y="15875"/>
                </a:lnTo>
                <a:lnTo>
                  <a:pt x="20319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990" y="5190490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15875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875"/>
                </a:lnTo>
                <a:lnTo>
                  <a:pt x="4444" y="20320"/>
                </a:lnTo>
                <a:lnTo>
                  <a:pt x="15875" y="20320"/>
                </a:lnTo>
                <a:lnTo>
                  <a:pt x="20954" y="15875"/>
                </a:lnTo>
                <a:lnTo>
                  <a:pt x="20954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7990" y="5190490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954" y="10160"/>
                </a:moveTo>
                <a:lnTo>
                  <a:pt x="20954" y="4445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4" y="20320"/>
                </a:lnTo>
                <a:lnTo>
                  <a:pt x="10159" y="20320"/>
                </a:lnTo>
                <a:lnTo>
                  <a:pt x="15875" y="20320"/>
                </a:lnTo>
                <a:lnTo>
                  <a:pt x="20954" y="15875"/>
                </a:lnTo>
                <a:lnTo>
                  <a:pt x="20954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530" y="556450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6510" y="0"/>
                </a:moveTo>
                <a:lnTo>
                  <a:pt x="5079" y="0"/>
                </a:lnTo>
                <a:lnTo>
                  <a:pt x="0" y="5080"/>
                </a:lnTo>
                <a:lnTo>
                  <a:pt x="0" y="16510"/>
                </a:lnTo>
                <a:lnTo>
                  <a:pt x="5079" y="20955"/>
                </a:lnTo>
                <a:lnTo>
                  <a:pt x="16510" y="20955"/>
                </a:lnTo>
                <a:lnTo>
                  <a:pt x="20954" y="16510"/>
                </a:lnTo>
                <a:lnTo>
                  <a:pt x="20954" y="508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0530" y="556450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954" y="10795"/>
                </a:moveTo>
                <a:lnTo>
                  <a:pt x="20954" y="5080"/>
                </a:lnTo>
                <a:lnTo>
                  <a:pt x="16510" y="0"/>
                </a:lnTo>
                <a:lnTo>
                  <a:pt x="10795" y="0"/>
                </a:lnTo>
                <a:lnTo>
                  <a:pt x="5079" y="0"/>
                </a:lnTo>
                <a:lnTo>
                  <a:pt x="0" y="5080"/>
                </a:lnTo>
                <a:lnTo>
                  <a:pt x="0" y="10795"/>
                </a:lnTo>
                <a:lnTo>
                  <a:pt x="0" y="16510"/>
                </a:lnTo>
                <a:lnTo>
                  <a:pt x="5079" y="20955"/>
                </a:lnTo>
                <a:lnTo>
                  <a:pt x="10795" y="20955"/>
                </a:lnTo>
                <a:lnTo>
                  <a:pt x="16510" y="20955"/>
                </a:lnTo>
                <a:lnTo>
                  <a:pt x="20954" y="16510"/>
                </a:lnTo>
                <a:lnTo>
                  <a:pt x="20954" y="107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1165" y="6046470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15875" y="0"/>
                </a:moveTo>
                <a:lnTo>
                  <a:pt x="5079" y="0"/>
                </a:lnTo>
                <a:lnTo>
                  <a:pt x="0" y="4444"/>
                </a:lnTo>
                <a:lnTo>
                  <a:pt x="0" y="15875"/>
                </a:lnTo>
                <a:lnTo>
                  <a:pt x="5079" y="20319"/>
                </a:lnTo>
                <a:lnTo>
                  <a:pt x="15875" y="20319"/>
                </a:lnTo>
                <a:lnTo>
                  <a:pt x="20954" y="15875"/>
                </a:lnTo>
                <a:lnTo>
                  <a:pt x="20954" y="4444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1165" y="6046470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954" y="10159"/>
                </a:moveTo>
                <a:lnTo>
                  <a:pt x="20954" y="4444"/>
                </a:lnTo>
                <a:lnTo>
                  <a:pt x="15875" y="0"/>
                </a:lnTo>
                <a:lnTo>
                  <a:pt x="10159" y="0"/>
                </a:lnTo>
                <a:lnTo>
                  <a:pt x="5079" y="0"/>
                </a:lnTo>
                <a:lnTo>
                  <a:pt x="0" y="4444"/>
                </a:lnTo>
                <a:lnTo>
                  <a:pt x="0" y="10159"/>
                </a:lnTo>
                <a:lnTo>
                  <a:pt x="0" y="15875"/>
                </a:lnTo>
                <a:lnTo>
                  <a:pt x="5079" y="20319"/>
                </a:lnTo>
                <a:lnTo>
                  <a:pt x="10159" y="20319"/>
                </a:lnTo>
                <a:lnTo>
                  <a:pt x="15875" y="20319"/>
                </a:lnTo>
                <a:lnTo>
                  <a:pt x="20954" y="15875"/>
                </a:lnTo>
                <a:lnTo>
                  <a:pt x="20954" y="1015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7990" y="633349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5875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875"/>
                </a:lnTo>
                <a:lnTo>
                  <a:pt x="4444" y="20955"/>
                </a:lnTo>
                <a:lnTo>
                  <a:pt x="15875" y="20955"/>
                </a:lnTo>
                <a:lnTo>
                  <a:pt x="20319" y="15875"/>
                </a:lnTo>
                <a:lnTo>
                  <a:pt x="20319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7990" y="633349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20319" y="10160"/>
                </a:moveTo>
                <a:lnTo>
                  <a:pt x="20319" y="4445"/>
                </a:lnTo>
                <a:lnTo>
                  <a:pt x="15875" y="0"/>
                </a:lnTo>
                <a:lnTo>
                  <a:pt x="10159" y="0"/>
                </a:lnTo>
                <a:lnTo>
                  <a:pt x="4444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4" y="20955"/>
                </a:lnTo>
                <a:lnTo>
                  <a:pt x="10159" y="20955"/>
                </a:lnTo>
                <a:lnTo>
                  <a:pt x="15875" y="20955"/>
                </a:lnTo>
                <a:lnTo>
                  <a:pt x="20319" y="15875"/>
                </a:lnTo>
                <a:lnTo>
                  <a:pt x="20319" y="1016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6245" y="3997959"/>
            <a:ext cx="3132455" cy="2538095"/>
          </a:xfrm>
          <a:custGeom>
            <a:avLst/>
            <a:gdLst/>
            <a:ahLst/>
            <a:cxnLst/>
            <a:rect l="l" t="t" r="r" b="b"/>
            <a:pathLst>
              <a:path w="3132454" h="2538095">
                <a:moveTo>
                  <a:pt x="0" y="107950"/>
                </a:moveTo>
                <a:lnTo>
                  <a:pt x="0" y="2430144"/>
                </a:lnTo>
                <a:lnTo>
                  <a:pt x="8889" y="2472054"/>
                </a:lnTo>
                <a:lnTo>
                  <a:pt x="31750" y="2506344"/>
                </a:lnTo>
                <a:lnTo>
                  <a:pt x="66039" y="2529204"/>
                </a:lnTo>
                <a:lnTo>
                  <a:pt x="107950" y="2538094"/>
                </a:lnTo>
                <a:lnTo>
                  <a:pt x="3023870" y="2538094"/>
                </a:lnTo>
                <a:lnTo>
                  <a:pt x="3066414" y="2529204"/>
                </a:lnTo>
                <a:lnTo>
                  <a:pt x="3100704" y="2506344"/>
                </a:lnTo>
                <a:lnTo>
                  <a:pt x="3123564" y="2472054"/>
                </a:lnTo>
                <a:lnTo>
                  <a:pt x="3132454" y="2430144"/>
                </a:lnTo>
                <a:lnTo>
                  <a:pt x="3132454" y="107950"/>
                </a:lnTo>
                <a:lnTo>
                  <a:pt x="3123564" y="66039"/>
                </a:lnTo>
                <a:lnTo>
                  <a:pt x="3100704" y="31750"/>
                </a:lnTo>
                <a:lnTo>
                  <a:pt x="3066414" y="8254"/>
                </a:lnTo>
                <a:lnTo>
                  <a:pt x="3023870" y="0"/>
                </a:lnTo>
                <a:lnTo>
                  <a:pt x="107950" y="0"/>
                </a:lnTo>
                <a:lnTo>
                  <a:pt x="66039" y="8254"/>
                </a:lnTo>
                <a:lnTo>
                  <a:pt x="31750" y="31750"/>
                </a:lnTo>
                <a:lnTo>
                  <a:pt x="8889" y="66039"/>
                </a:lnTo>
                <a:lnTo>
                  <a:pt x="0" y="107950"/>
                </a:lnTo>
                <a:close/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42459" y="4227829"/>
            <a:ext cx="22860" cy="74295"/>
          </a:xfrm>
          <a:custGeom>
            <a:avLst/>
            <a:gdLst/>
            <a:ahLst/>
            <a:cxnLst/>
            <a:rect l="l" t="t" r="r" b="b"/>
            <a:pathLst>
              <a:path w="22860" h="74295">
                <a:moveTo>
                  <a:pt x="0" y="0"/>
                </a:moveTo>
                <a:lnTo>
                  <a:pt x="22860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8329" y="422782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23495" y="0"/>
                </a:moveTo>
                <a:lnTo>
                  <a:pt x="0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18329" y="430212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32934" y="4264659"/>
            <a:ext cx="17780" cy="36195"/>
          </a:xfrm>
          <a:custGeom>
            <a:avLst/>
            <a:gdLst/>
            <a:ahLst/>
            <a:cxnLst/>
            <a:rect l="l" t="t" r="r" b="b"/>
            <a:pathLst>
              <a:path w="17779" h="36195">
                <a:moveTo>
                  <a:pt x="17779" y="17779"/>
                </a:moveTo>
                <a:lnTo>
                  <a:pt x="0" y="17779"/>
                </a:lnTo>
                <a:lnTo>
                  <a:pt x="0" y="36194"/>
                </a:lnTo>
                <a:lnTo>
                  <a:pt x="17779" y="36194"/>
                </a:lnTo>
                <a:lnTo>
                  <a:pt x="17779" y="17779"/>
                </a:lnTo>
                <a:close/>
              </a:path>
              <a:path w="17779" h="36195">
                <a:moveTo>
                  <a:pt x="16510" y="0"/>
                </a:moveTo>
                <a:lnTo>
                  <a:pt x="5714" y="0"/>
                </a:lnTo>
                <a:lnTo>
                  <a:pt x="5714" y="17779"/>
                </a:lnTo>
                <a:lnTo>
                  <a:pt x="16510" y="1777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32934" y="42525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41825" y="4304665"/>
            <a:ext cx="0" cy="1727835"/>
          </a:xfrm>
          <a:custGeom>
            <a:avLst/>
            <a:gdLst/>
            <a:ahLst/>
            <a:cxnLst/>
            <a:rect l="l" t="t" r="r" b="b"/>
            <a:pathLst>
              <a:path w="0" h="1727835">
                <a:moveTo>
                  <a:pt x="0" y="0"/>
                </a:moveTo>
                <a:lnTo>
                  <a:pt x="0" y="172783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18329" y="602487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0" y="0"/>
                </a:moveTo>
                <a:lnTo>
                  <a:pt x="23495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42459" y="6024879"/>
            <a:ext cx="22860" cy="74295"/>
          </a:xfrm>
          <a:custGeom>
            <a:avLst/>
            <a:gdLst/>
            <a:ahLst/>
            <a:cxnLst/>
            <a:rect l="l" t="t" r="r" b="b"/>
            <a:pathLst>
              <a:path w="22860" h="74295">
                <a:moveTo>
                  <a:pt x="22860" y="0"/>
                </a:moveTo>
                <a:lnTo>
                  <a:pt x="0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18965" y="6024879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0" y="0"/>
                </a:moveTo>
                <a:lnTo>
                  <a:pt x="463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32934" y="6028690"/>
            <a:ext cx="18415" cy="36195"/>
          </a:xfrm>
          <a:custGeom>
            <a:avLst/>
            <a:gdLst/>
            <a:ahLst/>
            <a:cxnLst/>
            <a:rect l="l" t="t" r="r" b="b"/>
            <a:pathLst>
              <a:path w="18414" h="36195">
                <a:moveTo>
                  <a:pt x="14604" y="17780"/>
                </a:moveTo>
                <a:lnTo>
                  <a:pt x="3810" y="17780"/>
                </a:lnTo>
                <a:lnTo>
                  <a:pt x="3810" y="36195"/>
                </a:lnTo>
                <a:lnTo>
                  <a:pt x="14604" y="36195"/>
                </a:lnTo>
                <a:lnTo>
                  <a:pt x="14604" y="17780"/>
                </a:lnTo>
                <a:close/>
              </a:path>
              <a:path w="18414" h="36195">
                <a:moveTo>
                  <a:pt x="18414" y="0"/>
                </a:moveTo>
                <a:lnTo>
                  <a:pt x="0" y="0"/>
                </a:lnTo>
                <a:lnTo>
                  <a:pt x="0" y="17780"/>
                </a:lnTo>
                <a:lnTo>
                  <a:pt x="18414" y="17780"/>
                </a:lnTo>
                <a:lnTo>
                  <a:pt x="18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32934" y="607250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69484" y="460247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0" y="0"/>
                </a:moveTo>
                <a:lnTo>
                  <a:pt x="23494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45990" y="460247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23495" y="0"/>
                </a:moveTo>
                <a:lnTo>
                  <a:pt x="0" y="742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45990" y="467677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59959" y="4639309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7779" y="17779"/>
                </a:moveTo>
                <a:lnTo>
                  <a:pt x="0" y="17779"/>
                </a:lnTo>
                <a:lnTo>
                  <a:pt x="0" y="35560"/>
                </a:lnTo>
                <a:lnTo>
                  <a:pt x="17779" y="35560"/>
                </a:lnTo>
                <a:lnTo>
                  <a:pt x="17779" y="17779"/>
                </a:lnTo>
                <a:close/>
              </a:path>
              <a:path w="17779" h="35560">
                <a:moveTo>
                  <a:pt x="15875" y="0"/>
                </a:moveTo>
                <a:lnTo>
                  <a:pt x="5079" y="0"/>
                </a:lnTo>
                <a:lnTo>
                  <a:pt x="5079" y="17779"/>
                </a:lnTo>
                <a:lnTo>
                  <a:pt x="15875" y="17779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60595" y="462724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9484" y="4683759"/>
            <a:ext cx="0" cy="673100"/>
          </a:xfrm>
          <a:custGeom>
            <a:avLst/>
            <a:gdLst/>
            <a:ahLst/>
            <a:cxnLst/>
            <a:rect l="l" t="t" r="r" b="b"/>
            <a:pathLst>
              <a:path w="0"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45990" y="5360670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0" y="0"/>
                </a:moveTo>
                <a:lnTo>
                  <a:pt x="23495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9484" y="5360670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23494" y="0"/>
                </a:moveTo>
                <a:lnTo>
                  <a:pt x="0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45990" y="5360670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60595" y="5364479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4604" y="17780"/>
                </a:moveTo>
                <a:lnTo>
                  <a:pt x="3809" y="17780"/>
                </a:lnTo>
                <a:lnTo>
                  <a:pt x="3809" y="35560"/>
                </a:lnTo>
                <a:lnTo>
                  <a:pt x="14604" y="35560"/>
                </a:lnTo>
                <a:lnTo>
                  <a:pt x="14604" y="17780"/>
                </a:lnTo>
                <a:close/>
              </a:path>
              <a:path w="17779" h="35560">
                <a:moveTo>
                  <a:pt x="17779" y="0"/>
                </a:moveTo>
                <a:lnTo>
                  <a:pt x="0" y="0"/>
                </a:lnTo>
                <a:lnTo>
                  <a:pt x="0" y="17780"/>
                </a:lnTo>
                <a:lnTo>
                  <a:pt x="17779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60595" y="54082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22190" y="4476750"/>
            <a:ext cx="718185" cy="954405"/>
          </a:xfrm>
          <a:custGeom>
            <a:avLst/>
            <a:gdLst/>
            <a:ahLst/>
            <a:cxnLst/>
            <a:rect l="l" t="t" r="r" b="b"/>
            <a:pathLst>
              <a:path w="718185" h="954404">
                <a:moveTo>
                  <a:pt x="718185" y="476885"/>
                </a:moveTo>
                <a:lnTo>
                  <a:pt x="715645" y="421639"/>
                </a:lnTo>
                <a:lnTo>
                  <a:pt x="708660" y="367664"/>
                </a:lnTo>
                <a:lnTo>
                  <a:pt x="697230" y="316229"/>
                </a:lnTo>
                <a:lnTo>
                  <a:pt x="681989" y="267335"/>
                </a:lnTo>
                <a:lnTo>
                  <a:pt x="662305" y="220979"/>
                </a:lnTo>
                <a:lnTo>
                  <a:pt x="639445" y="178435"/>
                </a:lnTo>
                <a:lnTo>
                  <a:pt x="612775" y="139700"/>
                </a:lnTo>
                <a:lnTo>
                  <a:pt x="583564" y="104775"/>
                </a:lnTo>
                <a:lnTo>
                  <a:pt x="551814" y="74295"/>
                </a:lnTo>
                <a:lnTo>
                  <a:pt x="516889" y="48260"/>
                </a:lnTo>
                <a:lnTo>
                  <a:pt x="480060" y="27939"/>
                </a:lnTo>
                <a:lnTo>
                  <a:pt x="441325" y="12700"/>
                </a:lnTo>
                <a:lnTo>
                  <a:pt x="401320" y="3175"/>
                </a:lnTo>
                <a:lnTo>
                  <a:pt x="359410" y="0"/>
                </a:lnTo>
                <a:lnTo>
                  <a:pt x="317500" y="3175"/>
                </a:lnTo>
                <a:lnTo>
                  <a:pt x="276860" y="12700"/>
                </a:lnTo>
                <a:lnTo>
                  <a:pt x="238125" y="27939"/>
                </a:lnTo>
                <a:lnTo>
                  <a:pt x="201295" y="48260"/>
                </a:lnTo>
                <a:lnTo>
                  <a:pt x="166370" y="74295"/>
                </a:lnTo>
                <a:lnTo>
                  <a:pt x="134620" y="104775"/>
                </a:lnTo>
                <a:lnTo>
                  <a:pt x="105410" y="139700"/>
                </a:lnTo>
                <a:lnTo>
                  <a:pt x="78739" y="178435"/>
                </a:lnTo>
                <a:lnTo>
                  <a:pt x="55880" y="220979"/>
                </a:lnTo>
                <a:lnTo>
                  <a:pt x="36830" y="267335"/>
                </a:lnTo>
                <a:lnTo>
                  <a:pt x="20955" y="316229"/>
                </a:lnTo>
                <a:lnTo>
                  <a:pt x="9525" y="367664"/>
                </a:lnTo>
                <a:lnTo>
                  <a:pt x="2539" y="421639"/>
                </a:lnTo>
                <a:lnTo>
                  <a:pt x="0" y="476885"/>
                </a:lnTo>
                <a:lnTo>
                  <a:pt x="2539" y="532764"/>
                </a:lnTo>
                <a:lnTo>
                  <a:pt x="9525" y="586739"/>
                </a:lnTo>
                <a:lnTo>
                  <a:pt x="20955" y="638175"/>
                </a:lnTo>
                <a:lnTo>
                  <a:pt x="36830" y="687070"/>
                </a:lnTo>
                <a:lnTo>
                  <a:pt x="55880" y="732789"/>
                </a:lnTo>
                <a:lnTo>
                  <a:pt x="78739" y="775335"/>
                </a:lnTo>
                <a:lnTo>
                  <a:pt x="105410" y="814704"/>
                </a:lnTo>
                <a:lnTo>
                  <a:pt x="134620" y="849629"/>
                </a:lnTo>
                <a:lnTo>
                  <a:pt x="166370" y="880110"/>
                </a:lnTo>
                <a:lnTo>
                  <a:pt x="201295" y="905510"/>
                </a:lnTo>
                <a:lnTo>
                  <a:pt x="238125" y="926464"/>
                </a:lnTo>
                <a:lnTo>
                  <a:pt x="276860" y="941704"/>
                </a:lnTo>
                <a:lnTo>
                  <a:pt x="317500" y="951229"/>
                </a:lnTo>
                <a:lnTo>
                  <a:pt x="359410" y="954404"/>
                </a:lnTo>
                <a:lnTo>
                  <a:pt x="401320" y="951229"/>
                </a:lnTo>
                <a:lnTo>
                  <a:pt x="441325" y="941704"/>
                </a:lnTo>
                <a:lnTo>
                  <a:pt x="480060" y="926464"/>
                </a:lnTo>
                <a:lnTo>
                  <a:pt x="516889" y="905510"/>
                </a:lnTo>
                <a:lnTo>
                  <a:pt x="551814" y="880110"/>
                </a:lnTo>
                <a:lnTo>
                  <a:pt x="583564" y="849629"/>
                </a:lnTo>
                <a:lnTo>
                  <a:pt x="612775" y="814704"/>
                </a:lnTo>
                <a:lnTo>
                  <a:pt x="639445" y="775335"/>
                </a:lnTo>
                <a:lnTo>
                  <a:pt x="662305" y="732789"/>
                </a:lnTo>
                <a:lnTo>
                  <a:pt x="681989" y="687070"/>
                </a:lnTo>
                <a:lnTo>
                  <a:pt x="697230" y="638175"/>
                </a:lnTo>
                <a:lnTo>
                  <a:pt x="708660" y="586739"/>
                </a:lnTo>
                <a:lnTo>
                  <a:pt x="715645" y="532764"/>
                </a:lnTo>
                <a:lnTo>
                  <a:pt x="718185" y="476885"/>
                </a:lnTo>
              </a:path>
            </a:pathLst>
          </a:custGeom>
          <a:ln w="53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46320" y="4605020"/>
            <a:ext cx="669925" cy="826135"/>
          </a:xfrm>
          <a:custGeom>
            <a:avLst/>
            <a:gdLst/>
            <a:ahLst/>
            <a:cxnLst/>
            <a:rect l="l" t="t" r="r" b="b"/>
            <a:pathLst>
              <a:path w="669925" h="826135">
                <a:moveTo>
                  <a:pt x="669925" y="412750"/>
                </a:moveTo>
                <a:lnTo>
                  <a:pt x="667384" y="361314"/>
                </a:lnTo>
                <a:lnTo>
                  <a:pt x="659764" y="311150"/>
                </a:lnTo>
                <a:lnTo>
                  <a:pt x="647064" y="263525"/>
                </a:lnTo>
                <a:lnTo>
                  <a:pt x="630554" y="219075"/>
                </a:lnTo>
                <a:lnTo>
                  <a:pt x="609600" y="177164"/>
                </a:lnTo>
                <a:lnTo>
                  <a:pt x="585469" y="138429"/>
                </a:lnTo>
                <a:lnTo>
                  <a:pt x="557529" y="104139"/>
                </a:lnTo>
                <a:lnTo>
                  <a:pt x="526414" y="73659"/>
                </a:lnTo>
                <a:lnTo>
                  <a:pt x="492759" y="48259"/>
                </a:lnTo>
                <a:lnTo>
                  <a:pt x="455929" y="27939"/>
                </a:lnTo>
                <a:lnTo>
                  <a:pt x="417194" y="12700"/>
                </a:lnTo>
                <a:lnTo>
                  <a:pt x="377189" y="3175"/>
                </a:lnTo>
                <a:lnTo>
                  <a:pt x="335279" y="0"/>
                </a:lnTo>
                <a:lnTo>
                  <a:pt x="293369" y="3175"/>
                </a:lnTo>
                <a:lnTo>
                  <a:pt x="252729" y="12700"/>
                </a:lnTo>
                <a:lnTo>
                  <a:pt x="213994" y="27939"/>
                </a:lnTo>
                <a:lnTo>
                  <a:pt x="177800" y="48259"/>
                </a:lnTo>
                <a:lnTo>
                  <a:pt x="143509" y="73659"/>
                </a:lnTo>
                <a:lnTo>
                  <a:pt x="112394" y="104139"/>
                </a:lnTo>
                <a:lnTo>
                  <a:pt x="84454" y="138429"/>
                </a:lnTo>
                <a:lnTo>
                  <a:pt x="60325" y="177164"/>
                </a:lnTo>
                <a:lnTo>
                  <a:pt x="39369" y="219075"/>
                </a:lnTo>
                <a:lnTo>
                  <a:pt x="22859" y="263525"/>
                </a:lnTo>
                <a:lnTo>
                  <a:pt x="10159" y="311150"/>
                </a:lnTo>
                <a:lnTo>
                  <a:pt x="2539" y="361314"/>
                </a:lnTo>
                <a:lnTo>
                  <a:pt x="0" y="412750"/>
                </a:lnTo>
                <a:lnTo>
                  <a:pt x="2539" y="464819"/>
                </a:lnTo>
                <a:lnTo>
                  <a:pt x="10159" y="514350"/>
                </a:lnTo>
                <a:lnTo>
                  <a:pt x="22859" y="561975"/>
                </a:lnTo>
                <a:lnTo>
                  <a:pt x="39369" y="607059"/>
                </a:lnTo>
                <a:lnTo>
                  <a:pt x="60325" y="648969"/>
                </a:lnTo>
                <a:lnTo>
                  <a:pt x="84454" y="687069"/>
                </a:lnTo>
                <a:lnTo>
                  <a:pt x="112394" y="721359"/>
                </a:lnTo>
                <a:lnTo>
                  <a:pt x="143509" y="751839"/>
                </a:lnTo>
                <a:lnTo>
                  <a:pt x="177800" y="777239"/>
                </a:lnTo>
                <a:lnTo>
                  <a:pt x="213994" y="798194"/>
                </a:lnTo>
                <a:lnTo>
                  <a:pt x="252729" y="813434"/>
                </a:lnTo>
                <a:lnTo>
                  <a:pt x="293369" y="822325"/>
                </a:lnTo>
                <a:lnTo>
                  <a:pt x="335279" y="826134"/>
                </a:lnTo>
                <a:lnTo>
                  <a:pt x="377189" y="822325"/>
                </a:lnTo>
                <a:lnTo>
                  <a:pt x="417194" y="813434"/>
                </a:lnTo>
                <a:lnTo>
                  <a:pt x="455929" y="798194"/>
                </a:lnTo>
                <a:lnTo>
                  <a:pt x="492759" y="777239"/>
                </a:lnTo>
                <a:lnTo>
                  <a:pt x="526414" y="751839"/>
                </a:lnTo>
                <a:lnTo>
                  <a:pt x="557529" y="721359"/>
                </a:lnTo>
                <a:lnTo>
                  <a:pt x="585469" y="687069"/>
                </a:lnTo>
                <a:lnTo>
                  <a:pt x="609600" y="648969"/>
                </a:lnTo>
                <a:lnTo>
                  <a:pt x="630554" y="607059"/>
                </a:lnTo>
                <a:lnTo>
                  <a:pt x="647064" y="561975"/>
                </a:lnTo>
                <a:lnTo>
                  <a:pt x="659764" y="514350"/>
                </a:lnTo>
                <a:lnTo>
                  <a:pt x="667384" y="464819"/>
                </a:lnTo>
                <a:lnTo>
                  <a:pt x="669925" y="412750"/>
                </a:lnTo>
              </a:path>
            </a:pathLst>
          </a:custGeom>
          <a:ln w="5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28565" y="540512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4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46065" y="540512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4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98670" y="5461634"/>
            <a:ext cx="429895" cy="210185"/>
          </a:xfrm>
          <a:custGeom>
            <a:avLst/>
            <a:gdLst/>
            <a:ahLst/>
            <a:cxnLst/>
            <a:rect l="l" t="t" r="r" b="b"/>
            <a:pathLst>
              <a:path w="429895" h="210185">
                <a:moveTo>
                  <a:pt x="429894" y="0"/>
                </a:moveTo>
                <a:lnTo>
                  <a:pt x="0" y="2101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346700" y="5461634"/>
            <a:ext cx="429895" cy="210185"/>
          </a:xfrm>
          <a:custGeom>
            <a:avLst/>
            <a:gdLst/>
            <a:ahLst/>
            <a:cxnLst/>
            <a:rect l="l" t="t" r="r" b="b"/>
            <a:pathLst>
              <a:path w="429895" h="210185">
                <a:moveTo>
                  <a:pt x="0" y="0"/>
                </a:moveTo>
                <a:lnTo>
                  <a:pt x="429895" y="21018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69484" y="4474209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 h="0">
                <a:moveTo>
                  <a:pt x="0" y="0"/>
                </a:moveTo>
                <a:lnTo>
                  <a:pt x="821054" y="0"/>
                </a:lnTo>
              </a:path>
            </a:pathLst>
          </a:custGeom>
          <a:ln w="63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69484" y="4602479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 h="0">
                <a:moveTo>
                  <a:pt x="0" y="0"/>
                </a:moveTo>
                <a:lnTo>
                  <a:pt x="821054" y="0"/>
                </a:lnTo>
              </a:path>
            </a:pathLst>
          </a:custGeom>
          <a:ln w="63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69484" y="5434965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 h="0">
                <a:moveTo>
                  <a:pt x="0" y="0"/>
                </a:moveTo>
                <a:lnTo>
                  <a:pt x="821054" y="0"/>
                </a:lnTo>
              </a:path>
            </a:pathLst>
          </a:custGeom>
          <a:ln w="63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90540" y="447420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0" y="0"/>
                </a:moveTo>
                <a:lnTo>
                  <a:pt x="23495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7045" y="4474209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23494" y="0"/>
                </a:moveTo>
                <a:lnTo>
                  <a:pt x="0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67045" y="4548504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81015" y="4511040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7780" y="17780"/>
                </a:moveTo>
                <a:lnTo>
                  <a:pt x="0" y="17780"/>
                </a:lnTo>
                <a:lnTo>
                  <a:pt x="0" y="35560"/>
                </a:lnTo>
                <a:lnTo>
                  <a:pt x="17780" y="35560"/>
                </a:lnTo>
                <a:lnTo>
                  <a:pt x="17780" y="17780"/>
                </a:lnTo>
                <a:close/>
              </a:path>
              <a:path w="17779" h="35560">
                <a:moveTo>
                  <a:pt x="15875" y="0"/>
                </a:moveTo>
                <a:lnTo>
                  <a:pt x="5080" y="0"/>
                </a:lnTo>
                <a:lnTo>
                  <a:pt x="5080" y="17780"/>
                </a:lnTo>
                <a:lnTo>
                  <a:pt x="15875" y="17780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81650" y="449897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90540" y="4555490"/>
            <a:ext cx="0" cy="799465"/>
          </a:xfrm>
          <a:custGeom>
            <a:avLst/>
            <a:gdLst/>
            <a:ahLst/>
            <a:cxnLst/>
            <a:rect l="l" t="t" r="r" b="b"/>
            <a:pathLst>
              <a:path w="0" h="799464">
                <a:moveTo>
                  <a:pt x="0" y="0"/>
                </a:moveTo>
                <a:lnTo>
                  <a:pt x="0" y="79946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67045" y="5360670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0" y="0"/>
                </a:moveTo>
                <a:lnTo>
                  <a:pt x="23494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90540" y="5360670"/>
            <a:ext cx="23495" cy="74295"/>
          </a:xfrm>
          <a:custGeom>
            <a:avLst/>
            <a:gdLst/>
            <a:ahLst/>
            <a:cxnLst/>
            <a:rect l="l" t="t" r="r" b="b"/>
            <a:pathLst>
              <a:path w="23495" h="74295">
                <a:moveTo>
                  <a:pt x="23495" y="0"/>
                </a:moveTo>
                <a:lnTo>
                  <a:pt x="0" y="742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67045" y="5360670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81015" y="5364479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13970" y="17780"/>
                </a:moveTo>
                <a:lnTo>
                  <a:pt x="3175" y="17780"/>
                </a:lnTo>
                <a:lnTo>
                  <a:pt x="3175" y="35560"/>
                </a:lnTo>
                <a:lnTo>
                  <a:pt x="13970" y="35560"/>
                </a:lnTo>
                <a:lnTo>
                  <a:pt x="13970" y="17780"/>
                </a:lnTo>
                <a:close/>
              </a:path>
              <a:path w="17779" h="35560">
                <a:moveTo>
                  <a:pt x="17780" y="0"/>
                </a:moveTo>
                <a:lnTo>
                  <a:pt x="0" y="0"/>
                </a:lnTo>
                <a:lnTo>
                  <a:pt x="0" y="17780"/>
                </a:lnTo>
                <a:lnTo>
                  <a:pt x="17780" y="17780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81650" y="54082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23104" y="6179184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5" h="23495">
                <a:moveTo>
                  <a:pt x="0" y="0"/>
                </a:moveTo>
                <a:lnTo>
                  <a:pt x="74295" y="234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22470" y="6155054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5" h="23495">
                <a:moveTo>
                  <a:pt x="74294" y="0"/>
                </a:moveTo>
                <a:lnTo>
                  <a:pt x="0" y="234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596765" y="6155054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79620" y="617918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62475" y="617918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51679" y="617029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0" y="0"/>
                </a:moveTo>
                <a:lnTo>
                  <a:pt x="0" y="17779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82159" y="6179184"/>
            <a:ext cx="1188085" cy="0"/>
          </a:xfrm>
          <a:custGeom>
            <a:avLst/>
            <a:gdLst/>
            <a:ahLst/>
            <a:cxnLst/>
            <a:rect l="l" t="t" r="r" b="b"/>
            <a:pathLst>
              <a:path w="1188085" h="0">
                <a:moveTo>
                  <a:pt x="0" y="0"/>
                </a:moveTo>
                <a:lnTo>
                  <a:pt x="118808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765165" y="6155690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5" h="23495">
                <a:moveTo>
                  <a:pt x="0" y="0"/>
                </a:moveTo>
                <a:lnTo>
                  <a:pt x="74295" y="2349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65165" y="6179184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5" h="23495">
                <a:moveTo>
                  <a:pt x="74295" y="0"/>
                </a:moveTo>
                <a:lnTo>
                  <a:pt x="0" y="2349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65165" y="6155690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8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65165" y="617918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81675" y="617918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12154" y="617029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0" y="0"/>
                </a:moveTo>
                <a:lnTo>
                  <a:pt x="0" y="17779"/>
                </a:lnTo>
              </a:path>
            </a:pathLst>
          </a:custGeom>
          <a:ln w="7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4340" y="6728459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1650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875"/>
                </a:lnTo>
                <a:lnTo>
                  <a:pt x="5079" y="20320"/>
                </a:lnTo>
                <a:lnTo>
                  <a:pt x="16509" y="20320"/>
                </a:lnTo>
                <a:lnTo>
                  <a:pt x="20954" y="15875"/>
                </a:lnTo>
                <a:lnTo>
                  <a:pt x="20954" y="4445"/>
                </a:lnTo>
                <a:lnTo>
                  <a:pt x="16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4340" y="6728459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20954" y="10160"/>
                </a:moveTo>
                <a:lnTo>
                  <a:pt x="20954" y="4445"/>
                </a:lnTo>
                <a:lnTo>
                  <a:pt x="16509" y="0"/>
                </a:lnTo>
                <a:lnTo>
                  <a:pt x="10794" y="0"/>
                </a:lnTo>
                <a:lnTo>
                  <a:pt x="5079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5079" y="20320"/>
                </a:lnTo>
                <a:lnTo>
                  <a:pt x="10794" y="20320"/>
                </a:lnTo>
                <a:lnTo>
                  <a:pt x="16509" y="20320"/>
                </a:lnTo>
                <a:lnTo>
                  <a:pt x="20954" y="15875"/>
                </a:lnTo>
                <a:lnTo>
                  <a:pt x="20954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5609" y="700468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5875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5875"/>
                </a:lnTo>
                <a:lnTo>
                  <a:pt x="4445" y="20955"/>
                </a:lnTo>
                <a:lnTo>
                  <a:pt x="15875" y="20955"/>
                </a:lnTo>
                <a:lnTo>
                  <a:pt x="20955" y="15875"/>
                </a:lnTo>
                <a:lnTo>
                  <a:pt x="20955" y="444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5609" y="700468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955" y="10160"/>
                </a:moveTo>
                <a:lnTo>
                  <a:pt x="20955" y="4445"/>
                </a:lnTo>
                <a:lnTo>
                  <a:pt x="15875" y="0"/>
                </a:lnTo>
                <a:lnTo>
                  <a:pt x="10160" y="0"/>
                </a:lnTo>
                <a:lnTo>
                  <a:pt x="4445" y="0"/>
                </a:lnTo>
                <a:lnTo>
                  <a:pt x="0" y="4445"/>
                </a:lnTo>
                <a:lnTo>
                  <a:pt x="0" y="10160"/>
                </a:lnTo>
                <a:lnTo>
                  <a:pt x="0" y="15875"/>
                </a:lnTo>
                <a:lnTo>
                  <a:pt x="4445" y="20955"/>
                </a:lnTo>
                <a:lnTo>
                  <a:pt x="10160" y="20955"/>
                </a:lnTo>
                <a:lnTo>
                  <a:pt x="15875" y="20955"/>
                </a:lnTo>
                <a:lnTo>
                  <a:pt x="20955" y="15875"/>
                </a:lnTo>
                <a:lnTo>
                  <a:pt x="20955" y="101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8625" y="733234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5875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15874"/>
                </a:lnTo>
                <a:lnTo>
                  <a:pt x="4445" y="20319"/>
                </a:lnTo>
                <a:lnTo>
                  <a:pt x="15875" y="20319"/>
                </a:lnTo>
                <a:lnTo>
                  <a:pt x="20320" y="15874"/>
                </a:lnTo>
                <a:lnTo>
                  <a:pt x="20320" y="4444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8625" y="733234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320" y="10159"/>
                </a:moveTo>
                <a:lnTo>
                  <a:pt x="20320" y="4444"/>
                </a:lnTo>
                <a:lnTo>
                  <a:pt x="15875" y="0"/>
                </a:lnTo>
                <a:lnTo>
                  <a:pt x="10159" y="0"/>
                </a:lnTo>
                <a:lnTo>
                  <a:pt x="4445" y="0"/>
                </a:lnTo>
                <a:lnTo>
                  <a:pt x="0" y="4444"/>
                </a:lnTo>
                <a:lnTo>
                  <a:pt x="0" y="10159"/>
                </a:lnTo>
                <a:lnTo>
                  <a:pt x="0" y="15874"/>
                </a:lnTo>
                <a:lnTo>
                  <a:pt x="4445" y="20319"/>
                </a:lnTo>
                <a:lnTo>
                  <a:pt x="10159" y="20319"/>
                </a:lnTo>
                <a:lnTo>
                  <a:pt x="15875" y="20319"/>
                </a:lnTo>
                <a:lnTo>
                  <a:pt x="20320" y="15874"/>
                </a:lnTo>
                <a:lnTo>
                  <a:pt x="20320" y="1015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8625" y="761365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5875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15875"/>
                </a:lnTo>
                <a:lnTo>
                  <a:pt x="4445" y="20955"/>
                </a:lnTo>
                <a:lnTo>
                  <a:pt x="15875" y="20955"/>
                </a:lnTo>
                <a:lnTo>
                  <a:pt x="20320" y="15875"/>
                </a:lnTo>
                <a:lnTo>
                  <a:pt x="20320" y="4444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8625" y="7613650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20320" y="10160"/>
                </a:moveTo>
                <a:lnTo>
                  <a:pt x="20320" y="4444"/>
                </a:lnTo>
                <a:lnTo>
                  <a:pt x="15875" y="0"/>
                </a:lnTo>
                <a:lnTo>
                  <a:pt x="10159" y="0"/>
                </a:lnTo>
                <a:lnTo>
                  <a:pt x="4445" y="0"/>
                </a:lnTo>
                <a:lnTo>
                  <a:pt x="0" y="4444"/>
                </a:lnTo>
                <a:lnTo>
                  <a:pt x="0" y="10160"/>
                </a:lnTo>
                <a:lnTo>
                  <a:pt x="0" y="15875"/>
                </a:lnTo>
                <a:lnTo>
                  <a:pt x="4445" y="20955"/>
                </a:lnTo>
                <a:lnTo>
                  <a:pt x="10159" y="20955"/>
                </a:lnTo>
                <a:lnTo>
                  <a:pt x="15875" y="20955"/>
                </a:lnTo>
                <a:lnTo>
                  <a:pt x="20320" y="15875"/>
                </a:lnTo>
                <a:lnTo>
                  <a:pt x="20320" y="1016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28625" y="7473315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5875" y="0"/>
                </a:moveTo>
                <a:lnTo>
                  <a:pt x="4445" y="0"/>
                </a:lnTo>
                <a:lnTo>
                  <a:pt x="0" y="4444"/>
                </a:lnTo>
                <a:lnTo>
                  <a:pt x="0" y="15874"/>
                </a:lnTo>
                <a:lnTo>
                  <a:pt x="4445" y="20954"/>
                </a:lnTo>
                <a:lnTo>
                  <a:pt x="15875" y="20954"/>
                </a:lnTo>
                <a:lnTo>
                  <a:pt x="20320" y="15874"/>
                </a:lnTo>
                <a:lnTo>
                  <a:pt x="20320" y="4444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8625" y="7473315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20320" y="10159"/>
                </a:moveTo>
                <a:lnTo>
                  <a:pt x="20320" y="4444"/>
                </a:lnTo>
                <a:lnTo>
                  <a:pt x="15875" y="0"/>
                </a:lnTo>
                <a:lnTo>
                  <a:pt x="10159" y="0"/>
                </a:lnTo>
                <a:lnTo>
                  <a:pt x="4445" y="0"/>
                </a:lnTo>
                <a:lnTo>
                  <a:pt x="0" y="4444"/>
                </a:lnTo>
                <a:lnTo>
                  <a:pt x="0" y="10159"/>
                </a:lnTo>
                <a:lnTo>
                  <a:pt x="0" y="15874"/>
                </a:lnTo>
                <a:lnTo>
                  <a:pt x="4445" y="20954"/>
                </a:lnTo>
                <a:lnTo>
                  <a:pt x="10159" y="20954"/>
                </a:lnTo>
                <a:lnTo>
                  <a:pt x="15875" y="20954"/>
                </a:lnTo>
                <a:lnTo>
                  <a:pt x="20320" y="15874"/>
                </a:lnTo>
                <a:lnTo>
                  <a:pt x="20320" y="1015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6234" y="7119619"/>
            <a:ext cx="7082790" cy="0"/>
          </a:xfrm>
          <a:custGeom>
            <a:avLst/>
            <a:gdLst/>
            <a:ahLst/>
            <a:cxnLst/>
            <a:rect l="l" t="t" r="r" b="b"/>
            <a:pathLst>
              <a:path w="7082790" h="0">
                <a:moveTo>
                  <a:pt x="708279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5759" y="6537325"/>
            <a:ext cx="3868420" cy="0"/>
          </a:xfrm>
          <a:custGeom>
            <a:avLst/>
            <a:gdLst/>
            <a:ahLst/>
            <a:cxnLst/>
            <a:rect l="l" t="t" r="r" b="b"/>
            <a:pathLst>
              <a:path w="3868420" h="0">
                <a:moveTo>
                  <a:pt x="386841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4019" y="465921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4019" y="1450975"/>
            <a:ext cx="6942455" cy="0"/>
          </a:xfrm>
          <a:custGeom>
            <a:avLst/>
            <a:gdLst/>
            <a:ahLst/>
            <a:cxnLst/>
            <a:rect l="l" t="t" r="r" b="b"/>
            <a:pathLst>
              <a:path w="6942455" h="0">
                <a:moveTo>
                  <a:pt x="0" y="0"/>
                </a:moveTo>
                <a:lnTo>
                  <a:pt x="694245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2265" y="539750"/>
            <a:ext cx="0" cy="839469"/>
          </a:xfrm>
          <a:custGeom>
            <a:avLst/>
            <a:gdLst/>
            <a:ahLst/>
            <a:cxnLst/>
            <a:rect l="l" t="t" r="r" b="b"/>
            <a:pathLst>
              <a:path w="0" h="839469">
                <a:moveTo>
                  <a:pt x="0" y="0"/>
                </a:moveTo>
                <a:lnTo>
                  <a:pt x="0" y="8394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1629" y="137921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0"/>
                </a:moveTo>
                <a:lnTo>
                  <a:pt x="5080" y="27939"/>
                </a:lnTo>
                <a:lnTo>
                  <a:pt x="20955" y="50800"/>
                </a:lnTo>
                <a:lnTo>
                  <a:pt x="43815" y="66039"/>
                </a:lnTo>
                <a:lnTo>
                  <a:pt x="71754" y="71754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28865" y="539750"/>
            <a:ext cx="0" cy="839469"/>
          </a:xfrm>
          <a:custGeom>
            <a:avLst/>
            <a:gdLst/>
            <a:ahLst/>
            <a:cxnLst/>
            <a:rect l="l" t="t" r="r" b="b"/>
            <a:pathLst>
              <a:path w="0" h="839469">
                <a:moveTo>
                  <a:pt x="0" y="0"/>
                </a:moveTo>
                <a:lnTo>
                  <a:pt x="0" y="83947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56475" y="1379219"/>
            <a:ext cx="72390" cy="71755"/>
          </a:xfrm>
          <a:custGeom>
            <a:avLst/>
            <a:gdLst/>
            <a:ahLst/>
            <a:cxnLst/>
            <a:rect l="l" t="t" r="r" b="b"/>
            <a:pathLst>
              <a:path w="72390" h="71755">
                <a:moveTo>
                  <a:pt x="0" y="71754"/>
                </a:moveTo>
                <a:lnTo>
                  <a:pt x="27940" y="66039"/>
                </a:lnTo>
                <a:lnTo>
                  <a:pt x="50800" y="50800"/>
                </a:lnTo>
                <a:lnTo>
                  <a:pt x="66675" y="27939"/>
                </a:lnTo>
                <a:lnTo>
                  <a:pt x="7239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56475" y="46735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72390" y="72390"/>
                </a:moveTo>
                <a:lnTo>
                  <a:pt x="66675" y="44450"/>
                </a:lnTo>
                <a:lnTo>
                  <a:pt x="50800" y="21590"/>
                </a:lnTo>
                <a:lnTo>
                  <a:pt x="27940" y="5715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1629" y="467359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90">
                <a:moveTo>
                  <a:pt x="71754" y="0"/>
                </a:moveTo>
                <a:lnTo>
                  <a:pt x="43815" y="5715"/>
                </a:lnTo>
                <a:lnTo>
                  <a:pt x="20955" y="21590"/>
                </a:lnTo>
                <a:lnTo>
                  <a:pt x="5080" y="44450"/>
                </a:lnTo>
                <a:lnTo>
                  <a:pt x="0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41629" y="46735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41629" y="467359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4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9580" y="467359"/>
            <a:ext cx="216535" cy="216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374395" y="702665"/>
            <a:ext cx="6868795" cy="699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Enclose any Canadian passport issued to you in your current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or any other </a:t>
            </a:r>
            <a:r>
              <a:rPr dirty="0" sz="800">
                <a:latin typeface="Calibri"/>
                <a:cs typeface="Calibri"/>
              </a:rPr>
              <a:t>name </a:t>
            </a:r>
            <a:r>
              <a:rPr dirty="0" sz="800" spc="-5">
                <a:latin typeface="Calibri"/>
                <a:cs typeface="Calibri"/>
              </a:rPr>
              <a:t>that is not expired or is expired </a:t>
            </a:r>
            <a:r>
              <a:rPr dirty="0" sz="800">
                <a:latin typeface="Calibri"/>
                <a:cs typeface="Calibri"/>
              </a:rPr>
              <a:t>for </a:t>
            </a:r>
            <a:r>
              <a:rPr dirty="0" sz="800" spc="-5">
                <a:latin typeface="Calibri"/>
                <a:cs typeface="Calibri"/>
              </a:rPr>
              <a:t>less than one </a:t>
            </a:r>
            <a:r>
              <a:rPr dirty="0" sz="800">
                <a:latin typeface="Calibri"/>
                <a:cs typeface="Calibri"/>
              </a:rPr>
              <a:t>year </a:t>
            </a:r>
            <a:r>
              <a:rPr dirty="0" sz="800" spc="-5">
                <a:latin typeface="Calibri"/>
                <a:cs typeface="Calibri"/>
              </a:rPr>
              <a:t>from the date you submit  your application.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the passport is </a:t>
            </a:r>
            <a:r>
              <a:rPr dirty="0" sz="800">
                <a:latin typeface="Calibri"/>
                <a:cs typeface="Calibri"/>
              </a:rPr>
              <a:t>valid </a:t>
            </a:r>
            <a:r>
              <a:rPr dirty="0" sz="800" spc="-5">
                <a:latin typeface="Calibri"/>
                <a:cs typeface="Calibri"/>
              </a:rPr>
              <a:t>for more than </a:t>
            </a:r>
            <a:r>
              <a:rPr dirty="0" sz="800" spc="-5" b="1">
                <a:latin typeface="Calibri"/>
                <a:cs typeface="Calibri"/>
              </a:rPr>
              <a:t>twelve </a:t>
            </a:r>
            <a:r>
              <a:rPr dirty="0" sz="800" b="1">
                <a:latin typeface="Calibri"/>
                <a:cs typeface="Calibri"/>
              </a:rPr>
              <a:t>(12) </a:t>
            </a:r>
            <a:r>
              <a:rPr dirty="0" sz="800" spc="-5">
                <a:latin typeface="Calibri"/>
                <a:cs typeface="Calibri"/>
              </a:rPr>
              <a:t>months from the date the application is submitted, provide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written explanation </a:t>
            </a:r>
            <a:r>
              <a:rPr dirty="0" sz="800" spc="5">
                <a:latin typeface="Calibri"/>
                <a:cs typeface="Calibri"/>
              </a:rPr>
              <a:t>as </a:t>
            </a:r>
            <a:r>
              <a:rPr dirty="0" sz="800" spc="-5">
                <a:latin typeface="Calibri"/>
                <a:cs typeface="Calibri"/>
              </a:rPr>
              <a:t>to </a:t>
            </a:r>
            <a:r>
              <a:rPr dirty="0" sz="800">
                <a:latin typeface="Calibri"/>
                <a:cs typeface="Calibri"/>
              </a:rPr>
              <a:t>why </a:t>
            </a:r>
            <a:r>
              <a:rPr dirty="0" sz="800" spc="-5">
                <a:latin typeface="Calibri"/>
                <a:cs typeface="Calibri"/>
              </a:rPr>
              <a:t>you are  applying at this time. Should the Passport </a:t>
            </a:r>
            <a:r>
              <a:rPr dirty="0" sz="800">
                <a:latin typeface="Calibri"/>
                <a:cs typeface="Calibri"/>
              </a:rPr>
              <a:t>Program </a:t>
            </a:r>
            <a:r>
              <a:rPr dirty="0" sz="800" spc="-5">
                <a:latin typeface="Calibri"/>
                <a:cs typeface="Calibri"/>
              </a:rPr>
              <a:t>not be satisfied that </a:t>
            </a:r>
            <a:r>
              <a:rPr dirty="0" sz="800">
                <a:latin typeface="Calibri"/>
                <a:cs typeface="Calibri"/>
              </a:rPr>
              <a:t>you </a:t>
            </a:r>
            <a:r>
              <a:rPr dirty="0" sz="800" spc="-5">
                <a:latin typeface="Calibri"/>
                <a:cs typeface="Calibri"/>
              </a:rPr>
              <a:t>have an acceptable reason for applying early, your application </a:t>
            </a:r>
            <a:r>
              <a:rPr dirty="0" sz="800">
                <a:latin typeface="Calibri"/>
                <a:cs typeface="Calibri"/>
              </a:rPr>
              <a:t>for a new </a:t>
            </a:r>
            <a:r>
              <a:rPr dirty="0" sz="800" spc="-5">
                <a:latin typeface="Calibri"/>
                <a:cs typeface="Calibri"/>
              </a:rPr>
              <a:t>passport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be  refused.</a:t>
            </a:r>
            <a:endParaRPr sz="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75"/>
              </a:spcBef>
            </a:pPr>
            <a:r>
              <a:rPr dirty="0" sz="800" spc="-5" b="1">
                <a:latin typeface="Calibri"/>
                <a:cs typeface="Calibri"/>
              </a:rPr>
              <a:t>Note: </a:t>
            </a:r>
            <a:r>
              <a:rPr dirty="0" sz="800">
                <a:latin typeface="Calibri"/>
                <a:cs typeface="Calibri"/>
              </a:rPr>
              <a:t>If </a:t>
            </a:r>
            <a:r>
              <a:rPr dirty="0" sz="800" spc="-5">
                <a:latin typeface="Calibri"/>
                <a:cs typeface="Calibri"/>
              </a:rPr>
              <a:t>the passport </a:t>
            </a:r>
            <a:r>
              <a:rPr dirty="0" sz="800">
                <a:latin typeface="Calibri"/>
                <a:cs typeface="Calibri"/>
              </a:rPr>
              <a:t>has </a:t>
            </a:r>
            <a:r>
              <a:rPr dirty="0" sz="800" spc="-5">
                <a:latin typeface="Calibri"/>
                <a:cs typeface="Calibri"/>
              </a:rPr>
              <a:t>been lost, stolen, </a:t>
            </a:r>
            <a:r>
              <a:rPr dirty="0" sz="800">
                <a:latin typeface="Calibri"/>
                <a:cs typeface="Calibri"/>
              </a:rPr>
              <a:t>damaged </a:t>
            </a:r>
            <a:r>
              <a:rPr dirty="0" sz="800" spc="-5">
                <a:latin typeface="Calibri"/>
                <a:cs typeface="Calibri"/>
              </a:rPr>
              <a:t>or is inaccessible, you cannot use this</a:t>
            </a:r>
            <a:r>
              <a:rPr dirty="0" sz="800" spc="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38907" y="450595"/>
            <a:ext cx="176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Previous Canadian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Passport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13587" y="439927"/>
            <a:ext cx="69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J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14655" y="1566376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4655" y="3331845"/>
            <a:ext cx="6943090" cy="0"/>
          </a:xfrm>
          <a:custGeom>
            <a:avLst/>
            <a:gdLst/>
            <a:ahLst/>
            <a:cxnLst/>
            <a:rect l="l" t="t" r="r" b="b"/>
            <a:pathLst>
              <a:path w="6943090" h="0">
                <a:moveTo>
                  <a:pt x="0" y="0"/>
                </a:moveTo>
                <a:lnTo>
                  <a:pt x="694309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2900" y="1640204"/>
            <a:ext cx="0" cy="1619250"/>
          </a:xfrm>
          <a:custGeom>
            <a:avLst/>
            <a:gdLst/>
            <a:ahLst/>
            <a:cxnLst/>
            <a:rect l="l" t="t" r="r" b="b"/>
            <a:pathLst>
              <a:path w="0" h="1619250">
                <a:moveTo>
                  <a:pt x="0" y="0"/>
                </a:moveTo>
                <a:lnTo>
                  <a:pt x="0" y="1619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2900" y="3259454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0" y="0"/>
                </a:moveTo>
                <a:lnTo>
                  <a:pt x="5714" y="28575"/>
                </a:lnTo>
                <a:lnTo>
                  <a:pt x="20954" y="51435"/>
                </a:lnTo>
                <a:lnTo>
                  <a:pt x="43814" y="66675"/>
                </a:lnTo>
                <a:lnTo>
                  <a:pt x="71754" y="7239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29500" y="1640204"/>
            <a:ext cx="0" cy="1619250"/>
          </a:xfrm>
          <a:custGeom>
            <a:avLst/>
            <a:gdLst/>
            <a:ahLst/>
            <a:cxnLst/>
            <a:rect l="l" t="t" r="r" b="b"/>
            <a:pathLst>
              <a:path w="0" h="1619250">
                <a:moveTo>
                  <a:pt x="0" y="0"/>
                </a:moveTo>
                <a:lnTo>
                  <a:pt x="0" y="16192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357109" y="3259454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0" y="72390"/>
                </a:moveTo>
                <a:lnTo>
                  <a:pt x="27940" y="66675"/>
                </a:lnTo>
                <a:lnTo>
                  <a:pt x="50800" y="51435"/>
                </a:lnTo>
                <a:lnTo>
                  <a:pt x="66040" y="28575"/>
                </a:lnTo>
                <a:lnTo>
                  <a:pt x="71755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357109" y="1567814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71755" y="72389"/>
                </a:moveTo>
                <a:lnTo>
                  <a:pt x="66040" y="44450"/>
                </a:lnTo>
                <a:lnTo>
                  <a:pt x="50800" y="21589"/>
                </a:lnTo>
                <a:lnTo>
                  <a:pt x="27940" y="5714"/>
                </a:lnTo>
                <a:lnTo>
                  <a:pt x="0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2900" y="1567814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71754" y="0"/>
                </a:moveTo>
                <a:lnTo>
                  <a:pt x="43814" y="5714"/>
                </a:lnTo>
                <a:lnTo>
                  <a:pt x="20954" y="21589"/>
                </a:lnTo>
                <a:lnTo>
                  <a:pt x="5714" y="44450"/>
                </a:lnTo>
                <a:lnTo>
                  <a:pt x="0" y="72389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2900" y="1567814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2900" y="1567814"/>
            <a:ext cx="7086600" cy="216535"/>
          </a:xfrm>
          <a:custGeom>
            <a:avLst/>
            <a:gdLst/>
            <a:ahLst/>
            <a:cxnLst/>
            <a:rect l="l" t="t" r="r" b="b"/>
            <a:pathLst>
              <a:path w="7086600" h="216535">
                <a:moveTo>
                  <a:pt x="0" y="216534"/>
                </a:moveTo>
                <a:lnTo>
                  <a:pt x="7086600" y="216534"/>
                </a:lnTo>
                <a:lnTo>
                  <a:pt x="7086600" y="0"/>
                </a:lnTo>
                <a:lnTo>
                  <a:pt x="0" y="0"/>
                </a:lnTo>
                <a:lnTo>
                  <a:pt x="0" y="21653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50850" y="1567814"/>
            <a:ext cx="216534" cy="216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375920" y="1811782"/>
            <a:ext cx="6904990" cy="13462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66040">
              <a:lnSpc>
                <a:spcPct val="105600"/>
              </a:lnSpc>
              <a:spcBef>
                <a:spcPts val="50"/>
              </a:spcBef>
            </a:pPr>
            <a:r>
              <a:rPr dirty="0" sz="800" spc="-5">
                <a:latin typeface="Calibri"/>
                <a:cs typeface="Calibri"/>
              </a:rPr>
              <a:t>Personal information provided on </a:t>
            </a:r>
            <a:r>
              <a:rPr dirty="0" sz="800">
                <a:latin typeface="Calibri"/>
                <a:cs typeface="Calibri"/>
              </a:rPr>
              <a:t>this </a:t>
            </a:r>
            <a:r>
              <a:rPr dirty="0" sz="800" spc="-5">
                <a:latin typeface="Calibri"/>
                <a:cs typeface="Calibri"/>
              </a:rPr>
              <a:t>form is collected by Immigration, Refugees,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Citizenship </a:t>
            </a:r>
            <a:r>
              <a:rPr dirty="0" sz="800">
                <a:latin typeface="Calibri"/>
                <a:cs typeface="Calibri"/>
              </a:rPr>
              <a:t>Canada (IRCC) </a:t>
            </a:r>
            <a:r>
              <a:rPr dirty="0" sz="800" spc="-5">
                <a:latin typeface="Calibri"/>
                <a:cs typeface="Calibri"/>
              </a:rPr>
              <a:t>under the authority of the </a:t>
            </a:r>
            <a:r>
              <a:rPr dirty="0" sz="800" spc="-5" i="1">
                <a:latin typeface="Calibri"/>
                <a:cs typeface="Calibri"/>
              </a:rPr>
              <a:t>Canadian Passport Order</a:t>
            </a:r>
            <a:r>
              <a:rPr dirty="0" sz="800" spc="-5">
                <a:latin typeface="Calibri"/>
                <a:cs typeface="Calibri"/>
              </a:rPr>
              <a:t>. 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personal information provided </a:t>
            </a:r>
            <a:r>
              <a:rPr dirty="0" sz="800">
                <a:latin typeface="Calibri"/>
                <a:cs typeface="Calibri"/>
              </a:rPr>
              <a:t>will </a:t>
            </a:r>
            <a:r>
              <a:rPr dirty="0" sz="800" spc="-5">
                <a:latin typeface="Calibri"/>
                <a:cs typeface="Calibri"/>
              </a:rPr>
              <a:t>be used for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purpose of processing applications, determining entitlement to passport services and administering passport  services.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personal information provided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be disclosed to other federal government institutions, provincial/territorial governments, foreign </a:t>
            </a:r>
            <a:r>
              <a:rPr dirty="0" sz="800">
                <a:latin typeface="Calibri"/>
                <a:cs typeface="Calibri"/>
              </a:rPr>
              <a:t>governments,  </a:t>
            </a:r>
            <a:r>
              <a:rPr dirty="0" sz="800" spc="-5">
                <a:latin typeface="Calibri"/>
                <a:cs typeface="Calibri"/>
              </a:rPr>
              <a:t>investigative bodies and/or law enforcement for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purpose of validating identity, determining current and ongoing entitlement to passport services </a:t>
            </a:r>
            <a:r>
              <a:rPr dirty="0" sz="800">
                <a:latin typeface="Calibri"/>
                <a:cs typeface="Calibri"/>
              </a:rPr>
              <a:t>and  </a:t>
            </a:r>
            <a:r>
              <a:rPr dirty="0" sz="800" spc="-5">
                <a:latin typeface="Calibri"/>
                <a:cs typeface="Calibri"/>
              </a:rPr>
              <a:t>administering or enforcing any law or carrying out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lawful</a:t>
            </a:r>
            <a:r>
              <a:rPr dirty="0" sz="800" spc="15">
                <a:latin typeface="Calibri"/>
                <a:cs typeface="Calibri"/>
              </a:rPr>
              <a:t> </a:t>
            </a:r>
            <a:r>
              <a:rPr dirty="0" sz="800" spc="-5">
                <a:latin typeface="Calibri"/>
                <a:cs typeface="Calibri"/>
              </a:rPr>
              <a:t>investigation.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5300"/>
              </a:lnSpc>
              <a:spcBef>
                <a:spcPts val="320"/>
              </a:spcBef>
            </a:pPr>
            <a:r>
              <a:rPr dirty="0" sz="800" spc="-5">
                <a:latin typeface="Calibri"/>
                <a:cs typeface="Calibri"/>
              </a:rPr>
              <a:t>Personal information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also be used for purposes including research, statistics, quality assurance, program and policy evaluation, internal audit, compliance, risk  management, strategy development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reporting. Failure to complete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form in full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result in </a:t>
            </a:r>
            <a:r>
              <a:rPr dirty="0" sz="800">
                <a:latin typeface="Calibri"/>
                <a:cs typeface="Calibri"/>
              </a:rPr>
              <a:t>a </a:t>
            </a:r>
            <a:r>
              <a:rPr dirty="0" sz="800" spc="-5">
                <a:latin typeface="Calibri"/>
                <a:cs typeface="Calibri"/>
              </a:rPr>
              <a:t>delay or the application </a:t>
            </a:r>
            <a:r>
              <a:rPr dirty="0" sz="800">
                <a:latin typeface="Calibri"/>
                <a:cs typeface="Calibri"/>
              </a:rPr>
              <a:t>not </a:t>
            </a:r>
            <a:r>
              <a:rPr dirty="0" sz="800" spc="-5">
                <a:latin typeface="Calibri"/>
                <a:cs typeface="Calibri"/>
              </a:rPr>
              <a:t>being processed.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i="1">
                <a:latin typeface="Calibri"/>
                <a:cs typeface="Calibri"/>
              </a:rPr>
              <a:t>Privacy </a:t>
            </a:r>
            <a:r>
              <a:rPr dirty="0" sz="800" spc="-5" i="1">
                <a:latin typeface="Calibri"/>
                <a:cs typeface="Calibri"/>
              </a:rPr>
              <a:t>Act  </a:t>
            </a:r>
            <a:r>
              <a:rPr dirty="0" sz="800" spc="-5">
                <a:latin typeface="Calibri"/>
                <a:cs typeface="Calibri"/>
              </a:rPr>
              <a:t>gives individuals the </a:t>
            </a:r>
            <a:r>
              <a:rPr dirty="0" sz="800">
                <a:latin typeface="Calibri"/>
                <a:cs typeface="Calibri"/>
              </a:rPr>
              <a:t>right </a:t>
            </a:r>
            <a:r>
              <a:rPr dirty="0" sz="800" spc="-5">
                <a:latin typeface="Calibri"/>
                <a:cs typeface="Calibri"/>
              </a:rPr>
              <a:t>of access to, protection, </a:t>
            </a:r>
            <a:r>
              <a:rPr dirty="0" sz="800">
                <a:latin typeface="Calibri"/>
                <a:cs typeface="Calibri"/>
              </a:rPr>
              <a:t>and </a:t>
            </a:r>
            <a:r>
              <a:rPr dirty="0" sz="800" spc="-5">
                <a:latin typeface="Calibri"/>
                <a:cs typeface="Calibri"/>
              </a:rPr>
              <a:t>correction of </a:t>
            </a:r>
            <a:r>
              <a:rPr dirty="0" sz="800">
                <a:latin typeface="Calibri"/>
                <a:cs typeface="Calibri"/>
              </a:rPr>
              <a:t>their </a:t>
            </a:r>
            <a:r>
              <a:rPr dirty="0" sz="800" spc="-5">
                <a:latin typeface="Calibri"/>
                <a:cs typeface="Calibri"/>
              </a:rPr>
              <a:t>personal information. </a:t>
            </a:r>
            <a:r>
              <a:rPr dirty="0" sz="800">
                <a:latin typeface="Calibri"/>
                <a:cs typeface="Calibri"/>
              </a:rPr>
              <a:t>If you </a:t>
            </a:r>
            <a:r>
              <a:rPr dirty="0" sz="800" spc="-5">
                <a:latin typeface="Calibri"/>
                <a:cs typeface="Calibri"/>
              </a:rPr>
              <a:t>are </a:t>
            </a:r>
            <a:r>
              <a:rPr dirty="0" sz="800">
                <a:latin typeface="Calibri"/>
                <a:cs typeface="Calibri"/>
              </a:rPr>
              <a:t>not </a:t>
            </a:r>
            <a:r>
              <a:rPr dirty="0" sz="800" spc="-5">
                <a:latin typeface="Calibri"/>
                <a:cs typeface="Calibri"/>
              </a:rPr>
              <a:t>satisfied with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manner in which </a:t>
            </a:r>
            <a:r>
              <a:rPr dirty="0" sz="800">
                <a:latin typeface="Calibri"/>
                <a:cs typeface="Calibri"/>
              </a:rPr>
              <a:t>IRCC </a:t>
            </a:r>
            <a:r>
              <a:rPr dirty="0" sz="800" spc="-5">
                <a:latin typeface="Calibri"/>
                <a:cs typeface="Calibri"/>
              </a:rPr>
              <a:t>handles your  personal information, you </a:t>
            </a:r>
            <a:r>
              <a:rPr dirty="0" sz="800">
                <a:latin typeface="Calibri"/>
                <a:cs typeface="Calibri"/>
              </a:rPr>
              <a:t>may </a:t>
            </a:r>
            <a:r>
              <a:rPr dirty="0" sz="800" spc="-5">
                <a:latin typeface="Calibri"/>
                <a:cs typeface="Calibri"/>
              </a:rPr>
              <a:t>exercise your </a:t>
            </a:r>
            <a:r>
              <a:rPr dirty="0" sz="800">
                <a:latin typeface="Calibri"/>
                <a:cs typeface="Calibri"/>
              </a:rPr>
              <a:t>right </a:t>
            </a:r>
            <a:r>
              <a:rPr dirty="0" sz="800" spc="-5">
                <a:latin typeface="Calibri"/>
                <a:cs typeface="Calibri"/>
              </a:rPr>
              <a:t>to file </a:t>
            </a:r>
            <a:r>
              <a:rPr dirty="0" sz="800">
                <a:latin typeface="Calibri"/>
                <a:cs typeface="Calibri"/>
              </a:rPr>
              <a:t>a complaint </a:t>
            </a:r>
            <a:r>
              <a:rPr dirty="0" sz="800" spc="-5">
                <a:latin typeface="Calibri"/>
                <a:cs typeface="Calibri"/>
              </a:rPr>
              <a:t>to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Office of the Privacy Commissioner of Canada</a:t>
            </a:r>
            <a:r>
              <a:rPr dirty="0" sz="800" spc="-5">
                <a:latin typeface="Calibri"/>
                <a:cs typeface="Calibri"/>
              </a:rPr>
              <a:t>. </a:t>
            </a:r>
            <a:r>
              <a:rPr dirty="0" sz="800">
                <a:latin typeface="Calibri"/>
                <a:cs typeface="Calibri"/>
              </a:rPr>
              <a:t>The </a:t>
            </a:r>
            <a:r>
              <a:rPr dirty="0" sz="800" spc="-5">
                <a:latin typeface="Calibri"/>
                <a:cs typeface="Calibri"/>
              </a:rPr>
              <a:t>collection, use, disclosure and retention  of your personal information is further described in </a:t>
            </a:r>
            <a:r>
              <a:rPr dirty="0" sz="800">
                <a:latin typeface="Calibri"/>
                <a:cs typeface="Calibri"/>
              </a:rPr>
              <a:t>IRCC’s </a:t>
            </a:r>
            <a:r>
              <a:rPr dirty="0" sz="800" spc="-5">
                <a:latin typeface="Calibri"/>
                <a:cs typeface="Calibri"/>
              </a:rPr>
              <a:t>Personal Information Bank </a:t>
            </a:r>
            <a:r>
              <a:rPr dirty="0" sz="800">
                <a:latin typeface="Calibri"/>
                <a:cs typeface="Calibri"/>
              </a:rPr>
              <a:t>– </a:t>
            </a:r>
            <a:r>
              <a:rPr dirty="0" u="sng" sz="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IRCC PPU 081 and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IRCC </a:t>
            </a:r>
            <a:r>
              <a:rPr dirty="0" u="sng" sz="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PPU</a:t>
            </a:r>
            <a:r>
              <a:rPr dirty="0" u="sng" sz="800" spc="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082</a:t>
            </a:r>
            <a:r>
              <a:rPr dirty="0" sz="800" spc="-5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048635" y="1551178"/>
            <a:ext cx="1614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Privacy </a:t>
            </a:r>
            <a:r>
              <a:rPr dirty="0" sz="1200" b="1">
                <a:latin typeface="Calibri"/>
                <a:cs typeface="Calibri"/>
              </a:rPr>
              <a:t>Notice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Statement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99872" y="1540510"/>
            <a:ext cx="105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49618" y="328676"/>
            <a:ext cx="4787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Page 5 of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10031" y="3442842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18358" y="3468751"/>
            <a:ext cx="2564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Canadian Passport Photo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Instructions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15544" y="3672966"/>
            <a:ext cx="6598284" cy="2768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80"/>
              </a:spcBef>
            </a:pPr>
            <a:r>
              <a:rPr dirty="0" sz="900" spc="-5">
                <a:latin typeface="Arial"/>
                <a:cs typeface="Arial"/>
              </a:rPr>
              <a:t>You </a:t>
            </a:r>
            <a:r>
              <a:rPr dirty="0" sz="900">
                <a:latin typeface="Arial"/>
                <a:cs typeface="Arial"/>
              </a:rPr>
              <a:t>must submit </a:t>
            </a:r>
            <a:r>
              <a:rPr dirty="0" sz="900" b="1">
                <a:latin typeface="Arial"/>
                <a:cs typeface="Arial"/>
              </a:rPr>
              <a:t>two </a:t>
            </a:r>
            <a:r>
              <a:rPr dirty="0" sz="900" spc="-5" b="1">
                <a:latin typeface="Arial"/>
                <a:cs typeface="Arial"/>
              </a:rPr>
              <a:t>(2) </a:t>
            </a:r>
            <a:r>
              <a:rPr dirty="0" sz="900" spc="-5">
                <a:latin typeface="Arial"/>
                <a:cs typeface="Arial"/>
              </a:rPr>
              <a:t>identical and unaltered photo prints with each passport application. Electronic photos </a:t>
            </a:r>
            <a:r>
              <a:rPr dirty="0" sz="900" spc="-10">
                <a:latin typeface="Arial"/>
                <a:cs typeface="Arial"/>
              </a:rPr>
              <a:t>are </a:t>
            </a:r>
            <a:r>
              <a:rPr dirty="0" sz="900" spc="-5">
                <a:latin typeface="Arial"/>
                <a:cs typeface="Arial"/>
              </a:rPr>
              <a:t>not </a:t>
            </a:r>
            <a:r>
              <a:rPr dirty="0" sz="900">
                <a:latin typeface="Arial"/>
                <a:cs typeface="Arial"/>
              </a:rPr>
              <a:t>acceptable.  More </a:t>
            </a:r>
            <a:r>
              <a:rPr dirty="0" sz="900" spc="-5">
                <a:latin typeface="Arial"/>
                <a:cs typeface="Arial"/>
              </a:rPr>
              <a:t>information is available at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u="sng" sz="9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Canada.ca/passport</a:t>
            </a:r>
            <a:r>
              <a:rPr dirty="0" sz="900" spc="-5">
                <a:latin typeface="Arial"/>
                <a:cs typeface="Arial"/>
                <a:hlinkClick r:id="rId5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5544" y="3941191"/>
            <a:ext cx="3613150" cy="273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ts val="1255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The photos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must:</a:t>
            </a:r>
            <a:endParaRPr sz="1050">
              <a:latin typeface="Arial"/>
              <a:cs typeface="Arial"/>
            </a:endParaRPr>
          </a:p>
          <a:p>
            <a:pPr marL="83820">
              <a:lnSpc>
                <a:spcPts val="1075"/>
              </a:lnSpc>
            </a:pPr>
            <a:r>
              <a:rPr dirty="0" sz="900" spc="-5">
                <a:latin typeface="Arial"/>
                <a:cs typeface="Arial"/>
              </a:rPr>
              <a:t>be taken in person </a:t>
            </a:r>
            <a:r>
              <a:rPr dirty="0" sz="900" spc="-10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a commercial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photographer;</a:t>
            </a:r>
            <a:endParaRPr sz="900">
              <a:latin typeface="Arial"/>
              <a:cs typeface="Arial"/>
            </a:endParaRPr>
          </a:p>
          <a:p>
            <a:pPr marL="82550" marR="193040">
              <a:lnSpc>
                <a:spcPts val="900"/>
              </a:lnSpc>
              <a:spcBef>
                <a:spcPts val="395"/>
              </a:spcBef>
            </a:pPr>
            <a:r>
              <a:rPr dirty="0" sz="900" spc="-5">
                <a:latin typeface="Arial"/>
                <a:cs typeface="Arial"/>
              </a:rPr>
              <a:t>be professionally printed </a:t>
            </a:r>
            <a:r>
              <a:rPr dirty="0" sz="900" spc="-10">
                <a:latin typeface="Arial"/>
                <a:cs typeface="Arial"/>
              </a:rPr>
              <a:t>on </a:t>
            </a:r>
            <a:r>
              <a:rPr dirty="0" sz="900" spc="-5">
                <a:latin typeface="Arial"/>
                <a:cs typeface="Arial"/>
              </a:rPr>
              <a:t>plain, high quality photographic paper  (photos printed </a:t>
            </a:r>
            <a:r>
              <a:rPr dirty="0" sz="900">
                <a:latin typeface="Arial"/>
                <a:cs typeface="Arial"/>
              </a:rPr>
              <a:t>at </a:t>
            </a:r>
            <a:r>
              <a:rPr dirty="0" sz="900" spc="-5">
                <a:latin typeface="Arial"/>
                <a:cs typeface="Arial"/>
              </a:rPr>
              <a:t>home </a:t>
            </a:r>
            <a:r>
              <a:rPr dirty="0" sz="900" spc="-10">
                <a:latin typeface="Arial"/>
                <a:cs typeface="Arial"/>
              </a:rPr>
              <a:t>are </a:t>
            </a:r>
            <a:r>
              <a:rPr dirty="0" sz="900" spc="-5">
                <a:latin typeface="Arial"/>
                <a:cs typeface="Arial"/>
              </a:rPr>
              <a:t>not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acceptable);</a:t>
            </a:r>
            <a:endParaRPr sz="900">
              <a:latin typeface="Arial"/>
              <a:cs typeface="Arial"/>
            </a:endParaRPr>
          </a:p>
          <a:p>
            <a:pPr marL="80645">
              <a:lnSpc>
                <a:spcPts val="1055"/>
              </a:lnSpc>
              <a:spcBef>
                <a:spcPts val="145"/>
              </a:spcBef>
            </a:pPr>
            <a:r>
              <a:rPr dirty="0" sz="900" spc="-5">
                <a:latin typeface="Arial"/>
                <a:cs typeface="Arial"/>
              </a:rPr>
              <a:t>be clear, sharp and </a:t>
            </a:r>
            <a:r>
              <a:rPr dirty="0" sz="900" spc="-10">
                <a:latin typeface="Arial"/>
                <a:cs typeface="Arial"/>
              </a:rPr>
              <a:t>in </a:t>
            </a:r>
            <a:r>
              <a:rPr dirty="0" sz="900" spc="-5">
                <a:latin typeface="Arial"/>
                <a:cs typeface="Arial"/>
              </a:rPr>
              <a:t>focus; in colour or black and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white;</a:t>
            </a:r>
            <a:endParaRPr sz="900">
              <a:latin typeface="Arial"/>
              <a:cs typeface="Arial"/>
            </a:endParaRPr>
          </a:p>
          <a:p>
            <a:pPr marL="88900" marR="107950">
              <a:lnSpc>
                <a:spcPts val="900"/>
              </a:lnSpc>
              <a:spcBef>
                <a:spcPts val="155"/>
              </a:spcBef>
            </a:pPr>
            <a:r>
              <a:rPr dirty="0" sz="900">
                <a:latin typeface="Arial"/>
                <a:cs typeface="Arial"/>
              </a:rPr>
              <a:t>show </a:t>
            </a:r>
            <a:r>
              <a:rPr dirty="0" sz="900" spc="-5">
                <a:latin typeface="Arial"/>
                <a:cs typeface="Arial"/>
              </a:rPr>
              <a:t>a neutral facial expression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b="1">
                <a:latin typeface="Arial"/>
                <a:cs typeface="Arial"/>
              </a:rPr>
              <a:t>no </a:t>
            </a:r>
            <a:r>
              <a:rPr dirty="0" sz="900" spc="-5" b="1">
                <a:latin typeface="Arial"/>
                <a:cs typeface="Arial"/>
              </a:rPr>
              <a:t>smiling, mouth closed</a:t>
            </a:r>
            <a:r>
              <a:rPr dirty="0" sz="900" spc="-5">
                <a:latin typeface="Arial"/>
                <a:cs typeface="Arial"/>
              </a:rPr>
              <a:t>) and  looking straight </a:t>
            </a:r>
            <a:r>
              <a:rPr dirty="0" sz="900">
                <a:latin typeface="Arial"/>
                <a:cs typeface="Arial"/>
              </a:rPr>
              <a:t>at </a:t>
            </a:r>
            <a:r>
              <a:rPr dirty="0" sz="900" spc="-5">
                <a:latin typeface="Arial"/>
                <a:cs typeface="Arial"/>
              </a:rPr>
              <a:t>the camera, with </a:t>
            </a:r>
            <a:r>
              <a:rPr dirty="0" sz="900" spc="-5" b="1">
                <a:latin typeface="Arial"/>
                <a:cs typeface="Arial"/>
              </a:rPr>
              <a:t>eyes open </a:t>
            </a:r>
            <a:r>
              <a:rPr dirty="0" sz="900" b="1">
                <a:latin typeface="Arial"/>
                <a:cs typeface="Arial"/>
              </a:rPr>
              <a:t>and </a:t>
            </a:r>
            <a:r>
              <a:rPr dirty="0" sz="900" spc="-5" b="1">
                <a:latin typeface="Arial"/>
                <a:cs typeface="Arial"/>
              </a:rPr>
              <a:t>clearly</a:t>
            </a:r>
            <a:r>
              <a:rPr dirty="0" sz="900" spc="5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visible</a:t>
            </a:r>
            <a:r>
              <a:rPr dirty="0" sz="900"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have </a:t>
            </a:r>
            <a:r>
              <a:rPr dirty="0" sz="900" spc="-5">
                <a:latin typeface="Arial"/>
                <a:cs typeface="Arial"/>
              </a:rPr>
              <a:t>uniform lighting—no shadows, glare or flash reflections;</a:t>
            </a:r>
            <a:endParaRPr sz="900">
              <a:latin typeface="Arial"/>
              <a:cs typeface="Arial"/>
            </a:endParaRPr>
          </a:p>
          <a:p>
            <a:pPr marL="82550" marR="29845">
              <a:lnSpc>
                <a:spcPct val="83400"/>
              </a:lnSpc>
              <a:spcBef>
                <a:spcPts val="395"/>
              </a:spcBef>
            </a:pPr>
            <a:r>
              <a:rPr dirty="0" sz="900">
                <a:latin typeface="Arial"/>
                <a:cs typeface="Arial"/>
              </a:rPr>
              <a:t>show </a:t>
            </a:r>
            <a:r>
              <a:rPr dirty="0" sz="900" spc="-5">
                <a:latin typeface="Arial"/>
                <a:cs typeface="Arial"/>
              </a:rPr>
              <a:t>a full front view </a:t>
            </a:r>
            <a:r>
              <a:rPr dirty="0" sz="900">
                <a:latin typeface="Arial"/>
                <a:cs typeface="Arial"/>
              </a:rPr>
              <a:t>of the </a:t>
            </a:r>
            <a:r>
              <a:rPr dirty="0" sz="900" spc="-5">
                <a:latin typeface="Arial"/>
                <a:cs typeface="Arial"/>
              </a:rPr>
              <a:t>face and top </a:t>
            </a:r>
            <a:r>
              <a:rPr dirty="0" sz="900">
                <a:latin typeface="Arial"/>
                <a:cs typeface="Arial"/>
              </a:rPr>
              <a:t>of the </a:t>
            </a:r>
            <a:r>
              <a:rPr dirty="0" sz="900" spc="-5">
                <a:latin typeface="Arial"/>
                <a:cs typeface="Arial"/>
              </a:rPr>
              <a:t>shoulders squared to 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camera (face and shoulders centered </a:t>
            </a:r>
            <a:r>
              <a:rPr dirty="0" sz="900" spc="-10">
                <a:latin typeface="Arial"/>
                <a:cs typeface="Arial"/>
              </a:rPr>
              <a:t>in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photo, head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">
                <a:latin typeface="Arial"/>
                <a:cs typeface="Arial"/>
              </a:rPr>
              <a:t>tilted  or turned);</a:t>
            </a:r>
            <a:endParaRPr sz="900">
              <a:latin typeface="Arial"/>
              <a:cs typeface="Arial"/>
            </a:endParaRPr>
          </a:p>
          <a:p>
            <a:pPr marL="83820" marR="50800">
              <a:lnSpc>
                <a:spcPts val="900"/>
              </a:lnSpc>
              <a:spcBef>
                <a:spcPts val="240"/>
              </a:spcBef>
            </a:pPr>
            <a:r>
              <a:rPr dirty="0" sz="900">
                <a:latin typeface="Arial"/>
                <a:cs typeface="Arial"/>
              </a:rPr>
              <a:t>reflect </a:t>
            </a:r>
            <a:r>
              <a:rPr dirty="0" sz="900" spc="-5">
                <a:latin typeface="Arial"/>
                <a:cs typeface="Arial"/>
              </a:rPr>
              <a:t>natural skin tone and </a:t>
            </a:r>
            <a:r>
              <a:rPr dirty="0" sz="900" spc="-10">
                <a:latin typeface="Arial"/>
                <a:cs typeface="Arial"/>
              </a:rPr>
              <a:t>be </a:t>
            </a:r>
            <a:r>
              <a:rPr dirty="0" sz="900" spc="-5">
                <a:latin typeface="Arial"/>
                <a:cs typeface="Arial"/>
              </a:rPr>
              <a:t>taken against a plain white </a:t>
            </a:r>
            <a:r>
              <a:rPr dirty="0" sz="900" spc="-10">
                <a:latin typeface="Arial"/>
                <a:cs typeface="Arial"/>
              </a:rPr>
              <a:t>or </a:t>
            </a:r>
            <a:r>
              <a:rPr dirty="0" sz="900">
                <a:latin typeface="Arial"/>
                <a:cs typeface="Arial"/>
              </a:rPr>
              <a:t>light-  </a:t>
            </a:r>
            <a:r>
              <a:rPr dirty="0" sz="900" spc="-5">
                <a:latin typeface="Arial"/>
                <a:cs typeface="Arial"/>
              </a:rPr>
              <a:t>coloured background with enough </a:t>
            </a:r>
            <a:r>
              <a:rPr dirty="0" sz="900">
                <a:latin typeface="Arial"/>
                <a:cs typeface="Arial"/>
              </a:rPr>
              <a:t>contrast </a:t>
            </a:r>
            <a:r>
              <a:rPr dirty="0" sz="900" spc="-5">
                <a:latin typeface="Arial"/>
                <a:cs typeface="Arial"/>
              </a:rPr>
              <a:t>between the background,  facial features and clothing, </a:t>
            </a:r>
            <a:r>
              <a:rPr dirty="0" sz="900">
                <a:latin typeface="Arial"/>
                <a:cs typeface="Arial"/>
              </a:rPr>
              <a:t>so that your </a:t>
            </a:r>
            <a:r>
              <a:rPr dirty="0" sz="900" spc="-5">
                <a:latin typeface="Arial"/>
                <a:cs typeface="Arial"/>
              </a:rPr>
              <a:t>features appear clearly  against the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background;</a:t>
            </a:r>
            <a:endParaRPr sz="900">
              <a:latin typeface="Arial"/>
              <a:cs typeface="Arial"/>
            </a:endParaRPr>
          </a:p>
          <a:p>
            <a:pPr marL="85725" marR="170180">
              <a:lnSpc>
                <a:spcPts val="1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be originals </a:t>
            </a:r>
            <a:r>
              <a:rPr dirty="0" sz="900">
                <a:latin typeface="Arial"/>
                <a:cs typeface="Arial"/>
              </a:rPr>
              <a:t>that </a:t>
            </a:r>
            <a:r>
              <a:rPr dirty="0" sz="900" spc="-5" b="1">
                <a:latin typeface="Arial"/>
                <a:cs typeface="Arial"/>
              </a:rPr>
              <a:t>have </a:t>
            </a:r>
            <a:r>
              <a:rPr dirty="0" sz="900" b="1">
                <a:latin typeface="Arial"/>
                <a:cs typeface="Arial"/>
              </a:rPr>
              <a:t>not </a:t>
            </a:r>
            <a:r>
              <a:rPr dirty="0" sz="900" spc="-5" b="1">
                <a:latin typeface="Arial"/>
                <a:cs typeface="Arial"/>
              </a:rPr>
              <a:t>been </a:t>
            </a:r>
            <a:r>
              <a:rPr dirty="0" sz="900" b="1">
                <a:latin typeface="Arial"/>
                <a:cs typeface="Arial"/>
              </a:rPr>
              <a:t>altered in </a:t>
            </a:r>
            <a:r>
              <a:rPr dirty="0" sz="900" spc="-5" b="1">
                <a:latin typeface="Arial"/>
                <a:cs typeface="Arial"/>
              </a:rPr>
              <a:t>any </a:t>
            </a:r>
            <a:r>
              <a:rPr dirty="0" sz="900" b="1">
                <a:latin typeface="Arial"/>
                <a:cs typeface="Arial"/>
              </a:rPr>
              <a:t>way </a:t>
            </a:r>
            <a:r>
              <a:rPr dirty="0" sz="900" spc="-5">
                <a:latin typeface="Arial"/>
                <a:cs typeface="Arial"/>
              </a:rPr>
              <a:t>and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">
                <a:latin typeface="Arial"/>
                <a:cs typeface="Arial"/>
              </a:rPr>
              <a:t>taken  </a:t>
            </a:r>
            <a:r>
              <a:rPr dirty="0" sz="900">
                <a:latin typeface="Arial"/>
                <a:cs typeface="Arial"/>
              </a:rPr>
              <a:t>from </a:t>
            </a:r>
            <a:r>
              <a:rPr dirty="0" sz="900" spc="-10">
                <a:latin typeface="Arial"/>
                <a:cs typeface="Arial"/>
              </a:rPr>
              <a:t>an </a:t>
            </a:r>
            <a:r>
              <a:rPr dirty="0" sz="900" spc="-5">
                <a:latin typeface="Arial"/>
                <a:cs typeface="Arial"/>
              </a:rPr>
              <a:t>existing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photo;</a:t>
            </a:r>
            <a:endParaRPr sz="900">
              <a:latin typeface="Arial"/>
              <a:cs typeface="Arial"/>
            </a:endParaRPr>
          </a:p>
          <a:p>
            <a:pPr marL="82550" marR="5080">
              <a:lnSpc>
                <a:spcPts val="900"/>
              </a:lnSpc>
              <a:spcBef>
                <a:spcPts val="325"/>
              </a:spcBef>
            </a:pPr>
            <a:r>
              <a:rPr dirty="0" sz="900" spc="-5">
                <a:latin typeface="Arial"/>
                <a:cs typeface="Arial"/>
              </a:rPr>
              <a:t>be taken within the </a:t>
            </a:r>
            <a:r>
              <a:rPr dirty="0" sz="900">
                <a:latin typeface="Arial"/>
                <a:cs typeface="Arial"/>
              </a:rPr>
              <a:t>last </a:t>
            </a:r>
            <a:r>
              <a:rPr dirty="0" sz="900" spc="-5" b="1">
                <a:latin typeface="Arial"/>
                <a:cs typeface="Arial"/>
              </a:rPr>
              <a:t>six (6) </a:t>
            </a:r>
            <a:r>
              <a:rPr dirty="0" sz="900" spc="-5">
                <a:latin typeface="Arial"/>
                <a:cs typeface="Arial"/>
              </a:rPr>
              <a:t>months from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date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application </a:t>
            </a:r>
            <a:r>
              <a:rPr dirty="0" sz="900" spc="-10">
                <a:latin typeface="Arial"/>
                <a:cs typeface="Arial"/>
              </a:rPr>
              <a:t>is  </a:t>
            </a:r>
            <a:r>
              <a:rPr dirty="0" sz="900" spc="-5">
                <a:latin typeface="Arial"/>
                <a:cs typeface="Arial"/>
              </a:rPr>
              <a:t>submitted and reflect your current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appearance.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dirty="0" sz="1000" spc="-5" b="1">
                <a:latin typeface="Arial"/>
                <a:cs typeface="Arial"/>
              </a:rPr>
              <a:t>The following must appear on the back of one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photo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790313" y="4026534"/>
            <a:ext cx="2159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No </a:t>
            </a:r>
            <a:r>
              <a:rPr dirty="0" sz="900" spc="-5" b="1">
                <a:latin typeface="Arial"/>
                <a:cs typeface="Arial"/>
              </a:rPr>
              <a:t>signature </a:t>
            </a:r>
            <a:r>
              <a:rPr dirty="0" sz="900" b="1">
                <a:latin typeface="Arial"/>
                <a:cs typeface="Arial"/>
              </a:rPr>
              <a:t>is </a:t>
            </a:r>
            <a:r>
              <a:rPr dirty="0" sz="900" spc="-5" b="1">
                <a:latin typeface="Arial"/>
                <a:cs typeface="Arial"/>
              </a:rPr>
              <a:t>required </a:t>
            </a:r>
            <a:r>
              <a:rPr dirty="0" sz="900" b="1">
                <a:latin typeface="Arial"/>
                <a:cs typeface="Arial"/>
              </a:rPr>
              <a:t>on </a:t>
            </a:r>
            <a:r>
              <a:rPr dirty="0" sz="900" spc="-5" b="1">
                <a:latin typeface="Arial"/>
                <a:cs typeface="Arial"/>
              </a:rPr>
              <a:t>the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photos.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81753" y="6195440"/>
            <a:ext cx="78295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latin typeface="Arial"/>
                <a:cs typeface="Arial"/>
              </a:rPr>
              <a:t>Frame Width </a:t>
            </a:r>
            <a:r>
              <a:rPr dirty="0" sz="500" spc="-5">
                <a:latin typeface="Arial"/>
                <a:cs typeface="Arial"/>
              </a:rPr>
              <a:t>50 mm </a:t>
            </a:r>
            <a:r>
              <a:rPr dirty="0" sz="500">
                <a:latin typeface="Arial"/>
                <a:cs typeface="Arial"/>
              </a:rPr>
              <a:t>(2</a:t>
            </a:r>
            <a:r>
              <a:rPr dirty="0" sz="500" spc="-60">
                <a:latin typeface="Arial"/>
                <a:cs typeface="Arial"/>
              </a:rPr>
              <a:t> </a:t>
            </a:r>
            <a:r>
              <a:rPr dirty="0" sz="500" spc="-5">
                <a:latin typeface="Arial"/>
                <a:cs typeface="Arial"/>
              </a:rPr>
              <a:t>in.)</a:t>
            </a:r>
            <a:endParaRPr sz="5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640960" y="6350889"/>
            <a:ext cx="2527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Not actual </a:t>
            </a:r>
            <a:r>
              <a:rPr dirty="0" sz="900" spc="-5" b="1">
                <a:latin typeface="Arial"/>
                <a:cs typeface="Arial"/>
              </a:rPr>
              <a:t>size (refer </a:t>
            </a:r>
            <a:r>
              <a:rPr dirty="0" sz="900" spc="-10" b="1">
                <a:latin typeface="Arial"/>
                <a:cs typeface="Arial"/>
              </a:rPr>
              <a:t>to </a:t>
            </a:r>
            <a:r>
              <a:rPr dirty="0" sz="900" spc="-5" b="1">
                <a:latin typeface="Arial"/>
                <a:cs typeface="Arial"/>
              </a:rPr>
              <a:t>measurements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above)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913754" y="4232909"/>
            <a:ext cx="1316355" cy="18719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57480" marR="768350">
              <a:lnSpc>
                <a:spcPct val="106000"/>
              </a:lnSpc>
            </a:pPr>
            <a:r>
              <a:rPr dirty="0" sz="500" spc="-5">
                <a:latin typeface="Calibri"/>
                <a:cs typeface="Calibri"/>
              </a:rPr>
              <a:t>Photo Co. </a:t>
            </a:r>
            <a:r>
              <a:rPr dirty="0" sz="500">
                <a:latin typeface="Calibri"/>
                <a:cs typeface="Calibri"/>
              </a:rPr>
              <a:t>Ltd.  </a:t>
            </a:r>
            <a:r>
              <a:rPr dirty="0" sz="500" spc="-5">
                <a:latin typeface="Calibri"/>
                <a:cs typeface="Calibri"/>
              </a:rPr>
              <a:t>111 Any</a:t>
            </a:r>
            <a:r>
              <a:rPr dirty="0" sz="500" spc="-40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Street</a:t>
            </a:r>
            <a:endParaRPr sz="500">
              <a:latin typeface="Calibri"/>
              <a:cs typeface="Calibri"/>
            </a:endParaRPr>
          </a:p>
          <a:p>
            <a:pPr marL="157480">
              <a:lnSpc>
                <a:spcPct val="100000"/>
              </a:lnSpc>
              <a:spcBef>
                <a:spcPts val="35"/>
              </a:spcBef>
            </a:pPr>
            <a:r>
              <a:rPr dirty="0" sz="500" spc="-5">
                <a:latin typeface="Calibri"/>
                <a:cs typeface="Calibri"/>
              </a:rPr>
              <a:t>Any </a:t>
            </a:r>
            <a:r>
              <a:rPr dirty="0" sz="500">
                <a:latin typeface="Calibri"/>
                <a:cs typeface="Calibri"/>
              </a:rPr>
              <a:t>Town, </a:t>
            </a:r>
            <a:r>
              <a:rPr dirty="0" sz="500" spc="-5">
                <a:latin typeface="Calibri"/>
                <a:cs typeface="Calibri"/>
              </a:rPr>
              <a:t>COUNTRY</a:t>
            </a:r>
            <a:endParaRPr sz="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57480">
              <a:lnSpc>
                <a:spcPts val="420"/>
              </a:lnSpc>
              <a:spcBef>
                <a:spcPts val="340"/>
              </a:spcBef>
            </a:pPr>
            <a:r>
              <a:rPr dirty="0" sz="500" spc="-5">
                <a:latin typeface="Calibri"/>
                <a:cs typeface="Calibri"/>
              </a:rPr>
              <a:t>Photo taken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42900" y="227965"/>
            <a:ext cx="1188085" cy="180340"/>
          </a:xfrm>
          <a:custGeom>
            <a:avLst/>
            <a:gdLst/>
            <a:ahLst/>
            <a:cxnLst/>
            <a:rect l="l" t="t" r="r" b="b"/>
            <a:pathLst>
              <a:path w="1188085" h="180340">
                <a:moveTo>
                  <a:pt x="0" y="180340"/>
                </a:moveTo>
                <a:lnTo>
                  <a:pt x="1188085" y="180340"/>
                </a:lnTo>
                <a:lnTo>
                  <a:pt x="1188085" y="0"/>
                </a:lnTo>
                <a:lnTo>
                  <a:pt x="0" y="0"/>
                </a:lnTo>
                <a:lnTo>
                  <a:pt x="0" y="18034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5600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0" y="0"/>
                </a:lnTo>
                <a:lnTo>
                  <a:pt x="0" y="154939"/>
                </a:lnTo>
                <a:lnTo>
                  <a:pt x="12700" y="142239"/>
                </a:lnTo>
                <a:lnTo>
                  <a:pt x="12700" y="12700"/>
                </a:lnTo>
                <a:lnTo>
                  <a:pt x="1149985" y="12700"/>
                </a:lnTo>
                <a:lnTo>
                  <a:pt x="1162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5600" y="240665"/>
            <a:ext cx="1162685" cy="154940"/>
          </a:xfrm>
          <a:custGeom>
            <a:avLst/>
            <a:gdLst/>
            <a:ahLst/>
            <a:cxnLst/>
            <a:rect l="l" t="t" r="r" b="b"/>
            <a:pathLst>
              <a:path w="1162685" h="154940">
                <a:moveTo>
                  <a:pt x="1162685" y="0"/>
                </a:moveTo>
                <a:lnTo>
                  <a:pt x="1149985" y="12700"/>
                </a:lnTo>
                <a:lnTo>
                  <a:pt x="1149985" y="142239"/>
                </a:lnTo>
                <a:lnTo>
                  <a:pt x="12700" y="142239"/>
                </a:lnTo>
                <a:lnTo>
                  <a:pt x="0" y="154939"/>
                </a:lnTo>
                <a:lnTo>
                  <a:pt x="1162685" y="154939"/>
                </a:lnTo>
                <a:lnTo>
                  <a:pt x="1162685" y="0"/>
                </a:lnTo>
                <a:close/>
              </a:path>
            </a:pathLst>
          </a:custGeom>
          <a:solidFill>
            <a:srgbClr val="588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349250" y="234315"/>
            <a:ext cx="1175385" cy="1676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75"/>
              </a:spcBef>
            </a:pPr>
            <a:r>
              <a:rPr dirty="0" sz="900" spc="-5">
                <a:latin typeface="Calibri"/>
                <a:cs typeface="Calibri"/>
              </a:rPr>
              <a:t>Complete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Form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140" name="object 140"/>
          <p:cNvSpPr txBox="1"/>
          <p:nvPr/>
        </p:nvSpPr>
        <p:spPr>
          <a:xfrm>
            <a:off x="4523104" y="4220209"/>
            <a:ext cx="1316355" cy="18719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0" rIns="0" bIns="0" rtlCol="0" vert="vert27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">
              <a:latin typeface="Times New Roman"/>
              <a:cs typeface="Times New Roman"/>
            </a:endParaRPr>
          </a:p>
          <a:p>
            <a:pPr marL="915669" marR="455930" indent="-78105">
              <a:lnSpc>
                <a:spcPct val="108000"/>
              </a:lnSpc>
            </a:pPr>
            <a:r>
              <a:rPr dirty="0" sz="500" spc="-5">
                <a:latin typeface="Calibri"/>
                <a:cs typeface="Calibri"/>
              </a:rPr>
              <a:t>Minimum </a:t>
            </a:r>
            <a:r>
              <a:rPr dirty="0" sz="500">
                <a:latin typeface="Calibri"/>
                <a:cs typeface="Calibri"/>
              </a:rPr>
              <a:t>Face</a:t>
            </a:r>
            <a:r>
              <a:rPr dirty="0" sz="500" spc="-50">
                <a:latin typeface="Calibri"/>
                <a:cs typeface="Calibri"/>
              </a:rPr>
              <a:t> </a:t>
            </a:r>
            <a:r>
              <a:rPr dirty="0" sz="500" spc="-5">
                <a:latin typeface="Calibri"/>
                <a:cs typeface="Calibri"/>
              </a:rPr>
              <a:t>Height  31 </a:t>
            </a:r>
            <a:r>
              <a:rPr dirty="0" sz="500" spc="5">
                <a:latin typeface="Calibri"/>
                <a:cs typeface="Calibri"/>
              </a:rPr>
              <a:t>mm </a:t>
            </a:r>
            <a:r>
              <a:rPr dirty="0" sz="500">
                <a:latin typeface="Calibri"/>
                <a:cs typeface="Calibri"/>
              </a:rPr>
              <a:t>(1 </a:t>
            </a:r>
            <a:r>
              <a:rPr dirty="0" sz="400" spc="-5">
                <a:latin typeface="Calibri"/>
                <a:cs typeface="Calibri"/>
              </a:rPr>
              <a:t>1/4</a:t>
            </a:r>
            <a:r>
              <a:rPr dirty="0" sz="400" spc="-65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in.)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341495" y="4648842"/>
            <a:ext cx="89535" cy="8166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Frame </a:t>
            </a:r>
            <a:r>
              <a:rPr dirty="0" sz="500" spc="-5">
                <a:latin typeface="Calibri"/>
                <a:cs typeface="Calibri"/>
              </a:rPr>
              <a:t>Height 70 mm </a:t>
            </a:r>
            <a:r>
              <a:rPr dirty="0" sz="500">
                <a:latin typeface="Calibri"/>
                <a:cs typeface="Calibri"/>
              </a:rPr>
              <a:t>(2 </a:t>
            </a:r>
            <a:r>
              <a:rPr dirty="0" sz="400" spc="-5">
                <a:latin typeface="Calibri"/>
                <a:cs typeface="Calibri"/>
              </a:rPr>
              <a:t>3/4</a:t>
            </a:r>
            <a:r>
              <a:rPr dirty="0" sz="400" spc="-65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in.)</a:t>
            </a:r>
            <a:endParaRPr sz="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pc="-5"/>
              <a:t>PPTC 054</a:t>
            </a:r>
            <a:r>
              <a:rPr dirty="0" spc="-40"/>
              <a:t> </a:t>
            </a:r>
            <a:r>
              <a:rPr dirty="0" spc="-5"/>
              <a:t>(06-2019)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63548" y="319531"/>
            <a:ext cx="5349240" cy="12985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86995" marR="5080">
              <a:lnSpc>
                <a:spcPts val="900"/>
              </a:lnSpc>
              <a:spcBef>
                <a:spcPts val="280"/>
              </a:spcBef>
            </a:pP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name and complete address of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 studio (not a </a:t>
            </a:r>
            <a:r>
              <a:rPr dirty="0" sz="900" spc="-10">
                <a:latin typeface="Arial"/>
                <a:cs typeface="Arial"/>
              </a:rPr>
              <a:t>P.O. </a:t>
            </a:r>
            <a:r>
              <a:rPr dirty="0" sz="900">
                <a:latin typeface="Arial"/>
                <a:cs typeface="Arial"/>
              </a:rPr>
              <a:t>Box) </a:t>
            </a:r>
            <a:r>
              <a:rPr dirty="0" sz="900" spc="-5">
                <a:latin typeface="Arial"/>
                <a:cs typeface="Arial"/>
              </a:rPr>
              <a:t>and the date the photo was taken. 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photographer may </a:t>
            </a:r>
            <a:r>
              <a:rPr dirty="0" sz="900">
                <a:latin typeface="Arial"/>
                <a:cs typeface="Arial"/>
              </a:rPr>
              <a:t>use </a:t>
            </a:r>
            <a:r>
              <a:rPr dirty="0" sz="900" spc="-5">
                <a:latin typeface="Arial"/>
                <a:cs typeface="Arial"/>
              </a:rPr>
              <a:t>a </a:t>
            </a:r>
            <a:r>
              <a:rPr dirty="0" sz="900">
                <a:latin typeface="Arial"/>
                <a:cs typeface="Arial"/>
              </a:rPr>
              <a:t>stamp </a:t>
            </a:r>
            <a:r>
              <a:rPr dirty="0" sz="900" spc="-5">
                <a:latin typeface="Arial"/>
                <a:cs typeface="Arial"/>
              </a:rPr>
              <a:t>or handwrite this information </a:t>
            </a:r>
            <a:r>
              <a:rPr dirty="0" sz="900">
                <a:latin typeface="Arial"/>
                <a:cs typeface="Arial"/>
              </a:rPr>
              <a:t>(stick-on </a:t>
            </a:r>
            <a:r>
              <a:rPr dirty="0" sz="900" spc="-5">
                <a:latin typeface="Arial"/>
                <a:cs typeface="Arial"/>
              </a:rPr>
              <a:t>labels </a:t>
            </a:r>
            <a:r>
              <a:rPr dirty="0" sz="900" spc="-10">
                <a:latin typeface="Arial"/>
                <a:cs typeface="Arial"/>
              </a:rPr>
              <a:t>are </a:t>
            </a:r>
            <a:r>
              <a:rPr dirty="0" sz="900" spc="-5">
                <a:latin typeface="Arial"/>
                <a:cs typeface="Arial"/>
              </a:rPr>
              <a:t>not</a:t>
            </a:r>
            <a:r>
              <a:rPr dirty="0" sz="900" spc="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acceptable).</a:t>
            </a:r>
            <a:endParaRPr sz="9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80"/>
              </a:spcBef>
            </a:pPr>
            <a:r>
              <a:rPr dirty="0" sz="900" spc="-5">
                <a:latin typeface="Arial"/>
                <a:cs typeface="Arial"/>
              </a:rPr>
              <a:t>No signature </a:t>
            </a:r>
            <a:r>
              <a:rPr dirty="0" sz="900" spc="-10">
                <a:latin typeface="Arial"/>
                <a:cs typeface="Arial"/>
              </a:rPr>
              <a:t>is </a:t>
            </a:r>
            <a:r>
              <a:rPr dirty="0" sz="900" spc="-5">
                <a:latin typeface="Arial"/>
                <a:cs typeface="Arial"/>
              </a:rPr>
              <a:t>required on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photos.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  <a:spcBef>
                <a:spcPts val="270"/>
              </a:spcBef>
            </a:pPr>
            <a:r>
              <a:rPr dirty="0" sz="1050" spc="-5" b="1">
                <a:latin typeface="Arial"/>
                <a:cs typeface="Arial"/>
              </a:rPr>
              <a:t>Additional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information</a:t>
            </a:r>
            <a:endParaRPr sz="1050">
              <a:latin typeface="Arial"/>
              <a:cs typeface="Arial"/>
            </a:endParaRPr>
          </a:p>
          <a:p>
            <a:pPr marL="82550" marR="1339215">
              <a:lnSpc>
                <a:spcPts val="1110"/>
              </a:lnSpc>
            </a:pPr>
            <a:r>
              <a:rPr dirty="0" sz="900" spc="-5">
                <a:latin typeface="Arial"/>
                <a:cs typeface="Arial"/>
              </a:rPr>
              <a:t>Prescription glasses </a:t>
            </a:r>
            <a:r>
              <a:rPr dirty="0" sz="900">
                <a:latin typeface="Arial"/>
                <a:cs typeface="Arial"/>
              </a:rPr>
              <a:t>may </a:t>
            </a:r>
            <a:r>
              <a:rPr dirty="0" sz="900" spc="-5">
                <a:latin typeface="Arial"/>
                <a:cs typeface="Arial"/>
              </a:rPr>
              <a:t>be worn </a:t>
            </a:r>
            <a:r>
              <a:rPr dirty="0" sz="900">
                <a:latin typeface="Arial"/>
                <a:cs typeface="Arial"/>
              </a:rPr>
              <a:t>in </a:t>
            </a:r>
            <a:r>
              <a:rPr dirty="0" sz="900" spc="-5">
                <a:latin typeface="Arial"/>
                <a:cs typeface="Arial"/>
              </a:rPr>
              <a:t>photos as </a:t>
            </a:r>
            <a:r>
              <a:rPr dirty="0" sz="900">
                <a:latin typeface="Arial"/>
                <a:cs typeface="Arial"/>
              </a:rPr>
              <a:t>long </a:t>
            </a:r>
            <a:r>
              <a:rPr dirty="0" sz="900" spc="-10">
                <a:latin typeface="Arial"/>
                <a:cs typeface="Arial"/>
              </a:rPr>
              <a:t>as </a:t>
            </a:r>
            <a:r>
              <a:rPr dirty="0" sz="900" spc="-5">
                <a:latin typeface="Arial"/>
                <a:cs typeface="Arial"/>
              </a:rPr>
              <a:t>there is </a:t>
            </a:r>
            <a:r>
              <a:rPr dirty="0" sz="900" spc="-10">
                <a:latin typeface="Arial"/>
                <a:cs typeface="Arial"/>
              </a:rPr>
              <a:t>no </a:t>
            </a:r>
            <a:r>
              <a:rPr dirty="0" sz="900" spc="-5">
                <a:latin typeface="Arial"/>
                <a:cs typeface="Arial"/>
              </a:rPr>
              <a:t>glare and 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eyes are clearly visible. The </a:t>
            </a:r>
            <a:r>
              <a:rPr dirty="0" sz="900">
                <a:latin typeface="Arial"/>
                <a:cs typeface="Arial"/>
              </a:rPr>
              <a:t>red-eye </a:t>
            </a:r>
            <a:r>
              <a:rPr dirty="0" sz="900" spc="-5">
                <a:latin typeface="Arial"/>
                <a:cs typeface="Arial"/>
              </a:rPr>
              <a:t>effect, tinted glasses and sunglasses  make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photos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unacceptable.</a:t>
            </a:r>
            <a:endParaRPr sz="900">
              <a:latin typeface="Arial"/>
              <a:cs typeface="Arial"/>
            </a:endParaRPr>
          </a:p>
          <a:p>
            <a:pPr marL="79375" marR="160655">
              <a:lnSpc>
                <a:spcPts val="900"/>
              </a:lnSpc>
              <a:spcBef>
                <a:spcPts val="130"/>
              </a:spcBef>
            </a:pPr>
            <a:r>
              <a:rPr dirty="0" sz="900">
                <a:latin typeface="Arial"/>
                <a:cs typeface="Arial"/>
              </a:rPr>
              <a:t>Hats </a:t>
            </a:r>
            <a:r>
              <a:rPr dirty="0" sz="900" spc="-5">
                <a:latin typeface="Arial"/>
                <a:cs typeface="Arial"/>
              </a:rPr>
              <a:t>and head coverings </a:t>
            </a:r>
            <a:r>
              <a:rPr dirty="0" sz="900">
                <a:latin typeface="Arial"/>
                <a:cs typeface="Arial"/>
              </a:rPr>
              <a:t>must not </a:t>
            </a:r>
            <a:r>
              <a:rPr dirty="0" sz="900" spc="-10">
                <a:latin typeface="Arial"/>
                <a:cs typeface="Arial"/>
              </a:rPr>
              <a:t>be </a:t>
            </a:r>
            <a:r>
              <a:rPr dirty="0" sz="900">
                <a:latin typeface="Arial"/>
                <a:cs typeface="Arial"/>
              </a:rPr>
              <a:t>worn, </a:t>
            </a:r>
            <a:r>
              <a:rPr dirty="0" sz="900" spc="-5">
                <a:latin typeface="Arial"/>
                <a:cs typeface="Arial"/>
              </a:rPr>
              <a:t>except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religious beliefs or medical reasons.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head  covering and hair must </a:t>
            </a:r>
            <a:r>
              <a:rPr dirty="0" sz="900">
                <a:latin typeface="Arial"/>
                <a:cs typeface="Arial"/>
              </a:rPr>
              <a:t>not </a:t>
            </a:r>
            <a:r>
              <a:rPr dirty="0" sz="900" spc="-5">
                <a:latin typeface="Arial"/>
                <a:cs typeface="Arial"/>
              </a:rPr>
              <a:t>cast shadows on the face and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full face </a:t>
            </a:r>
            <a:r>
              <a:rPr dirty="0" sz="900">
                <a:latin typeface="Arial"/>
                <a:cs typeface="Arial"/>
              </a:rPr>
              <a:t>must </a:t>
            </a:r>
            <a:r>
              <a:rPr dirty="0" sz="900" spc="-5">
                <a:latin typeface="Arial"/>
                <a:cs typeface="Arial"/>
              </a:rPr>
              <a:t>be clearly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visible.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PaySimple</dc:creator>
  <dc:title>Credit Card Recurring Payment Authorization Form--Variable Amount</dc:title>
  <dcterms:created xsi:type="dcterms:W3CDTF">2020-09-02T19:02:33Z</dcterms:created>
  <dcterms:modified xsi:type="dcterms:W3CDTF">2020-09-02T19:02:33Z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