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600" y="273684"/>
            <a:ext cx="1511300" cy="589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623694" y="7068057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363470" y="7068057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05839" y="7464297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4"/>
                </a:moveTo>
                <a:lnTo>
                  <a:pt x="133984" y="133984"/>
                </a:lnTo>
                <a:lnTo>
                  <a:pt x="133984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24330" y="7464297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4"/>
                </a:moveTo>
                <a:lnTo>
                  <a:pt x="134619" y="133984"/>
                </a:lnTo>
                <a:lnTo>
                  <a:pt x="134619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684779" y="7464297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125595" y="7464297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991235" y="7616697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 h="0">
                <a:moveTo>
                  <a:pt x="0" y="0"/>
                </a:moveTo>
                <a:lnTo>
                  <a:pt x="5789930" y="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994410" y="7619872"/>
            <a:ext cx="0" cy="892175"/>
          </a:xfrm>
          <a:custGeom>
            <a:avLst/>
            <a:gdLst/>
            <a:ahLst/>
            <a:cxnLst/>
            <a:rect l="l" t="t" r="r" b="b"/>
            <a:pathLst>
              <a:path w="0" h="892175">
                <a:moveTo>
                  <a:pt x="0" y="0"/>
                </a:moveTo>
                <a:lnTo>
                  <a:pt x="0" y="892174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777990" y="7619872"/>
            <a:ext cx="0" cy="892175"/>
          </a:xfrm>
          <a:custGeom>
            <a:avLst/>
            <a:gdLst/>
            <a:ahLst/>
            <a:cxnLst/>
            <a:rect l="l" t="t" r="r" b="b"/>
            <a:pathLst>
              <a:path w="0" h="892175">
                <a:moveTo>
                  <a:pt x="0" y="0"/>
                </a:moveTo>
                <a:lnTo>
                  <a:pt x="0" y="892174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23694" y="8289797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363470" y="8289797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4"/>
                </a:moveTo>
                <a:lnTo>
                  <a:pt x="134619" y="133984"/>
                </a:lnTo>
                <a:lnTo>
                  <a:pt x="134619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91235" y="8508872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 h="0">
                <a:moveTo>
                  <a:pt x="0" y="0"/>
                </a:moveTo>
                <a:lnTo>
                  <a:pt x="5789930" y="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05839" y="868658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5"/>
                </a:moveTo>
                <a:lnTo>
                  <a:pt x="133984" y="133985"/>
                </a:lnTo>
                <a:lnTo>
                  <a:pt x="133984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624330" y="8686583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684779" y="868658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125595" y="868658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91235" y="8838348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 h="0">
                <a:moveTo>
                  <a:pt x="0" y="0"/>
                </a:moveTo>
                <a:lnTo>
                  <a:pt x="5789930" y="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994410" y="8841523"/>
            <a:ext cx="0" cy="892810"/>
          </a:xfrm>
          <a:custGeom>
            <a:avLst/>
            <a:gdLst/>
            <a:ahLst/>
            <a:cxnLst/>
            <a:rect l="l" t="t" r="r" b="b"/>
            <a:pathLst>
              <a:path w="0" h="892809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6777990" y="8841523"/>
            <a:ext cx="0" cy="892810"/>
          </a:xfrm>
          <a:custGeom>
            <a:avLst/>
            <a:gdLst/>
            <a:ahLst/>
            <a:cxnLst/>
            <a:rect l="l" t="t" r="r" b="b"/>
            <a:pathLst>
              <a:path w="0" h="892809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623694" y="951208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363470" y="9512083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31540" y="951208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991235" y="9731158"/>
            <a:ext cx="5789930" cy="0"/>
          </a:xfrm>
          <a:custGeom>
            <a:avLst/>
            <a:gdLst/>
            <a:ahLst/>
            <a:cxnLst/>
            <a:rect l="l" t="t" r="r" b="b"/>
            <a:pathLst>
              <a:path w="5789930" h="0">
                <a:moveTo>
                  <a:pt x="0" y="0"/>
                </a:moveTo>
                <a:lnTo>
                  <a:pt x="5789930" y="0"/>
                </a:lnTo>
              </a:path>
            </a:pathLst>
          </a:custGeom>
          <a:ln w="736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9838" y="6237985"/>
          <a:ext cx="5795645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484504"/>
                <a:gridCol w="134620"/>
                <a:gridCol w="925830"/>
                <a:gridCol w="133985"/>
                <a:gridCol w="1306830"/>
                <a:gridCol w="133985"/>
                <a:gridCol w="251841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10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New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Discontinue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 $</a:t>
                      </a:r>
                      <a:r>
                        <a:rPr dirty="0" sz="1000" spc="-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Amount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</a:t>
                      </a:r>
                      <a:r>
                        <a:rPr dirty="0" sz="1000" spc="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Bank/Account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892174">
                <a:tc gridSpan="8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73725" algn="l"/>
                        </a:tabLst>
                      </a:pPr>
                      <a:r>
                        <a:rPr dirty="0" sz="1000">
                          <a:latin typeface="Gill Sans MT"/>
                          <a:cs typeface="Gill Sans MT"/>
                        </a:rPr>
                        <a:t>1. 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Bank Name/City/State: </a:t>
                      </a:r>
                      <a:r>
                        <a:rPr dirty="0" u="sng" sz="1000" spc="22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CIBC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67945" marR="86360">
                        <a:lnSpc>
                          <a:spcPts val="2350"/>
                        </a:lnSpc>
                        <a:spcBef>
                          <a:spcPts val="235"/>
                        </a:spcBef>
                        <a:tabLst>
                          <a:tab pos="910590" algn="l"/>
                          <a:tab pos="1506855" algn="l"/>
                          <a:tab pos="2421255" algn="l"/>
                          <a:tab pos="2840355" algn="l"/>
                          <a:tab pos="2995930" algn="l"/>
                          <a:tab pos="4173854" algn="l"/>
                          <a:tab pos="4355465" algn="l"/>
                          <a:tab pos="5688965" algn="l"/>
                        </a:tabLst>
                      </a:pPr>
                      <a:r>
                        <a:rPr dirty="0" sz="1000" spc="-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00257		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	Account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Number:	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8309950 	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Checking	Savings		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I wish to deposit:  $</a:t>
                      </a:r>
                      <a:r>
                        <a:rPr dirty="0" u="sng" baseline="2777" sz="1500" spc="34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150	</a:t>
                      </a:r>
                      <a:endParaRPr baseline="2777" sz="1500">
                        <a:latin typeface="Gill Sans MT"/>
                        <a:cs typeface="Gill Sans MT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699008"/>
            <a:ext cx="600773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Gill Sans MT"/>
                <a:cs typeface="Gill Sans MT"/>
              </a:rPr>
              <a:t>Employee Direct Deposit Enrollment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Form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160"/>
              </a:lnSpc>
              <a:tabLst>
                <a:tab pos="3597275" algn="l"/>
              </a:tabLst>
            </a:pPr>
            <a:r>
              <a:rPr dirty="0" sz="1000" spc="-5">
                <a:latin typeface="Gill Sans MT"/>
                <a:cs typeface="Gill Sans MT"/>
              </a:rPr>
              <a:t>To enroll in </a:t>
            </a:r>
            <a:r>
              <a:rPr dirty="0" sz="1000" spc="-10">
                <a:latin typeface="Gill Sans MT"/>
                <a:cs typeface="Gill Sans MT"/>
              </a:rPr>
              <a:t>Full </a:t>
            </a:r>
            <a:r>
              <a:rPr dirty="0" sz="1000" spc="-5">
                <a:latin typeface="Gill Sans MT"/>
                <a:cs typeface="Gill Sans MT"/>
              </a:rPr>
              <a:t>Service Direct Deposit, simply fill out this form and provide it to WVI Employee </a:t>
            </a:r>
            <a:r>
              <a:rPr dirty="0" sz="1000" spc="-10">
                <a:latin typeface="Gill Sans MT"/>
                <a:cs typeface="Gill Sans MT"/>
              </a:rPr>
              <a:t>Service  </a:t>
            </a:r>
            <a:r>
              <a:rPr dirty="0" sz="1000" spc="-5">
                <a:latin typeface="Gill Sans MT"/>
                <a:cs typeface="Gill Sans MT"/>
              </a:rPr>
              <a:t>Centre in the </a:t>
            </a:r>
            <a:r>
              <a:rPr dirty="0" sz="1000" spc="-10">
                <a:latin typeface="Gill Sans MT"/>
                <a:cs typeface="Gill Sans MT"/>
              </a:rPr>
              <a:t>GC </a:t>
            </a:r>
            <a:r>
              <a:rPr dirty="0" sz="1000">
                <a:latin typeface="Gill Sans MT"/>
                <a:cs typeface="Gill Sans MT"/>
              </a:rPr>
              <a:t>Los </a:t>
            </a:r>
            <a:r>
              <a:rPr dirty="0" sz="1000" spc="5">
                <a:latin typeface="Gill Sans MT"/>
                <a:cs typeface="Gill Sans MT"/>
              </a:rPr>
              <a:t>Angeles office </a:t>
            </a:r>
            <a:r>
              <a:rPr dirty="0" sz="1000" spc="10">
                <a:latin typeface="Gill Sans MT"/>
                <a:cs typeface="Gill Sans MT"/>
              </a:rPr>
              <a:t>(send </a:t>
            </a:r>
            <a:r>
              <a:rPr dirty="0" sz="1000" spc="5">
                <a:latin typeface="Gill Sans MT"/>
                <a:cs typeface="Gill Sans MT"/>
              </a:rPr>
              <a:t>by </a:t>
            </a:r>
            <a:r>
              <a:rPr dirty="0" sz="1000">
                <a:latin typeface="Gill Sans MT"/>
                <a:cs typeface="Gill Sans MT"/>
              </a:rPr>
              <a:t>email to </a:t>
            </a:r>
            <a:r>
              <a:rPr dirty="0" sz="1000" spc="5">
                <a:latin typeface="Gill Sans MT"/>
                <a:cs typeface="Gill Sans MT"/>
              </a:rPr>
              <a:t>________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__, or mail to </a:t>
            </a:r>
            <a:r>
              <a:rPr dirty="0" sz="1000" spc="5">
                <a:latin typeface="Gill Sans MT"/>
                <a:cs typeface="Gill Sans MT"/>
              </a:rPr>
              <a:t>World </a:t>
            </a:r>
            <a:r>
              <a:rPr dirty="0" sz="1000">
                <a:latin typeface="Gill Sans MT"/>
                <a:cs typeface="Gill Sans MT"/>
              </a:rPr>
              <a:t>Vision </a:t>
            </a:r>
            <a:r>
              <a:rPr dirty="0" sz="1000" spc="5">
                <a:latin typeface="Gill Sans MT"/>
                <a:cs typeface="Gill Sans MT"/>
              </a:rPr>
              <a:t>International, </a:t>
            </a:r>
            <a:r>
              <a:rPr dirty="0" sz="1000" spc="285">
                <a:latin typeface="Gill Sans MT"/>
                <a:cs typeface="Gill Sans MT"/>
              </a:rPr>
              <a:t> </a:t>
            </a:r>
            <a:r>
              <a:rPr dirty="0" sz="1000" spc="5">
                <a:latin typeface="Gill Sans MT"/>
                <a:cs typeface="Gill Sans MT"/>
              </a:rPr>
              <a:t>800 </a:t>
            </a:r>
            <a:r>
              <a:rPr dirty="0" sz="1000">
                <a:latin typeface="Gill Sans MT"/>
                <a:cs typeface="Gill Sans MT"/>
              </a:rPr>
              <a:t>West </a:t>
            </a:r>
            <a:r>
              <a:rPr dirty="0" sz="1000" spc="5">
                <a:latin typeface="Gill Sans MT"/>
                <a:cs typeface="Gill Sans MT"/>
              </a:rPr>
              <a:t>Chestnut </a:t>
            </a:r>
            <a:r>
              <a:rPr dirty="0" sz="1000">
                <a:latin typeface="Gill Sans MT"/>
                <a:cs typeface="Gill Sans MT"/>
              </a:rPr>
              <a:t>Ave., </a:t>
            </a:r>
            <a:r>
              <a:rPr dirty="0" sz="1000" spc="-5">
                <a:latin typeface="Gill Sans MT"/>
                <a:cs typeface="Gill Sans MT"/>
              </a:rPr>
              <a:t>Monrovia, CA</a:t>
            </a:r>
            <a:r>
              <a:rPr dirty="0" sz="1000" spc="140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91016,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attention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-5">
                <a:latin typeface="Gill Sans MT"/>
                <a:cs typeface="Gill Sans MT"/>
              </a:rPr>
              <a:t>).</a:t>
            </a:r>
            <a:endParaRPr sz="100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spcBef>
                <a:spcPts val="600"/>
              </a:spcBef>
            </a:pPr>
            <a:r>
              <a:rPr dirty="0" sz="1000" spc="-5" b="1">
                <a:latin typeface="Gill Sans MT"/>
                <a:cs typeface="Gill Sans MT"/>
              </a:rPr>
              <a:t>Attach a voided </a:t>
            </a:r>
            <a:r>
              <a:rPr dirty="0" sz="1000" b="1">
                <a:latin typeface="Gill Sans MT"/>
                <a:cs typeface="Gill Sans MT"/>
              </a:rPr>
              <a:t>check </a:t>
            </a:r>
            <a:r>
              <a:rPr dirty="0" sz="1000" spc="-5" b="1">
                <a:latin typeface="Gill Sans MT"/>
                <a:cs typeface="Gill Sans MT"/>
              </a:rPr>
              <a:t>for each checking account </a:t>
            </a:r>
            <a:r>
              <a:rPr dirty="0" sz="1000" spc="-5">
                <a:latin typeface="Gill Sans MT"/>
                <a:cs typeface="Gill Sans MT"/>
              </a:rPr>
              <a:t>– not a deposit slip. If depositing to a savings account, ask  your bank to give you the Routing/Transit Number for </a:t>
            </a:r>
            <a:r>
              <a:rPr dirty="0" sz="1000">
                <a:latin typeface="Gill Sans MT"/>
                <a:cs typeface="Gill Sans MT"/>
              </a:rPr>
              <a:t>your </a:t>
            </a:r>
            <a:r>
              <a:rPr dirty="0" sz="1000" spc="-5">
                <a:latin typeface="Gill Sans MT"/>
                <a:cs typeface="Gill Sans MT"/>
              </a:rPr>
              <a:t>account. It isn’t always the same as the </a:t>
            </a:r>
            <a:r>
              <a:rPr dirty="0" sz="1000">
                <a:latin typeface="Gill Sans MT"/>
                <a:cs typeface="Gill Sans MT"/>
              </a:rPr>
              <a:t>number </a:t>
            </a:r>
            <a:r>
              <a:rPr dirty="0" sz="1000" spc="-5">
                <a:latin typeface="Gill Sans MT"/>
                <a:cs typeface="Gill Sans MT"/>
              </a:rPr>
              <a:t>on a  savings deposit slip. This will help ensure that you </a:t>
            </a:r>
            <a:r>
              <a:rPr dirty="0" sz="1000" spc="-10">
                <a:latin typeface="Gill Sans MT"/>
                <a:cs typeface="Gill Sans MT"/>
              </a:rPr>
              <a:t>are </a:t>
            </a:r>
            <a:r>
              <a:rPr dirty="0" sz="1000" spc="-5">
                <a:latin typeface="Gill Sans MT"/>
                <a:cs typeface="Gill Sans MT"/>
              </a:rPr>
              <a:t>paid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correctly.</a:t>
            </a:r>
            <a:endParaRPr sz="1000">
              <a:latin typeface="Gill Sans MT"/>
              <a:cs typeface="Gill Sans MT"/>
            </a:endParaRPr>
          </a:p>
          <a:p>
            <a:pPr algn="just" marL="12700" marR="8890">
              <a:lnSpc>
                <a:spcPts val="1160"/>
              </a:lnSpc>
              <a:spcBef>
                <a:spcPts val="600"/>
              </a:spcBef>
            </a:pPr>
            <a:r>
              <a:rPr dirty="0" sz="1000" spc="-5">
                <a:latin typeface="Gill Sans MT"/>
                <a:cs typeface="Gill Sans MT"/>
              </a:rPr>
              <a:t>You may elect </a:t>
            </a:r>
            <a:r>
              <a:rPr dirty="0" sz="1000">
                <a:latin typeface="Gill Sans MT"/>
                <a:cs typeface="Gill Sans MT"/>
              </a:rPr>
              <a:t>up </a:t>
            </a:r>
            <a:r>
              <a:rPr dirty="0" sz="1000" spc="-5">
                <a:latin typeface="Gill Sans MT"/>
                <a:cs typeface="Gill Sans MT"/>
              </a:rPr>
              <a:t>to two fixed dollar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10">
                <a:latin typeface="Gill Sans MT"/>
                <a:cs typeface="Gill Sans MT"/>
              </a:rPr>
              <a:t>direct </a:t>
            </a:r>
            <a:r>
              <a:rPr dirty="0" sz="1000" spc="-5">
                <a:latin typeface="Gill Sans MT"/>
                <a:cs typeface="Gill Sans MT"/>
              </a:rPr>
              <a:t>deposits, in addition to direct deposit of your remaining net  pay. Each of the three direct deposits may be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three different bank/accounts. It is your</a:t>
            </a:r>
            <a:r>
              <a:rPr dirty="0" sz="1000" spc="8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choice.</a:t>
            </a:r>
            <a:endParaRPr sz="1000">
              <a:latin typeface="Gill Sans MT"/>
              <a:cs typeface="Gill Sans MT"/>
            </a:endParaRPr>
          </a:p>
          <a:p>
            <a:pPr algn="just" marL="12700" marR="6350">
              <a:lnSpc>
                <a:spcPts val="1160"/>
              </a:lnSpc>
              <a:spcBef>
                <a:spcPts val="600"/>
              </a:spcBef>
            </a:pPr>
            <a:r>
              <a:rPr dirty="0" sz="1000" spc="-5">
                <a:latin typeface="Gill Sans MT"/>
                <a:cs typeface="Gill Sans MT"/>
              </a:rPr>
              <a:t>For each account listed, indicate if this is a new enrollment for direct deposit, </a:t>
            </a:r>
            <a:r>
              <a:rPr dirty="0" sz="1000" spc="-10">
                <a:latin typeface="Gill Sans MT"/>
                <a:cs typeface="Gill Sans MT"/>
              </a:rPr>
              <a:t>an </a:t>
            </a:r>
            <a:r>
              <a:rPr dirty="0" sz="1000" spc="-5">
                <a:latin typeface="Gill Sans MT"/>
                <a:cs typeface="Gill Sans MT"/>
              </a:rPr>
              <a:t>election to discontinue </a:t>
            </a:r>
            <a:r>
              <a:rPr dirty="0" sz="1000" spc="-10">
                <a:latin typeface="Gill Sans MT"/>
                <a:cs typeface="Gill Sans MT"/>
              </a:rPr>
              <a:t>your  direct </a:t>
            </a:r>
            <a:r>
              <a:rPr dirty="0" sz="1000" spc="-5">
                <a:latin typeface="Gill Sans MT"/>
                <a:cs typeface="Gill Sans MT"/>
              </a:rPr>
              <a:t>deposit, a change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10">
                <a:latin typeface="Gill Sans MT"/>
                <a:cs typeface="Gill Sans MT"/>
              </a:rPr>
              <a:t>the </a:t>
            </a:r>
            <a:r>
              <a:rPr dirty="0" sz="1000" spc="-5">
                <a:latin typeface="Gill Sans MT"/>
                <a:cs typeface="Gill Sans MT"/>
              </a:rPr>
              <a:t>dollar </a:t>
            </a:r>
            <a:r>
              <a:rPr dirty="0" sz="1000">
                <a:latin typeface="Gill Sans MT"/>
                <a:cs typeface="Gill Sans MT"/>
              </a:rPr>
              <a:t>amount, </a:t>
            </a:r>
            <a:r>
              <a:rPr dirty="0" sz="1000" spc="-5">
                <a:latin typeface="Gill Sans MT"/>
                <a:cs typeface="Gill Sans MT"/>
              </a:rPr>
              <a:t>or a change to </a:t>
            </a:r>
            <a:r>
              <a:rPr dirty="0" sz="1000">
                <a:latin typeface="Gill Sans MT"/>
                <a:cs typeface="Gill Sans MT"/>
              </a:rPr>
              <a:t>the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bank/account.</a:t>
            </a:r>
            <a:endParaRPr sz="1000">
              <a:latin typeface="Gill Sans MT"/>
              <a:cs typeface="Gill Sans MT"/>
            </a:endParaRPr>
          </a:p>
          <a:p>
            <a:pPr algn="just" marL="12700">
              <a:lnSpc>
                <a:spcPct val="100000"/>
              </a:lnSpc>
              <a:spcBef>
                <a:spcPts val="535"/>
              </a:spcBef>
            </a:pPr>
            <a:r>
              <a:rPr dirty="0" sz="1000" spc="-5" b="1">
                <a:latin typeface="Gill Sans MT"/>
                <a:cs typeface="Gill Sans MT"/>
              </a:rPr>
              <a:t>Important! Please read and </a:t>
            </a:r>
            <a:r>
              <a:rPr dirty="0" sz="1000" b="1">
                <a:latin typeface="Gill Sans MT"/>
                <a:cs typeface="Gill Sans MT"/>
              </a:rPr>
              <a:t>sign </a:t>
            </a:r>
            <a:r>
              <a:rPr dirty="0" sz="1000" spc="-5" b="1">
                <a:latin typeface="Gill Sans MT"/>
                <a:cs typeface="Gill Sans MT"/>
              </a:rPr>
              <a:t>before completing and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submitting.</a:t>
            </a:r>
            <a:endParaRPr sz="1000">
              <a:latin typeface="Gill Sans MT"/>
              <a:cs typeface="Gill Sans MT"/>
            </a:endParaRPr>
          </a:p>
          <a:p>
            <a:pPr algn="just" marL="12700" marR="5715">
              <a:lnSpc>
                <a:spcPct val="96800"/>
              </a:lnSpc>
              <a:spcBef>
                <a:spcPts val="590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>
                <a:latin typeface="Gill Sans MT"/>
                <a:cs typeface="Gill Sans MT"/>
              </a:rPr>
              <a:t>hereby </a:t>
            </a:r>
            <a:r>
              <a:rPr dirty="0" sz="1000" spc="-5">
                <a:latin typeface="Gill Sans MT"/>
                <a:cs typeface="Gill Sans MT"/>
              </a:rPr>
              <a:t>authorize my employer, either directly or through its payroll service provider, to deposit </a:t>
            </a:r>
            <a:r>
              <a:rPr dirty="0" sz="1000">
                <a:latin typeface="Gill Sans MT"/>
                <a:cs typeface="Gill Sans MT"/>
              </a:rPr>
              <a:t>any </a:t>
            </a:r>
            <a:r>
              <a:rPr dirty="0" sz="1000" spc="-5">
                <a:latin typeface="Gill Sans MT"/>
                <a:cs typeface="Gill Sans MT"/>
              </a:rPr>
              <a:t>amounts  owed me, </a:t>
            </a:r>
            <a:r>
              <a:rPr dirty="0" sz="1000">
                <a:latin typeface="Gill Sans MT"/>
                <a:cs typeface="Gill Sans MT"/>
              </a:rPr>
              <a:t>by </a:t>
            </a:r>
            <a:r>
              <a:rPr dirty="0" sz="1000" spc="-5">
                <a:latin typeface="Gill Sans MT"/>
                <a:cs typeface="Gill Sans MT"/>
              </a:rPr>
              <a:t>initiating credit entries to my account at the </a:t>
            </a:r>
            <a:r>
              <a:rPr dirty="0" sz="1000" spc="-10">
                <a:latin typeface="Gill Sans MT"/>
                <a:cs typeface="Gill Sans MT"/>
              </a:rPr>
              <a:t>financial </a:t>
            </a:r>
            <a:r>
              <a:rPr dirty="0" sz="1000" spc="-5">
                <a:latin typeface="Gill Sans MT"/>
                <a:cs typeface="Gill Sans MT"/>
              </a:rPr>
              <a:t>institution (hereinafter “Bank”) indicated on this  form. Further, I authorize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to accept and to credit any credit entries indicated </a:t>
            </a:r>
            <a:r>
              <a:rPr dirty="0" sz="1000">
                <a:latin typeface="Gill Sans MT"/>
                <a:cs typeface="Gill Sans MT"/>
              </a:rPr>
              <a:t>by my </a:t>
            </a:r>
            <a:r>
              <a:rPr dirty="0" sz="1000" spc="-5">
                <a:latin typeface="Gill Sans MT"/>
                <a:cs typeface="Gill Sans MT"/>
              </a:rPr>
              <a:t>employer, either </a:t>
            </a:r>
            <a:r>
              <a:rPr dirty="0" sz="1000" spc="-10">
                <a:latin typeface="Gill Sans MT"/>
                <a:cs typeface="Gill Sans MT"/>
              </a:rPr>
              <a:t>directly  </a:t>
            </a:r>
            <a:r>
              <a:rPr dirty="0" sz="1000" spc="-5">
                <a:latin typeface="Gill Sans MT"/>
                <a:cs typeface="Gill Sans MT"/>
              </a:rPr>
              <a:t>or through its payroll service provider, to </a:t>
            </a:r>
            <a:r>
              <a:rPr dirty="0" sz="1000">
                <a:latin typeface="Gill Sans MT"/>
                <a:cs typeface="Gill Sans MT"/>
              </a:rPr>
              <a:t>my </a:t>
            </a:r>
            <a:r>
              <a:rPr dirty="0" sz="1000" spc="-5">
                <a:latin typeface="Gill Sans MT"/>
                <a:cs typeface="Gill Sans MT"/>
              </a:rPr>
              <a:t>account. In the event that my employer deposits funds erroneously  into my account, I authorize my employer, either directly or through its payroll service provider, to debit my  account for an amount </a:t>
            </a:r>
            <a:r>
              <a:rPr dirty="0" sz="1000">
                <a:latin typeface="Gill Sans MT"/>
                <a:cs typeface="Gill Sans MT"/>
              </a:rPr>
              <a:t>not </a:t>
            </a:r>
            <a:r>
              <a:rPr dirty="0" sz="1000" spc="-5">
                <a:latin typeface="Gill Sans MT"/>
                <a:cs typeface="Gill Sans MT"/>
              </a:rPr>
              <a:t>to exceed the original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5">
                <a:latin typeface="Gill Sans MT"/>
                <a:cs typeface="Gill Sans MT"/>
              </a:rPr>
              <a:t>of the erroneous</a:t>
            </a:r>
            <a:r>
              <a:rPr dirty="0" sz="1000" spc="40">
                <a:latin typeface="Gill Sans MT"/>
                <a:cs typeface="Gill Sans MT"/>
              </a:rPr>
              <a:t> </a:t>
            </a:r>
            <a:r>
              <a:rPr dirty="0" sz="1000" spc="-10">
                <a:latin typeface="Gill Sans MT"/>
                <a:cs typeface="Gill Sans MT"/>
              </a:rPr>
              <a:t>credit.</a:t>
            </a:r>
            <a:endParaRPr sz="1000">
              <a:latin typeface="Gill Sans MT"/>
              <a:cs typeface="Gill Sans MT"/>
            </a:endParaRPr>
          </a:p>
          <a:p>
            <a:pPr algn="just" marL="12700" marR="5080">
              <a:lnSpc>
                <a:spcPts val="1160"/>
              </a:lnSpc>
              <a:spcBef>
                <a:spcPts val="625"/>
              </a:spcBef>
            </a:pPr>
            <a:r>
              <a:rPr dirty="0" sz="1000" spc="-5">
                <a:latin typeface="Gill Sans MT"/>
                <a:cs typeface="Gill Sans MT"/>
              </a:rPr>
              <a:t>This authorization is to </a:t>
            </a:r>
            <a:r>
              <a:rPr dirty="0" sz="1000" spc="-10">
                <a:latin typeface="Gill Sans MT"/>
                <a:cs typeface="Gill Sans MT"/>
              </a:rPr>
              <a:t>remain </a:t>
            </a:r>
            <a:r>
              <a:rPr dirty="0" sz="1000" spc="-5">
                <a:latin typeface="Gill Sans MT"/>
                <a:cs typeface="Gill Sans MT"/>
              </a:rPr>
              <a:t>in full force and effect until Employer and Bank have received written notice from  me of </a:t>
            </a:r>
            <a:r>
              <a:rPr dirty="0" sz="1000" spc="-10">
                <a:latin typeface="Gill Sans MT"/>
                <a:cs typeface="Gill Sans MT"/>
              </a:rPr>
              <a:t>its </a:t>
            </a:r>
            <a:r>
              <a:rPr dirty="0" sz="1000" spc="-5">
                <a:latin typeface="Gill Sans MT"/>
                <a:cs typeface="Gill Sans MT"/>
              </a:rPr>
              <a:t>termination in such time and in such manner as to afford Employer and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reasonable opportunity </a:t>
            </a:r>
            <a:r>
              <a:rPr dirty="0" sz="1000" spc="-10">
                <a:latin typeface="Gill Sans MT"/>
                <a:cs typeface="Gill Sans MT"/>
              </a:rPr>
              <a:t>to  </a:t>
            </a:r>
            <a:r>
              <a:rPr dirty="0" sz="1000" spc="-5">
                <a:latin typeface="Gill Sans MT"/>
                <a:cs typeface="Gill Sans MT"/>
              </a:rPr>
              <a:t>act on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it.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76225" marR="309880" indent="-247015">
              <a:lnSpc>
                <a:spcPct val="181000"/>
              </a:lnSpc>
              <a:tabLst>
                <a:tab pos="1446530" algn="l"/>
                <a:tab pos="3542665" algn="l"/>
                <a:tab pos="5654040" algn="l"/>
                <a:tab pos="5689600" algn="l"/>
              </a:tabLst>
            </a:pPr>
            <a:r>
              <a:rPr dirty="0" sz="1000" spc="-5">
                <a:latin typeface="Gill Sans MT"/>
                <a:cs typeface="Gill Sans MT"/>
              </a:rPr>
              <a:t>Printed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2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Danny</a:t>
            </a:r>
            <a:r>
              <a:rPr dirty="0" u="sng" sz="1000" spc="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	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-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ID#: </a:t>
            </a:r>
            <a:r>
              <a:rPr dirty="0" u="sng" sz="1000" spc="2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323498 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Signature: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DR	</a:t>
            </a:r>
            <a:r>
              <a:rPr dirty="0" sz="1000" spc="-5">
                <a:latin typeface="Gill Sans MT"/>
                <a:cs typeface="Gill Sans MT"/>
              </a:rPr>
              <a:t>Date: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ts val="1180"/>
              </a:lnSpc>
            </a:pPr>
            <a:r>
              <a:rPr dirty="0" sz="1000" spc="-5" b="1">
                <a:latin typeface="Gill Sans MT"/>
                <a:cs typeface="Gill Sans MT"/>
              </a:rPr>
              <a:t>Account Information</a:t>
            </a:r>
            <a:endParaRPr sz="1000">
              <a:latin typeface="Gill Sans MT"/>
              <a:cs typeface="Gill Sans MT"/>
            </a:endParaRPr>
          </a:p>
          <a:p>
            <a:pPr algn="just" marL="12700" marR="53340">
              <a:lnSpc>
                <a:spcPts val="1160"/>
              </a:lnSpc>
              <a:spcBef>
                <a:spcPts val="55"/>
              </a:spcBef>
            </a:pPr>
            <a:r>
              <a:rPr dirty="0" sz="1000" spc="-5">
                <a:latin typeface="Gill Sans MT"/>
                <a:cs typeface="Gill Sans MT"/>
              </a:rPr>
              <a:t>The first two items are for </a:t>
            </a:r>
            <a:r>
              <a:rPr dirty="0" sz="1000">
                <a:latin typeface="Gill Sans MT"/>
                <a:cs typeface="Gill Sans MT"/>
              </a:rPr>
              <a:t>fixed </a:t>
            </a:r>
            <a:r>
              <a:rPr dirty="0" sz="1000" spc="-5">
                <a:latin typeface="Gill Sans MT"/>
                <a:cs typeface="Gill Sans MT"/>
              </a:rPr>
              <a:t>dollar deposits; the </a:t>
            </a:r>
            <a:r>
              <a:rPr dirty="0" sz="1000" spc="-10">
                <a:latin typeface="Gill Sans MT"/>
                <a:cs typeface="Gill Sans MT"/>
              </a:rPr>
              <a:t>last </a:t>
            </a:r>
            <a:r>
              <a:rPr dirty="0" sz="1000" spc="-5">
                <a:latin typeface="Gill Sans MT"/>
                <a:cs typeface="Gill Sans MT"/>
              </a:rPr>
              <a:t>item must </a:t>
            </a:r>
            <a:r>
              <a:rPr dirty="0" sz="1000">
                <a:latin typeface="Gill Sans MT"/>
                <a:cs typeface="Gill Sans MT"/>
              </a:rPr>
              <a:t>be </a:t>
            </a:r>
            <a:r>
              <a:rPr dirty="0" sz="1000" spc="-5">
                <a:latin typeface="Gill Sans MT"/>
                <a:cs typeface="Gill Sans MT"/>
              </a:rPr>
              <a:t>for the remaining </a:t>
            </a:r>
            <a:r>
              <a:rPr dirty="0" sz="1000">
                <a:latin typeface="Gill Sans MT"/>
                <a:cs typeface="Gill Sans MT"/>
              </a:rPr>
              <a:t>net </a:t>
            </a:r>
            <a:r>
              <a:rPr dirty="0" sz="1000" spc="-5">
                <a:latin typeface="Gill Sans MT"/>
                <a:cs typeface="Gill Sans MT"/>
              </a:rPr>
              <a:t>amount (even if </a:t>
            </a:r>
            <a:r>
              <a:rPr dirty="0" sz="1000">
                <a:latin typeface="Gill Sans MT"/>
                <a:cs typeface="Gill Sans MT"/>
              </a:rPr>
              <a:t>no  </a:t>
            </a:r>
            <a:r>
              <a:rPr dirty="0" sz="1000" spc="-5">
                <a:latin typeface="Gill Sans MT"/>
                <a:cs typeface="Gill Sans MT"/>
              </a:rPr>
              <a:t>fixed dollar deposit is elected). </a:t>
            </a:r>
            <a:r>
              <a:rPr dirty="0" sz="1000" spc="-5" b="1">
                <a:latin typeface="Gill Sans MT"/>
                <a:cs typeface="Gill Sans MT"/>
              </a:rPr>
              <a:t>For each, make sure to indicate if the </a:t>
            </a:r>
            <a:r>
              <a:rPr dirty="0" sz="1000" b="1">
                <a:latin typeface="Gill Sans MT"/>
                <a:cs typeface="Gill Sans MT"/>
              </a:rPr>
              <a:t>account is </a:t>
            </a:r>
            <a:r>
              <a:rPr dirty="0" sz="1000" spc="-5" b="1">
                <a:latin typeface="Gill Sans MT"/>
                <a:cs typeface="Gill Sans MT"/>
              </a:rPr>
              <a:t>Checking or</a:t>
            </a:r>
            <a:r>
              <a:rPr dirty="0" sz="1000" spc="14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Savings</a:t>
            </a:r>
            <a:r>
              <a:rPr dirty="0" sz="1000" spc="-5">
                <a:latin typeface="Gill Sans MT"/>
                <a:cs typeface="Gill Sans MT"/>
              </a:rPr>
              <a:t>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Gill Sans MT"/>
                <a:cs typeface="Gill Sans MT"/>
              </a:rPr>
              <a:t>Canadian financial</a:t>
            </a:r>
            <a:r>
              <a:rPr dirty="0" sz="1000" spc="1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institution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532" y="7345832"/>
            <a:ext cx="5666105" cy="23088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5"/>
              </a:spcBef>
              <a:tabLst>
                <a:tab pos="778510" algn="l"/>
                <a:tab pos="1845310" algn="l"/>
                <a:tab pos="32816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61290" indent="-161925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161925" algn="l"/>
                <a:tab pos="56375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R="5080">
              <a:lnSpc>
                <a:spcPts val="2350"/>
              </a:lnSpc>
              <a:spcBef>
                <a:spcPts val="235"/>
              </a:spcBef>
              <a:tabLst>
                <a:tab pos="842644" algn="l"/>
                <a:tab pos="1438910" algn="l"/>
                <a:tab pos="2353310" algn="l"/>
                <a:tab pos="2803525" algn="l"/>
                <a:tab pos="4137660" algn="l"/>
                <a:tab pos="4287520" algn="l"/>
                <a:tab pos="56527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</a:t>
            </a:r>
            <a:r>
              <a:rPr dirty="0" baseline="2777" sz="1500" spc="-7">
                <a:latin typeface="Gill Sans MT"/>
                <a:cs typeface="Gill Sans MT"/>
              </a:rPr>
              <a:t>I wish to deposit:</a:t>
            </a:r>
            <a:r>
              <a:rPr dirty="0" baseline="2777" sz="1500" spc="345">
                <a:latin typeface="Gill Sans MT"/>
                <a:cs typeface="Gill Sans MT"/>
              </a:rPr>
              <a:t> </a:t>
            </a:r>
            <a:r>
              <a:rPr dirty="0" baseline="2777" sz="1500" spc="-7">
                <a:latin typeface="Gill Sans MT"/>
                <a:cs typeface="Gill Sans MT"/>
              </a:rPr>
              <a:t>$ </a:t>
            </a:r>
            <a:r>
              <a:rPr dirty="0" u="sng" baseline="2777" sz="1500" spc="-7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baseline="2777" sz="15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baseline="2777"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  <a:tabLst>
                <a:tab pos="778510" algn="l"/>
                <a:tab pos="1845310" algn="l"/>
                <a:tab pos="32816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61290" indent="-161925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161925" algn="l"/>
                <a:tab pos="56375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R="5080">
              <a:lnSpc>
                <a:spcPts val="2340"/>
              </a:lnSpc>
              <a:spcBef>
                <a:spcPts val="259"/>
              </a:spcBef>
              <a:tabLst>
                <a:tab pos="842644" algn="l"/>
                <a:tab pos="1438910" algn="l"/>
                <a:tab pos="2595245" algn="l"/>
                <a:tab pos="2803525" algn="l"/>
                <a:tab pos="4287520" algn="l"/>
                <a:tab pos="56527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I wish to deposit </a:t>
            </a:r>
            <a:r>
              <a:rPr dirty="0" sz="1000">
                <a:latin typeface="Gill Sans MT"/>
                <a:cs typeface="Gill Sans MT"/>
              </a:rPr>
              <a:t>Remaining </a:t>
            </a:r>
            <a:r>
              <a:rPr dirty="0" sz="1000" spc="-5">
                <a:latin typeface="Gill Sans MT"/>
                <a:cs typeface="Gill Sans MT"/>
              </a:rPr>
              <a:t>Net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2482" y="398780"/>
            <a:ext cx="7461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Gill Sans MT"/>
                <a:cs typeface="Gill Sans MT"/>
              </a:rPr>
              <a:t>Revised </a:t>
            </a:r>
            <a:r>
              <a:rPr dirty="0" sz="800" spc="-20">
                <a:latin typeface="Gill Sans MT"/>
                <a:cs typeface="Gill Sans MT"/>
              </a:rPr>
              <a:t>Dec</a:t>
            </a:r>
            <a:r>
              <a:rPr dirty="0" sz="800" spc="-145">
                <a:latin typeface="Gill Sans MT"/>
                <a:cs typeface="Gill Sans MT"/>
              </a:rPr>
              <a:t> </a:t>
            </a:r>
            <a:r>
              <a:rPr dirty="0" sz="800" spc="-25">
                <a:latin typeface="Gill Sans MT"/>
                <a:cs typeface="Gill Sans MT"/>
              </a:rPr>
              <a:t>2014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jlimantoro</dc:creator>
  <dc:title>Microsoft Word - Direct Deposit form.doc</dc:title>
  <dcterms:created xsi:type="dcterms:W3CDTF">2020-09-02T18:42:46Z</dcterms:created>
  <dcterms:modified xsi:type="dcterms:W3CDTF">2020-09-02T18:42:46Z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