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96416" y="3652139"/>
            <a:ext cx="6255385" cy="18415"/>
          </a:xfrm>
          <a:custGeom>
            <a:avLst/>
            <a:gdLst/>
            <a:ahLst/>
            <a:cxnLst/>
            <a:rect l="l" t="t" r="r" b="b"/>
            <a:pathLst>
              <a:path w="6255384" h="18414">
                <a:moveTo>
                  <a:pt x="6255385" y="0"/>
                </a:moveTo>
                <a:lnTo>
                  <a:pt x="0" y="0"/>
                </a:lnTo>
                <a:lnTo>
                  <a:pt x="0" y="18287"/>
                </a:lnTo>
                <a:lnTo>
                  <a:pt x="6255385" y="18287"/>
                </a:lnTo>
                <a:lnTo>
                  <a:pt x="62553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84123"/>
            <a:ext cx="6203315" cy="4481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226695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FF0000"/>
                </a:solidFill>
                <a:latin typeface="Verdana"/>
                <a:cs typeface="Verdana"/>
              </a:rPr>
              <a:t>&lt;Insert Logo</a:t>
            </a:r>
            <a:r>
              <a:rPr dirty="0" sz="1200" spc="5" b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200" spc="-5" b="1">
                <a:solidFill>
                  <a:srgbClr val="FF0000"/>
                </a:solidFill>
                <a:latin typeface="Verdana"/>
                <a:cs typeface="Verdana"/>
              </a:rPr>
              <a:t>Here&gt;</a:t>
            </a:r>
            <a:endParaRPr sz="1200">
              <a:latin typeface="Verdana"/>
              <a:cs typeface="Verdana"/>
            </a:endParaRPr>
          </a:p>
          <a:p>
            <a:pPr algn="ctr" marR="226695">
              <a:lnSpc>
                <a:spcPct val="100000"/>
              </a:lnSpc>
              <a:spcBef>
                <a:spcPts val="10"/>
              </a:spcBef>
            </a:pPr>
            <a:r>
              <a:rPr dirty="0" sz="900">
                <a:solidFill>
                  <a:srgbClr val="FF0000"/>
                </a:solidFill>
                <a:latin typeface="Verdana"/>
                <a:cs typeface="Verdana"/>
              </a:rPr>
              <a:t>&lt; </a:t>
            </a:r>
            <a:r>
              <a:rPr dirty="0" sz="900" spc="-5">
                <a:solidFill>
                  <a:srgbClr val="FF0000"/>
                </a:solidFill>
                <a:latin typeface="Verdana"/>
                <a:cs typeface="Verdana"/>
              </a:rPr>
              <a:t>Street</a:t>
            </a:r>
            <a:r>
              <a:rPr dirty="0" sz="900" spc="-1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900" spc="-5">
                <a:solidFill>
                  <a:srgbClr val="FF0000"/>
                </a:solidFill>
                <a:latin typeface="Verdana"/>
                <a:cs typeface="Verdana"/>
              </a:rPr>
              <a:t>Address&gt;</a:t>
            </a:r>
            <a:endParaRPr sz="900">
              <a:latin typeface="Verdana"/>
              <a:cs typeface="Verdana"/>
            </a:endParaRPr>
          </a:p>
          <a:p>
            <a:pPr algn="ctr" marR="227329">
              <a:lnSpc>
                <a:spcPct val="100000"/>
              </a:lnSpc>
              <a:spcBef>
                <a:spcPts val="15"/>
              </a:spcBef>
            </a:pPr>
            <a:r>
              <a:rPr dirty="0" sz="900">
                <a:solidFill>
                  <a:srgbClr val="FF0000"/>
                </a:solidFill>
                <a:latin typeface="Verdana"/>
                <a:cs typeface="Verdana"/>
              </a:rPr>
              <a:t>&lt; </a:t>
            </a:r>
            <a:r>
              <a:rPr dirty="0" sz="900" spc="-5">
                <a:solidFill>
                  <a:srgbClr val="FF0000"/>
                </a:solidFill>
                <a:latin typeface="Verdana"/>
                <a:cs typeface="Verdana"/>
              </a:rPr>
              <a:t>City State</a:t>
            </a:r>
            <a:r>
              <a:rPr dirty="0" sz="900" spc="-2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900" spc="-5">
                <a:solidFill>
                  <a:srgbClr val="FF0000"/>
                </a:solidFill>
                <a:latin typeface="Verdana"/>
                <a:cs typeface="Verdana"/>
              </a:rPr>
              <a:t>Zip&gt;</a:t>
            </a:r>
            <a:endParaRPr sz="900">
              <a:latin typeface="Verdana"/>
              <a:cs typeface="Verdana"/>
            </a:endParaRPr>
          </a:p>
          <a:p>
            <a:pPr algn="ctr" marR="225425">
              <a:lnSpc>
                <a:spcPct val="100000"/>
              </a:lnSpc>
              <a:spcBef>
                <a:spcPts val="10"/>
              </a:spcBef>
            </a:pPr>
            <a:r>
              <a:rPr dirty="0" sz="900">
                <a:solidFill>
                  <a:srgbClr val="FF0000"/>
                </a:solidFill>
                <a:latin typeface="Verdana"/>
                <a:cs typeface="Verdana"/>
              </a:rPr>
              <a:t>&lt; Phone</a:t>
            </a:r>
            <a:r>
              <a:rPr dirty="0" sz="900" spc="-2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900" spc="-5">
                <a:solidFill>
                  <a:srgbClr val="FF0000"/>
                </a:solidFill>
                <a:latin typeface="Verdana"/>
                <a:cs typeface="Verdana"/>
              </a:rPr>
              <a:t>Number&gt;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000">
              <a:latin typeface="Verdana"/>
              <a:cs typeface="Verdana"/>
            </a:endParaRPr>
          </a:p>
          <a:p>
            <a:pPr algn="ctr" marR="224154">
              <a:lnSpc>
                <a:spcPct val="100000"/>
              </a:lnSpc>
            </a:pPr>
            <a:r>
              <a:rPr dirty="0" sz="1100" spc="-5" b="1">
                <a:latin typeface="Verdana"/>
                <a:cs typeface="Verdana"/>
              </a:rPr>
              <a:t>Credit Card Recurring Payment Authorization</a:t>
            </a:r>
            <a:r>
              <a:rPr dirty="0" sz="1100" spc="5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Form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Verdana"/>
              <a:cs typeface="Verdana"/>
            </a:endParaRPr>
          </a:p>
          <a:p>
            <a:pPr marL="12700" marR="316865">
              <a:lnSpc>
                <a:spcPct val="102200"/>
              </a:lnSpc>
            </a:pPr>
            <a:r>
              <a:rPr dirty="0" sz="900" spc="-5">
                <a:latin typeface="Verdana"/>
                <a:cs typeface="Verdana"/>
              </a:rPr>
              <a:t>Schedule </a:t>
            </a:r>
            <a:r>
              <a:rPr dirty="0" sz="900">
                <a:latin typeface="Verdana"/>
                <a:cs typeface="Verdana"/>
              </a:rPr>
              <a:t>your payments </a:t>
            </a:r>
            <a:r>
              <a:rPr dirty="0" sz="900" spc="-5">
                <a:latin typeface="Verdana"/>
                <a:cs typeface="Verdana"/>
              </a:rPr>
              <a:t>to </a:t>
            </a:r>
            <a:r>
              <a:rPr dirty="0" sz="900">
                <a:latin typeface="Verdana"/>
                <a:cs typeface="Verdana"/>
              </a:rPr>
              <a:t>be </a:t>
            </a:r>
            <a:r>
              <a:rPr dirty="0" sz="900" spc="-5">
                <a:latin typeface="Verdana"/>
                <a:cs typeface="Verdana"/>
              </a:rPr>
              <a:t>automatically charged </a:t>
            </a:r>
            <a:r>
              <a:rPr dirty="0" sz="900">
                <a:latin typeface="Verdana"/>
                <a:cs typeface="Verdana"/>
              </a:rPr>
              <a:t>to your </a:t>
            </a:r>
            <a:r>
              <a:rPr dirty="0" sz="900" spc="-5">
                <a:latin typeface="Verdana"/>
                <a:cs typeface="Verdana"/>
              </a:rPr>
              <a:t>credit </a:t>
            </a:r>
            <a:r>
              <a:rPr dirty="0" sz="900">
                <a:latin typeface="Verdana"/>
                <a:cs typeface="Verdana"/>
              </a:rPr>
              <a:t>card. Just </a:t>
            </a:r>
            <a:r>
              <a:rPr dirty="0" sz="900" spc="-5">
                <a:latin typeface="Verdana"/>
                <a:cs typeface="Verdana"/>
              </a:rPr>
              <a:t>complete and </a:t>
            </a:r>
            <a:r>
              <a:rPr dirty="0" sz="900">
                <a:latin typeface="Verdana"/>
                <a:cs typeface="Verdana"/>
              </a:rPr>
              <a:t>sign this  </a:t>
            </a:r>
            <a:r>
              <a:rPr dirty="0" sz="900" spc="-5">
                <a:latin typeface="Verdana"/>
                <a:cs typeface="Verdana"/>
              </a:rPr>
              <a:t>form </a:t>
            </a:r>
            <a:r>
              <a:rPr dirty="0" sz="900">
                <a:latin typeface="Verdana"/>
                <a:cs typeface="Verdana"/>
              </a:rPr>
              <a:t>to get</a:t>
            </a:r>
            <a:r>
              <a:rPr dirty="0" sz="900" spc="-5">
                <a:latin typeface="Verdana"/>
                <a:cs typeface="Verdana"/>
              </a:rPr>
              <a:t> started!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900" spc="-5" b="1">
                <a:latin typeface="Verdana"/>
                <a:cs typeface="Verdana"/>
              </a:rPr>
              <a:t>Recurring Payments Will Make Your Life</a:t>
            </a:r>
            <a:r>
              <a:rPr dirty="0" sz="900" spc="45" b="1">
                <a:latin typeface="Verdana"/>
                <a:cs typeface="Verdana"/>
              </a:rPr>
              <a:t> </a:t>
            </a:r>
            <a:r>
              <a:rPr dirty="0" sz="900" spc="-5" b="1">
                <a:latin typeface="Verdana"/>
                <a:cs typeface="Verdana"/>
              </a:rPr>
              <a:t>Easier:</a:t>
            </a:r>
            <a:endParaRPr sz="900">
              <a:latin typeface="Verdana"/>
              <a:cs typeface="Verdana"/>
            </a:endParaRPr>
          </a:p>
          <a:p>
            <a:pPr marL="469265" indent="-228600">
              <a:lnSpc>
                <a:spcPct val="100000"/>
              </a:lnSpc>
              <a:spcBef>
                <a:spcPts val="1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900">
                <a:latin typeface="Verdana"/>
                <a:cs typeface="Verdana"/>
              </a:rPr>
              <a:t>It’s </a:t>
            </a:r>
            <a:r>
              <a:rPr dirty="0" sz="900" spc="-5">
                <a:latin typeface="Verdana"/>
                <a:cs typeface="Verdana"/>
              </a:rPr>
              <a:t>convenient (saving you </a:t>
            </a:r>
            <a:r>
              <a:rPr dirty="0" sz="900">
                <a:latin typeface="Verdana"/>
                <a:cs typeface="Verdana"/>
              </a:rPr>
              <a:t>time </a:t>
            </a:r>
            <a:r>
              <a:rPr dirty="0" sz="900" spc="-5">
                <a:latin typeface="Verdana"/>
                <a:cs typeface="Verdana"/>
              </a:rPr>
              <a:t>and</a:t>
            </a:r>
            <a:r>
              <a:rPr dirty="0" sz="900" spc="-1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postage)</a:t>
            </a:r>
            <a:endParaRPr sz="900">
              <a:latin typeface="Verdana"/>
              <a:cs typeface="Verdana"/>
            </a:endParaRPr>
          </a:p>
          <a:p>
            <a:pPr marL="469265" indent="-228600">
              <a:lnSpc>
                <a:spcPct val="100000"/>
              </a:lnSpc>
              <a:spcBef>
                <a:spcPts val="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900">
                <a:latin typeface="Verdana"/>
                <a:cs typeface="Verdana"/>
              </a:rPr>
              <a:t>Your </a:t>
            </a:r>
            <a:r>
              <a:rPr dirty="0" sz="900" spc="-5">
                <a:latin typeface="Verdana"/>
                <a:cs typeface="Verdana"/>
              </a:rPr>
              <a:t>payment </a:t>
            </a:r>
            <a:r>
              <a:rPr dirty="0" sz="900">
                <a:latin typeface="Verdana"/>
                <a:cs typeface="Verdana"/>
              </a:rPr>
              <a:t>is </a:t>
            </a:r>
            <a:r>
              <a:rPr dirty="0" sz="900" spc="-5">
                <a:latin typeface="Verdana"/>
                <a:cs typeface="Verdana"/>
              </a:rPr>
              <a:t>always </a:t>
            </a:r>
            <a:r>
              <a:rPr dirty="0" sz="900">
                <a:latin typeface="Verdana"/>
                <a:cs typeface="Verdana"/>
              </a:rPr>
              <a:t>on time </a:t>
            </a:r>
            <a:r>
              <a:rPr dirty="0" sz="900" spc="-5">
                <a:latin typeface="Verdana"/>
                <a:cs typeface="Verdana"/>
              </a:rPr>
              <a:t>(even </a:t>
            </a:r>
            <a:r>
              <a:rPr dirty="0" sz="900">
                <a:latin typeface="Verdana"/>
                <a:cs typeface="Verdana"/>
              </a:rPr>
              <a:t>if you’re </a:t>
            </a:r>
            <a:r>
              <a:rPr dirty="0" sz="900" spc="-5">
                <a:latin typeface="Verdana"/>
                <a:cs typeface="Verdana"/>
              </a:rPr>
              <a:t>out </a:t>
            </a:r>
            <a:r>
              <a:rPr dirty="0" sz="900">
                <a:latin typeface="Verdana"/>
                <a:cs typeface="Verdana"/>
              </a:rPr>
              <a:t>of </a:t>
            </a:r>
            <a:r>
              <a:rPr dirty="0" sz="900" spc="-5">
                <a:latin typeface="Verdana"/>
                <a:cs typeface="Verdana"/>
              </a:rPr>
              <a:t>town), eliminating late</a:t>
            </a:r>
            <a:r>
              <a:rPr dirty="0" sz="900" spc="-3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charges</a:t>
            </a:r>
            <a:endParaRPr sz="900">
              <a:latin typeface="Verdana"/>
              <a:cs typeface="Verdana"/>
            </a:endParaRPr>
          </a:p>
          <a:p>
            <a:pPr marL="469265" indent="-228600">
              <a:lnSpc>
                <a:spcPct val="100000"/>
              </a:lnSpc>
              <a:spcBef>
                <a:spcPts val="1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900" spc="-5">
                <a:latin typeface="Verdana"/>
                <a:cs typeface="Verdana"/>
              </a:rPr>
              <a:t>You </a:t>
            </a:r>
            <a:r>
              <a:rPr dirty="0" sz="900">
                <a:latin typeface="Verdana"/>
                <a:cs typeface="Verdana"/>
              </a:rPr>
              <a:t>can </a:t>
            </a:r>
            <a:r>
              <a:rPr dirty="0" sz="900" spc="-5">
                <a:latin typeface="Verdana"/>
                <a:cs typeface="Verdana"/>
              </a:rPr>
              <a:t>get Rewards Points for </a:t>
            </a:r>
            <a:r>
              <a:rPr dirty="0" sz="900">
                <a:latin typeface="Verdana"/>
                <a:cs typeface="Verdana"/>
              </a:rPr>
              <a:t>paying your</a:t>
            </a:r>
            <a:r>
              <a:rPr dirty="0" sz="900" spc="-1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bill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900" spc="-5" b="1">
                <a:latin typeface="Verdana"/>
                <a:cs typeface="Verdana"/>
              </a:rPr>
              <a:t>Here’s How Recurring Payments</a:t>
            </a:r>
            <a:r>
              <a:rPr dirty="0" sz="900" spc="20" b="1">
                <a:latin typeface="Verdana"/>
                <a:cs typeface="Verdana"/>
              </a:rPr>
              <a:t> </a:t>
            </a:r>
            <a:r>
              <a:rPr dirty="0" sz="900" b="1">
                <a:latin typeface="Verdana"/>
                <a:cs typeface="Verdana"/>
              </a:rPr>
              <a:t>Work:</a:t>
            </a:r>
            <a:endParaRPr sz="900">
              <a:latin typeface="Verdana"/>
              <a:cs typeface="Verdana"/>
            </a:endParaRPr>
          </a:p>
          <a:p>
            <a:pPr marL="12700" marR="5080">
              <a:lnSpc>
                <a:spcPct val="101200"/>
              </a:lnSpc>
            </a:pPr>
            <a:r>
              <a:rPr dirty="0" sz="900" spc="-5">
                <a:latin typeface="Verdana"/>
                <a:cs typeface="Verdana"/>
              </a:rPr>
              <a:t>You authorize </a:t>
            </a:r>
            <a:r>
              <a:rPr dirty="0" sz="900">
                <a:latin typeface="Verdana"/>
                <a:cs typeface="Verdana"/>
              </a:rPr>
              <a:t>regularly </a:t>
            </a:r>
            <a:r>
              <a:rPr dirty="0" sz="900" spc="-5">
                <a:latin typeface="Verdana"/>
                <a:cs typeface="Verdana"/>
              </a:rPr>
              <a:t>scheduled </a:t>
            </a:r>
            <a:r>
              <a:rPr dirty="0" sz="900">
                <a:latin typeface="Verdana"/>
                <a:cs typeface="Verdana"/>
              </a:rPr>
              <a:t>charges </a:t>
            </a:r>
            <a:r>
              <a:rPr dirty="0" sz="900" spc="-5">
                <a:latin typeface="Verdana"/>
                <a:cs typeface="Verdana"/>
              </a:rPr>
              <a:t>to </a:t>
            </a:r>
            <a:r>
              <a:rPr dirty="0" sz="900">
                <a:latin typeface="Verdana"/>
                <a:cs typeface="Verdana"/>
              </a:rPr>
              <a:t>your </a:t>
            </a:r>
            <a:r>
              <a:rPr dirty="0" sz="900" spc="-5">
                <a:latin typeface="Verdana"/>
                <a:cs typeface="Verdana"/>
              </a:rPr>
              <a:t>Visa, MasterCard, </a:t>
            </a:r>
            <a:r>
              <a:rPr dirty="0" sz="900">
                <a:latin typeface="Verdana"/>
                <a:cs typeface="Verdana"/>
              </a:rPr>
              <a:t>American </a:t>
            </a:r>
            <a:r>
              <a:rPr dirty="0" sz="900" spc="-5">
                <a:latin typeface="Verdana"/>
                <a:cs typeface="Verdana"/>
              </a:rPr>
              <a:t>Express </a:t>
            </a:r>
            <a:r>
              <a:rPr dirty="0" sz="900">
                <a:latin typeface="Verdana"/>
                <a:cs typeface="Verdana"/>
              </a:rPr>
              <a:t>or Discover card.  </a:t>
            </a:r>
            <a:r>
              <a:rPr dirty="0" sz="900" spc="-5">
                <a:latin typeface="Verdana"/>
                <a:cs typeface="Verdana"/>
              </a:rPr>
              <a:t>You will be </a:t>
            </a:r>
            <a:r>
              <a:rPr dirty="0" sz="900">
                <a:latin typeface="Verdana"/>
                <a:cs typeface="Verdana"/>
              </a:rPr>
              <a:t>charged </a:t>
            </a:r>
            <a:r>
              <a:rPr dirty="0" sz="900" spc="-5">
                <a:latin typeface="Verdana"/>
                <a:cs typeface="Verdana"/>
              </a:rPr>
              <a:t>each billing period for the total amount due for </a:t>
            </a:r>
            <a:r>
              <a:rPr dirty="0" sz="900">
                <a:latin typeface="Verdana"/>
                <a:cs typeface="Verdana"/>
              </a:rPr>
              <a:t>that </a:t>
            </a:r>
            <a:r>
              <a:rPr dirty="0" sz="900" spc="-5">
                <a:latin typeface="Verdana"/>
                <a:cs typeface="Verdana"/>
              </a:rPr>
              <a:t>period. </a:t>
            </a:r>
            <a:r>
              <a:rPr dirty="0" sz="900">
                <a:latin typeface="Verdana"/>
                <a:cs typeface="Verdana"/>
              </a:rPr>
              <a:t>A receipt </a:t>
            </a:r>
            <a:r>
              <a:rPr dirty="0" sz="900" spc="-5">
                <a:latin typeface="Verdana"/>
                <a:cs typeface="Verdana"/>
              </a:rPr>
              <a:t>will </a:t>
            </a:r>
            <a:r>
              <a:rPr dirty="0" sz="900">
                <a:latin typeface="Verdana"/>
                <a:cs typeface="Verdana"/>
              </a:rPr>
              <a:t>be </a:t>
            </a:r>
            <a:r>
              <a:rPr dirty="0" sz="900" spc="-5">
                <a:latin typeface="Verdana"/>
                <a:cs typeface="Verdana"/>
              </a:rPr>
              <a:t>emailed to  you </a:t>
            </a:r>
            <a:r>
              <a:rPr dirty="0" sz="900">
                <a:latin typeface="Verdana"/>
                <a:cs typeface="Verdana"/>
              </a:rPr>
              <a:t>and </a:t>
            </a:r>
            <a:r>
              <a:rPr dirty="0" sz="900" spc="-5">
                <a:latin typeface="Verdana"/>
                <a:cs typeface="Verdana"/>
              </a:rPr>
              <a:t>the charge will appear </a:t>
            </a:r>
            <a:r>
              <a:rPr dirty="0" sz="900">
                <a:latin typeface="Verdana"/>
                <a:cs typeface="Verdana"/>
              </a:rPr>
              <a:t>on your </a:t>
            </a:r>
            <a:r>
              <a:rPr dirty="0" sz="900" spc="-5">
                <a:latin typeface="Verdana"/>
                <a:cs typeface="Verdana"/>
              </a:rPr>
              <a:t>credit </a:t>
            </a:r>
            <a:r>
              <a:rPr dirty="0" sz="900">
                <a:latin typeface="Verdana"/>
                <a:cs typeface="Verdana"/>
              </a:rPr>
              <a:t>card </a:t>
            </a:r>
            <a:r>
              <a:rPr dirty="0" sz="900" spc="-5">
                <a:latin typeface="Verdana"/>
                <a:cs typeface="Verdana"/>
              </a:rPr>
              <a:t>statement. You </a:t>
            </a:r>
            <a:r>
              <a:rPr dirty="0" sz="900">
                <a:latin typeface="Verdana"/>
                <a:cs typeface="Verdana"/>
              </a:rPr>
              <a:t>agree </a:t>
            </a:r>
            <a:r>
              <a:rPr dirty="0" sz="900" spc="-5">
                <a:latin typeface="Verdana"/>
                <a:cs typeface="Verdana"/>
              </a:rPr>
              <a:t>that </a:t>
            </a:r>
            <a:r>
              <a:rPr dirty="0" sz="900">
                <a:latin typeface="Verdana"/>
                <a:cs typeface="Verdana"/>
              </a:rPr>
              <a:t>no </a:t>
            </a:r>
            <a:r>
              <a:rPr dirty="0" sz="900" spc="-5">
                <a:latin typeface="Verdana"/>
                <a:cs typeface="Verdana"/>
              </a:rPr>
              <a:t>prior-notification will </a:t>
            </a:r>
            <a:r>
              <a:rPr dirty="0" sz="900">
                <a:latin typeface="Verdana"/>
                <a:cs typeface="Verdana"/>
              </a:rPr>
              <a:t>be  </a:t>
            </a:r>
            <a:r>
              <a:rPr dirty="0" sz="900" spc="-5">
                <a:latin typeface="Verdana"/>
                <a:cs typeface="Verdana"/>
              </a:rPr>
              <a:t>provided </a:t>
            </a:r>
            <a:r>
              <a:rPr dirty="0" sz="900">
                <a:latin typeface="Verdana"/>
                <a:cs typeface="Verdana"/>
              </a:rPr>
              <a:t>if the </a:t>
            </a:r>
            <a:r>
              <a:rPr dirty="0" sz="900" spc="-5">
                <a:latin typeface="Verdana"/>
                <a:cs typeface="Verdana"/>
              </a:rPr>
              <a:t>total </a:t>
            </a:r>
            <a:r>
              <a:rPr dirty="0" sz="900">
                <a:latin typeface="Verdana"/>
                <a:cs typeface="Verdana"/>
              </a:rPr>
              <a:t>payment is </a:t>
            </a:r>
            <a:r>
              <a:rPr dirty="0" sz="900" spc="-5">
                <a:latin typeface="Verdana"/>
                <a:cs typeface="Verdana"/>
              </a:rPr>
              <a:t>under </a:t>
            </a:r>
            <a:r>
              <a:rPr dirty="0" sz="900">
                <a:solidFill>
                  <a:srgbClr val="FF0000"/>
                </a:solidFill>
                <a:latin typeface="Verdana"/>
                <a:cs typeface="Verdana"/>
              </a:rPr>
              <a:t>&lt;insert </a:t>
            </a:r>
            <a:r>
              <a:rPr dirty="0" sz="900" spc="-5">
                <a:solidFill>
                  <a:srgbClr val="FF0000"/>
                </a:solidFill>
                <a:latin typeface="Verdana"/>
                <a:cs typeface="Verdana"/>
              </a:rPr>
              <a:t>$&gt;</a:t>
            </a:r>
            <a:r>
              <a:rPr dirty="0" sz="900" spc="-5">
                <a:latin typeface="Verdana"/>
                <a:cs typeface="Verdana"/>
              </a:rPr>
              <a:t>. </a:t>
            </a:r>
            <a:r>
              <a:rPr dirty="0" sz="900">
                <a:latin typeface="Verdana"/>
                <a:cs typeface="Verdana"/>
              </a:rPr>
              <a:t>If your bill is more </a:t>
            </a:r>
            <a:r>
              <a:rPr dirty="0" sz="900" spc="-5">
                <a:latin typeface="Verdana"/>
                <a:cs typeface="Verdana"/>
              </a:rPr>
              <a:t>than that </a:t>
            </a:r>
            <a:r>
              <a:rPr dirty="0" sz="900">
                <a:latin typeface="Verdana"/>
                <a:cs typeface="Verdana"/>
              </a:rPr>
              <a:t>amount, or </a:t>
            </a:r>
            <a:r>
              <a:rPr dirty="0" sz="900" spc="-5">
                <a:latin typeface="Verdana"/>
                <a:cs typeface="Verdana"/>
              </a:rPr>
              <a:t>the payment  </a:t>
            </a:r>
            <a:r>
              <a:rPr dirty="0" sz="900">
                <a:latin typeface="Verdana"/>
                <a:cs typeface="Verdana"/>
              </a:rPr>
              <a:t>date </a:t>
            </a:r>
            <a:r>
              <a:rPr dirty="0" sz="900" spc="-5">
                <a:latin typeface="Verdana"/>
                <a:cs typeface="Verdana"/>
              </a:rPr>
              <a:t>changes, you will receive notice from </a:t>
            </a:r>
            <a:r>
              <a:rPr dirty="0" sz="900">
                <a:latin typeface="Verdana"/>
                <a:cs typeface="Verdana"/>
              </a:rPr>
              <a:t>us at </a:t>
            </a:r>
            <a:r>
              <a:rPr dirty="0" sz="900" spc="-5">
                <a:latin typeface="Verdana"/>
                <a:cs typeface="Verdana"/>
              </a:rPr>
              <a:t>least </a:t>
            </a:r>
            <a:r>
              <a:rPr dirty="0" sz="900">
                <a:latin typeface="Verdana"/>
                <a:cs typeface="Verdana"/>
              </a:rPr>
              <a:t>10 </a:t>
            </a:r>
            <a:r>
              <a:rPr dirty="0" sz="900" spc="-5">
                <a:latin typeface="Verdana"/>
                <a:cs typeface="Verdana"/>
              </a:rPr>
              <a:t>days </a:t>
            </a:r>
            <a:r>
              <a:rPr dirty="0" sz="900">
                <a:latin typeface="Verdana"/>
                <a:cs typeface="Verdana"/>
              </a:rPr>
              <a:t>prior to </a:t>
            </a:r>
            <a:r>
              <a:rPr dirty="0" sz="900" spc="-5">
                <a:latin typeface="Verdana"/>
                <a:cs typeface="Verdana"/>
              </a:rPr>
              <a:t>the payment being</a:t>
            </a:r>
            <a:r>
              <a:rPr dirty="0" sz="900" spc="7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collected.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dirty="0" sz="1000" spc="-5" b="1">
                <a:latin typeface="Verdana"/>
                <a:cs typeface="Verdana"/>
              </a:rPr>
              <a:t>Please complete the information</a:t>
            </a:r>
            <a:r>
              <a:rPr dirty="0" sz="100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below: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00">
                <a:latin typeface="Verdana"/>
                <a:cs typeface="Verdana"/>
              </a:rPr>
              <a:t>I </a:t>
            </a:r>
            <a:r>
              <a:rPr dirty="0" u="sng" sz="9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Danny </a:t>
            </a:r>
            <a:r>
              <a:rPr dirty="0" u="sng" sz="900" spc="-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Row</a:t>
            </a:r>
            <a:r>
              <a:rPr dirty="0" sz="900" spc="-5">
                <a:latin typeface="Verdana"/>
                <a:cs typeface="Verdana"/>
              </a:rPr>
              <a:t> authorize </a:t>
            </a:r>
            <a:r>
              <a:rPr dirty="0" sz="900" spc="-5">
                <a:solidFill>
                  <a:srgbClr val="FF0000"/>
                </a:solidFill>
                <a:latin typeface="Verdana"/>
                <a:cs typeface="Verdana"/>
              </a:rPr>
              <a:t>&lt;Insert Business </a:t>
            </a:r>
            <a:r>
              <a:rPr dirty="0" sz="900">
                <a:solidFill>
                  <a:srgbClr val="FF0000"/>
                </a:solidFill>
                <a:latin typeface="Verdana"/>
                <a:cs typeface="Verdana"/>
              </a:rPr>
              <a:t>Name&gt; </a:t>
            </a:r>
            <a:r>
              <a:rPr dirty="0" sz="900">
                <a:latin typeface="Verdana"/>
                <a:cs typeface="Verdana"/>
              </a:rPr>
              <a:t>to </a:t>
            </a:r>
            <a:r>
              <a:rPr dirty="0" sz="900" spc="-5">
                <a:latin typeface="Verdana"/>
                <a:cs typeface="Verdana"/>
              </a:rPr>
              <a:t>charge </a:t>
            </a:r>
            <a:r>
              <a:rPr dirty="0" sz="900">
                <a:latin typeface="Verdana"/>
                <a:cs typeface="Verdana"/>
              </a:rPr>
              <a:t>my credit</a:t>
            </a:r>
            <a:r>
              <a:rPr dirty="0" sz="900" spc="-1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card.</a:t>
            </a:r>
            <a:endParaRPr sz="900">
              <a:latin typeface="Verdana"/>
              <a:cs typeface="Verdana"/>
            </a:endParaRPr>
          </a:p>
          <a:p>
            <a:pPr marL="814069">
              <a:lnSpc>
                <a:spcPct val="100000"/>
              </a:lnSpc>
              <a:spcBef>
                <a:spcPts val="15"/>
              </a:spcBef>
            </a:pPr>
            <a:r>
              <a:rPr dirty="0" sz="750">
                <a:latin typeface="Verdana"/>
                <a:cs typeface="Verdana"/>
              </a:rPr>
              <a:t>(full</a:t>
            </a:r>
            <a:r>
              <a:rPr dirty="0" sz="750" spc="-15">
                <a:latin typeface="Verdana"/>
                <a:cs typeface="Verdana"/>
              </a:rPr>
              <a:t> </a:t>
            </a:r>
            <a:r>
              <a:rPr dirty="0" sz="750">
                <a:latin typeface="Verdana"/>
                <a:cs typeface="Verdana"/>
              </a:rPr>
              <a:t>name)</a:t>
            </a:r>
            <a:endParaRPr sz="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  <a:tabLst>
                <a:tab pos="2011045" algn="l"/>
              </a:tabLst>
            </a:pPr>
            <a:r>
              <a:rPr dirty="0" sz="900" spc="-5">
                <a:latin typeface="Verdana"/>
                <a:cs typeface="Verdana"/>
              </a:rPr>
              <a:t>indicated below</a:t>
            </a:r>
            <a:r>
              <a:rPr dirty="0" sz="900" spc="1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on</a:t>
            </a:r>
            <a:r>
              <a:rPr dirty="0" sz="900" spc="1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the</a:t>
            </a:r>
            <a:r>
              <a:rPr dirty="0" u="sng" sz="900" spc="-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	</a:t>
            </a:r>
            <a:r>
              <a:rPr dirty="0" sz="900">
                <a:latin typeface="Verdana"/>
                <a:cs typeface="Verdana"/>
              </a:rPr>
              <a:t>of each </a:t>
            </a:r>
            <a:r>
              <a:rPr dirty="0" sz="900" spc="-5">
                <a:solidFill>
                  <a:srgbClr val="FF0000"/>
                </a:solidFill>
                <a:latin typeface="Verdana"/>
                <a:cs typeface="Verdana"/>
              </a:rPr>
              <a:t>&lt;insert frequency&gt; </a:t>
            </a:r>
            <a:r>
              <a:rPr dirty="0" sz="900" spc="-5">
                <a:latin typeface="Verdana"/>
                <a:cs typeface="Verdana"/>
              </a:rPr>
              <a:t>for </a:t>
            </a:r>
            <a:r>
              <a:rPr dirty="0" sz="900">
                <a:latin typeface="Verdana"/>
                <a:cs typeface="Verdana"/>
              </a:rPr>
              <a:t>payment of my </a:t>
            </a:r>
            <a:r>
              <a:rPr dirty="0" sz="900">
                <a:solidFill>
                  <a:srgbClr val="FF0000"/>
                </a:solidFill>
                <a:latin typeface="Verdana"/>
                <a:cs typeface="Verdana"/>
              </a:rPr>
              <a:t>&lt;insert </a:t>
            </a:r>
            <a:r>
              <a:rPr dirty="0" sz="900" spc="-5">
                <a:solidFill>
                  <a:srgbClr val="FF0000"/>
                </a:solidFill>
                <a:latin typeface="Verdana"/>
                <a:cs typeface="Verdana"/>
              </a:rPr>
              <a:t>type </a:t>
            </a:r>
            <a:r>
              <a:rPr dirty="0" sz="900">
                <a:solidFill>
                  <a:srgbClr val="FF0000"/>
                </a:solidFill>
                <a:latin typeface="Verdana"/>
                <a:cs typeface="Verdana"/>
              </a:rPr>
              <a:t>of</a:t>
            </a:r>
            <a:r>
              <a:rPr dirty="0" sz="900" spc="-1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900" spc="-5">
                <a:solidFill>
                  <a:srgbClr val="FF0000"/>
                </a:solidFill>
                <a:latin typeface="Verdana"/>
                <a:cs typeface="Verdana"/>
              </a:rPr>
              <a:t>bill&gt;</a:t>
            </a:r>
            <a:r>
              <a:rPr dirty="0" sz="900" spc="-5"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  <a:p>
            <a:pPr marL="1385570">
              <a:lnSpc>
                <a:spcPct val="100000"/>
              </a:lnSpc>
              <a:spcBef>
                <a:spcPts val="15"/>
              </a:spcBef>
            </a:pPr>
            <a:r>
              <a:rPr dirty="0" sz="750" spc="-5">
                <a:solidFill>
                  <a:srgbClr val="FF0000"/>
                </a:solidFill>
                <a:latin typeface="Verdana"/>
                <a:cs typeface="Verdana"/>
              </a:rPr>
              <a:t>(day or date)</a:t>
            </a:r>
            <a:endParaRPr sz="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latin typeface="Verdana"/>
                <a:cs typeface="Verdana"/>
              </a:rPr>
              <a:t>I </a:t>
            </a:r>
            <a:r>
              <a:rPr dirty="0" sz="900" spc="-5">
                <a:latin typeface="Verdana"/>
                <a:cs typeface="Verdana"/>
              </a:rPr>
              <a:t>understand that </a:t>
            </a:r>
            <a:r>
              <a:rPr dirty="0" sz="900">
                <a:latin typeface="Verdana"/>
                <a:cs typeface="Verdana"/>
              </a:rPr>
              <a:t>I </a:t>
            </a:r>
            <a:r>
              <a:rPr dirty="0" sz="900" spc="-5">
                <a:latin typeface="Verdana"/>
                <a:cs typeface="Verdana"/>
              </a:rPr>
              <a:t>will only </a:t>
            </a:r>
            <a:r>
              <a:rPr dirty="0" sz="900">
                <a:latin typeface="Verdana"/>
                <a:cs typeface="Verdana"/>
              </a:rPr>
              <a:t>receive advance </a:t>
            </a:r>
            <a:r>
              <a:rPr dirty="0" sz="900" spc="-5">
                <a:latin typeface="Verdana"/>
                <a:cs typeface="Verdana"/>
              </a:rPr>
              <a:t>notice of </a:t>
            </a:r>
            <a:r>
              <a:rPr dirty="0" sz="900">
                <a:latin typeface="Verdana"/>
                <a:cs typeface="Verdana"/>
              </a:rPr>
              <a:t>the charge if it </a:t>
            </a:r>
            <a:r>
              <a:rPr dirty="0" sz="900" spc="-5">
                <a:latin typeface="Verdana"/>
                <a:cs typeface="Verdana"/>
              </a:rPr>
              <a:t>exceeds </a:t>
            </a:r>
            <a:r>
              <a:rPr dirty="0" sz="900" spc="-5">
                <a:solidFill>
                  <a:srgbClr val="FF0000"/>
                </a:solidFill>
                <a:latin typeface="Verdana"/>
                <a:cs typeface="Verdana"/>
              </a:rPr>
              <a:t>&lt;insert</a:t>
            </a:r>
            <a:r>
              <a:rPr dirty="0" sz="900" spc="1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900">
                <a:solidFill>
                  <a:srgbClr val="FF0000"/>
                </a:solidFill>
                <a:latin typeface="Verdana"/>
                <a:cs typeface="Verdana"/>
              </a:rPr>
              <a:t>$&gt;.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233796"/>
            <a:ext cx="3010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7200" algn="l"/>
              </a:tabLst>
            </a:pPr>
            <a:r>
              <a:rPr dirty="0" sz="900" spc="-5">
                <a:latin typeface="Verdana"/>
                <a:cs typeface="Verdana"/>
              </a:rPr>
              <a:t>Billing</a:t>
            </a:r>
            <a:r>
              <a:rPr dirty="0" sz="900" spc="-5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Address </a:t>
            </a:r>
            <a:r>
              <a:rPr dirty="0" sz="900" spc="-90">
                <a:latin typeface="Verdana"/>
                <a:cs typeface="Verdana"/>
              </a:rPr>
              <a:t> </a:t>
            </a:r>
            <a:r>
              <a:rPr dirty="0" u="sng" sz="9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	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0189" y="5233796"/>
            <a:ext cx="22625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49170" algn="l"/>
              </a:tabLst>
            </a:pPr>
            <a:r>
              <a:rPr dirty="0" sz="900" spc="-5">
                <a:latin typeface="Verdana"/>
                <a:cs typeface="Verdana"/>
              </a:rPr>
              <a:t>Phone#</a:t>
            </a:r>
            <a:r>
              <a:rPr dirty="0" sz="900" spc="-225">
                <a:latin typeface="Verdana"/>
                <a:cs typeface="Verdana"/>
              </a:rPr>
              <a:t> </a:t>
            </a:r>
            <a:r>
              <a:rPr dirty="0" u="sng" sz="9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	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518784"/>
            <a:ext cx="3010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7200" algn="l"/>
              </a:tabLst>
            </a:pPr>
            <a:r>
              <a:rPr dirty="0" sz="900" spc="-5">
                <a:latin typeface="Verdana"/>
                <a:cs typeface="Verdana"/>
              </a:rPr>
              <a:t>City, State,</a:t>
            </a:r>
            <a:r>
              <a:rPr dirty="0" sz="900" spc="-6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Zip </a:t>
            </a:r>
            <a:r>
              <a:rPr dirty="0" u="sng" sz="900" spc="-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	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69333" y="5518784"/>
            <a:ext cx="22529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0375" algn="l"/>
                <a:tab pos="2239645" algn="l"/>
              </a:tabLst>
            </a:pPr>
            <a:r>
              <a:rPr dirty="0" sz="900" spc="-5">
                <a:latin typeface="Verdana"/>
                <a:cs typeface="Verdana"/>
              </a:rPr>
              <a:t>Email	</a:t>
            </a:r>
            <a:r>
              <a:rPr dirty="0" u="sng" sz="900" spc="-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	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704" y="6212204"/>
            <a:ext cx="92836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Verdana"/>
                <a:cs typeface="Verdana"/>
              </a:rPr>
              <a:t>Account</a:t>
            </a:r>
            <a:r>
              <a:rPr dirty="0" sz="1000" spc="-55">
                <a:latin typeface="Verdana"/>
                <a:cs typeface="Verdana"/>
              </a:rPr>
              <a:t> </a:t>
            </a:r>
            <a:r>
              <a:rPr dirty="0" sz="1000" spc="-5">
                <a:latin typeface="Verdana"/>
                <a:cs typeface="Verdana"/>
              </a:rPr>
              <a:t>Type: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31161" y="6232525"/>
            <a:ext cx="134112" cy="134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120138" y="6212204"/>
            <a:ext cx="2768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Verdana"/>
                <a:cs typeface="Verdana"/>
              </a:rPr>
              <a:t>V</a:t>
            </a:r>
            <a:r>
              <a:rPr dirty="0" sz="1000">
                <a:latin typeface="Verdana"/>
                <a:cs typeface="Verdana"/>
              </a:rPr>
              <a:t>i</a:t>
            </a:r>
            <a:r>
              <a:rPr dirty="0" sz="1000" spc="-5">
                <a:latin typeface="Verdana"/>
                <a:cs typeface="Verdana"/>
              </a:rPr>
              <a:t>sa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44419" y="6237096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4" h="125095">
                <a:moveTo>
                  <a:pt x="0" y="124967"/>
                </a:moveTo>
                <a:lnTo>
                  <a:pt x="124968" y="124967"/>
                </a:lnTo>
                <a:lnTo>
                  <a:pt x="124968" y="0"/>
                </a:lnTo>
                <a:lnTo>
                  <a:pt x="0" y="0"/>
                </a:lnTo>
                <a:lnTo>
                  <a:pt x="0" y="12496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028823" y="6212204"/>
            <a:ext cx="7391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Verdana"/>
                <a:cs typeface="Verdana"/>
              </a:rPr>
              <a:t>MasterCard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73601" y="6237096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0" y="124967"/>
                </a:moveTo>
                <a:lnTo>
                  <a:pt x="124967" y="124967"/>
                </a:lnTo>
                <a:lnTo>
                  <a:pt x="124967" y="0"/>
                </a:lnTo>
                <a:lnTo>
                  <a:pt x="0" y="0"/>
                </a:lnTo>
                <a:lnTo>
                  <a:pt x="0" y="12496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358004" y="6212204"/>
            <a:ext cx="3727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Verdana"/>
                <a:cs typeface="Verdana"/>
              </a:rPr>
              <a:t>A</a:t>
            </a:r>
            <a:r>
              <a:rPr dirty="0" sz="1000">
                <a:latin typeface="Verdana"/>
                <a:cs typeface="Verdana"/>
              </a:rPr>
              <a:t>m</a:t>
            </a:r>
            <a:r>
              <a:rPr dirty="0" sz="1000" spc="-15">
                <a:latin typeface="Verdana"/>
                <a:cs typeface="Verdana"/>
              </a:rPr>
              <a:t>e</a:t>
            </a:r>
            <a:r>
              <a:rPr dirty="0" sz="1000" spc="-5">
                <a:latin typeface="Verdana"/>
                <a:cs typeface="Verdana"/>
              </a:rPr>
              <a:t>x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01133" y="6237096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0" y="124967"/>
                </a:moveTo>
                <a:lnTo>
                  <a:pt x="124967" y="124967"/>
                </a:lnTo>
                <a:lnTo>
                  <a:pt x="124967" y="0"/>
                </a:lnTo>
                <a:lnTo>
                  <a:pt x="0" y="0"/>
                </a:lnTo>
                <a:lnTo>
                  <a:pt x="0" y="12496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185536" y="6212204"/>
            <a:ext cx="5588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Verdana"/>
                <a:cs typeface="Verdana"/>
              </a:rPr>
              <a:t>Dis</a:t>
            </a:r>
            <a:r>
              <a:rPr dirty="0" sz="1000">
                <a:latin typeface="Verdana"/>
                <a:cs typeface="Verdana"/>
              </a:rPr>
              <a:t>c</a:t>
            </a:r>
            <a:r>
              <a:rPr dirty="0" sz="1000" spc="-10">
                <a:latin typeface="Verdana"/>
                <a:cs typeface="Verdana"/>
              </a:rPr>
              <a:t>o</a:t>
            </a:r>
            <a:r>
              <a:rPr dirty="0" sz="1000">
                <a:latin typeface="Verdana"/>
                <a:cs typeface="Verdana"/>
              </a:rPr>
              <a:t>v</a:t>
            </a:r>
            <a:r>
              <a:rPr dirty="0" sz="1000" spc="-15">
                <a:latin typeface="Verdana"/>
                <a:cs typeface="Verdana"/>
              </a:rPr>
              <a:t>e</a:t>
            </a:r>
            <a:r>
              <a:rPr dirty="0" sz="1000" spc="-5">
                <a:latin typeface="Verdana"/>
                <a:cs typeface="Verdana"/>
              </a:rPr>
              <a:t>r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704" y="6649592"/>
            <a:ext cx="4161790" cy="1016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Verdana"/>
                <a:cs typeface="Verdana"/>
              </a:rPr>
              <a:t>Cardholder </a:t>
            </a:r>
            <a:r>
              <a:rPr dirty="0" sz="900">
                <a:latin typeface="Verdana"/>
                <a:cs typeface="Verdana"/>
              </a:rPr>
              <a:t>Name </a:t>
            </a:r>
            <a:r>
              <a:rPr dirty="0" u="sng" sz="900" spc="-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Dannt</a:t>
            </a:r>
            <a:r>
              <a:rPr dirty="0" u="sng" sz="900" spc="-8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900" spc="-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Row</a:t>
            </a:r>
            <a:endParaRPr sz="900">
              <a:latin typeface="Verdana"/>
              <a:cs typeface="Verdana"/>
            </a:endParaRPr>
          </a:p>
          <a:p>
            <a:pPr marR="1619250">
              <a:lnSpc>
                <a:spcPts val="2240"/>
              </a:lnSpc>
              <a:spcBef>
                <a:spcPts val="260"/>
              </a:spcBef>
              <a:tabLst>
                <a:tab pos="1087755" algn="l"/>
                <a:tab pos="1370965" algn="l"/>
              </a:tabLst>
            </a:pPr>
            <a:r>
              <a:rPr dirty="0" sz="900" spc="-5">
                <a:latin typeface="Verdana"/>
                <a:cs typeface="Verdana"/>
              </a:rPr>
              <a:t>C</a:t>
            </a:r>
            <a:r>
              <a:rPr dirty="0" sz="900">
                <a:latin typeface="Verdana"/>
                <a:cs typeface="Verdana"/>
              </a:rPr>
              <a:t>redit </a:t>
            </a:r>
            <a:r>
              <a:rPr dirty="0" sz="900" spc="-5">
                <a:latin typeface="Verdana"/>
                <a:cs typeface="Verdana"/>
              </a:rPr>
              <a:t>C</a:t>
            </a:r>
            <a:r>
              <a:rPr dirty="0" sz="900">
                <a:latin typeface="Verdana"/>
                <a:cs typeface="Verdana"/>
              </a:rPr>
              <a:t>ard Number	</a:t>
            </a:r>
            <a:r>
              <a:rPr dirty="0" u="sng" sz="9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442</a:t>
            </a:r>
            <a:r>
              <a:rPr dirty="0" u="sng" sz="900" spc="-1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5</a:t>
            </a:r>
            <a:r>
              <a:rPr dirty="0" u="sng" sz="9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77</a:t>
            </a:r>
            <a:r>
              <a:rPr dirty="0" u="sng" sz="900" spc="-1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1</a:t>
            </a:r>
            <a:r>
              <a:rPr dirty="0" u="sng" sz="9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226</a:t>
            </a:r>
            <a:r>
              <a:rPr dirty="0" u="sng" sz="900" spc="-1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6</a:t>
            </a:r>
            <a:r>
              <a:rPr dirty="0" u="sng" sz="9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61</a:t>
            </a:r>
            <a:r>
              <a:rPr dirty="0" u="sng" sz="900" spc="-1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4</a:t>
            </a:r>
            <a:r>
              <a:rPr dirty="0" u="sng" sz="9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73 </a:t>
            </a:r>
            <a:r>
              <a:rPr dirty="0" sz="90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Expiration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Date	</a:t>
            </a:r>
            <a:r>
              <a:rPr dirty="0" u="sng" sz="9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0822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dirty="0" sz="900" spc="-5">
                <a:latin typeface="Verdana"/>
                <a:cs typeface="Verdana"/>
              </a:rPr>
              <a:t>CVV (3 </a:t>
            </a:r>
            <a:r>
              <a:rPr dirty="0" sz="900">
                <a:latin typeface="Verdana"/>
                <a:cs typeface="Verdana"/>
              </a:rPr>
              <a:t>digit number on </a:t>
            </a:r>
            <a:r>
              <a:rPr dirty="0" sz="900" spc="-5">
                <a:latin typeface="Verdana"/>
                <a:cs typeface="Verdana"/>
              </a:rPr>
              <a:t>back </a:t>
            </a:r>
            <a:r>
              <a:rPr dirty="0" sz="900">
                <a:latin typeface="Verdana"/>
                <a:cs typeface="Verdana"/>
              </a:rPr>
              <a:t>of </a:t>
            </a:r>
            <a:r>
              <a:rPr dirty="0" sz="900" spc="-5">
                <a:latin typeface="Verdana"/>
                <a:cs typeface="Verdana"/>
              </a:rPr>
              <a:t>Visa/MC, </a:t>
            </a:r>
            <a:r>
              <a:rPr dirty="0" sz="900">
                <a:latin typeface="Verdana"/>
                <a:cs typeface="Verdana"/>
              </a:rPr>
              <a:t>4 digits on front of </a:t>
            </a:r>
            <a:r>
              <a:rPr dirty="0" sz="900" spc="-5">
                <a:latin typeface="Verdana"/>
                <a:cs typeface="Verdana"/>
              </a:rPr>
              <a:t>AMEX)</a:t>
            </a:r>
            <a:r>
              <a:rPr dirty="0" sz="900" spc="-85">
                <a:latin typeface="Verdana"/>
                <a:cs typeface="Verdana"/>
              </a:rPr>
              <a:t> </a:t>
            </a:r>
            <a:r>
              <a:rPr dirty="0" u="sng" sz="9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345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43076" y="6141084"/>
            <a:ext cx="6376035" cy="1660525"/>
          </a:xfrm>
          <a:custGeom>
            <a:avLst/>
            <a:gdLst/>
            <a:ahLst/>
            <a:cxnLst/>
            <a:rect l="l" t="t" r="r" b="b"/>
            <a:pathLst>
              <a:path w="6376034" h="1660525">
                <a:moveTo>
                  <a:pt x="6096" y="6223"/>
                </a:moveTo>
                <a:lnTo>
                  <a:pt x="0" y="6223"/>
                </a:lnTo>
                <a:lnTo>
                  <a:pt x="0" y="1653921"/>
                </a:lnTo>
                <a:lnTo>
                  <a:pt x="6096" y="1653921"/>
                </a:lnTo>
                <a:lnTo>
                  <a:pt x="6096" y="6223"/>
                </a:lnTo>
                <a:close/>
              </a:path>
              <a:path w="6376034" h="1660525">
                <a:moveTo>
                  <a:pt x="6369685" y="1653933"/>
                </a:moveTo>
                <a:lnTo>
                  <a:pt x="6096" y="1653933"/>
                </a:lnTo>
                <a:lnTo>
                  <a:pt x="0" y="1653933"/>
                </a:lnTo>
                <a:lnTo>
                  <a:pt x="0" y="1660017"/>
                </a:lnTo>
                <a:lnTo>
                  <a:pt x="6096" y="1660017"/>
                </a:lnTo>
                <a:lnTo>
                  <a:pt x="6369685" y="1660017"/>
                </a:lnTo>
                <a:lnTo>
                  <a:pt x="6369685" y="1653933"/>
                </a:lnTo>
                <a:close/>
              </a:path>
              <a:path w="6376034" h="1660525">
                <a:moveTo>
                  <a:pt x="6369685" y="0"/>
                </a:move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6096" y="6096"/>
                </a:lnTo>
                <a:lnTo>
                  <a:pt x="6369685" y="6096"/>
                </a:lnTo>
                <a:lnTo>
                  <a:pt x="6369685" y="0"/>
                </a:lnTo>
                <a:close/>
              </a:path>
              <a:path w="6376034" h="1660525">
                <a:moveTo>
                  <a:pt x="6375844" y="1653933"/>
                </a:moveTo>
                <a:lnTo>
                  <a:pt x="6369761" y="1653933"/>
                </a:lnTo>
                <a:lnTo>
                  <a:pt x="6369761" y="1660017"/>
                </a:lnTo>
                <a:lnTo>
                  <a:pt x="6375844" y="1660017"/>
                </a:lnTo>
                <a:lnTo>
                  <a:pt x="6375844" y="1653933"/>
                </a:lnTo>
                <a:close/>
              </a:path>
              <a:path w="6376034" h="1660525">
                <a:moveTo>
                  <a:pt x="6375844" y="6223"/>
                </a:moveTo>
                <a:lnTo>
                  <a:pt x="6369761" y="6223"/>
                </a:lnTo>
                <a:lnTo>
                  <a:pt x="6369761" y="1653921"/>
                </a:lnTo>
                <a:lnTo>
                  <a:pt x="6375844" y="1653921"/>
                </a:lnTo>
                <a:lnTo>
                  <a:pt x="6375844" y="6223"/>
                </a:lnTo>
                <a:close/>
              </a:path>
              <a:path w="6376034" h="1660525">
                <a:moveTo>
                  <a:pt x="6375844" y="0"/>
                </a:moveTo>
                <a:lnTo>
                  <a:pt x="6369761" y="0"/>
                </a:lnTo>
                <a:lnTo>
                  <a:pt x="6369761" y="6096"/>
                </a:lnTo>
                <a:lnTo>
                  <a:pt x="6375844" y="6096"/>
                </a:lnTo>
                <a:lnTo>
                  <a:pt x="63758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902004" y="8494014"/>
            <a:ext cx="6010275" cy="11195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5"/>
              </a:spcBef>
              <a:tabLst>
                <a:tab pos="3710304" algn="l"/>
                <a:tab pos="5996940" algn="l"/>
              </a:tabLst>
            </a:pPr>
            <a:r>
              <a:rPr dirty="0" sz="1000" spc="-5">
                <a:latin typeface="Verdana"/>
                <a:cs typeface="Verdana"/>
              </a:rPr>
              <a:t>SIGNATURE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	</a:t>
            </a:r>
            <a:r>
              <a:rPr dirty="0" sz="1000" spc="-5">
                <a:latin typeface="Verdana"/>
                <a:cs typeface="Verdana"/>
              </a:rPr>
              <a:t>DATE</a:t>
            </a:r>
            <a:r>
              <a:rPr dirty="0" sz="1000" spc="15">
                <a:latin typeface="Verdana"/>
                <a:cs typeface="Verdana"/>
              </a:rPr>
              <a:t> 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	</a:t>
            </a:r>
            <a:endParaRPr sz="1000">
              <a:latin typeface="Verdana"/>
              <a:cs typeface="Verdana"/>
            </a:endParaRPr>
          </a:p>
          <a:p>
            <a:pPr algn="just" marL="12700" marR="43180">
              <a:lnSpc>
                <a:spcPct val="95900"/>
              </a:lnSpc>
              <a:spcBef>
                <a:spcPts val="969"/>
              </a:spcBef>
            </a:pPr>
            <a:r>
              <a:rPr dirty="0" sz="800">
                <a:latin typeface="Arial"/>
                <a:cs typeface="Arial"/>
              </a:rPr>
              <a:t>I </a:t>
            </a:r>
            <a:r>
              <a:rPr dirty="0" sz="800" spc="-5">
                <a:latin typeface="Arial"/>
                <a:cs typeface="Arial"/>
              </a:rPr>
              <a:t>authorize </a:t>
            </a:r>
            <a:r>
              <a:rPr dirty="0" sz="800">
                <a:latin typeface="Arial"/>
                <a:cs typeface="Arial"/>
              </a:rPr>
              <a:t>the </a:t>
            </a:r>
            <a:r>
              <a:rPr dirty="0" sz="800" spc="-5">
                <a:latin typeface="Arial"/>
                <a:cs typeface="Arial"/>
              </a:rPr>
              <a:t>above </a:t>
            </a:r>
            <a:r>
              <a:rPr dirty="0" sz="800">
                <a:latin typeface="Arial"/>
                <a:cs typeface="Arial"/>
              </a:rPr>
              <a:t>named </a:t>
            </a:r>
            <a:r>
              <a:rPr dirty="0" sz="800" spc="-5">
                <a:latin typeface="Arial"/>
                <a:cs typeface="Arial"/>
              </a:rPr>
              <a:t>business </a:t>
            </a:r>
            <a:r>
              <a:rPr dirty="0" sz="800">
                <a:latin typeface="Arial"/>
                <a:cs typeface="Arial"/>
              </a:rPr>
              <a:t>to </a:t>
            </a:r>
            <a:r>
              <a:rPr dirty="0" sz="800" spc="-5">
                <a:latin typeface="Arial"/>
                <a:cs typeface="Arial"/>
              </a:rPr>
              <a:t>charge </a:t>
            </a:r>
            <a:r>
              <a:rPr dirty="0" sz="800">
                <a:latin typeface="Arial"/>
                <a:cs typeface="Arial"/>
              </a:rPr>
              <a:t>the </a:t>
            </a:r>
            <a:r>
              <a:rPr dirty="0" sz="800" spc="-5">
                <a:latin typeface="Arial"/>
                <a:cs typeface="Arial"/>
              </a:rPr>
              <a:t>credit card indicated </a:t>
            </a:r>
            <a:r>
              <a:rPr dirty="0" sz="800">
                <a:latin typeface="Arial"/>
                <a:cs typeface="Arial"/>
              </a:rPr>
              <a:t>in </a:t>
            </a:r>
            <a:r>
              <a:rPr dirty="0" sz="800" spc="-5">
                <a:latin typeface="Arial"/>
                <a:cs typeface="Arial"/>
              </a:rPr>
              <a:t>this authorization form according </a:t>
            </a:r>
            <a:r>
              <a:rPr dirty="0" sz="800">
                <a:latin typeface="Arial"/>
                <a:cs typeface="Arial"/>
              </a:rPr>
              <a:t>to the terms </a:t>
            </a:r>
            <a:r>
              <a:rPr dirty="0" sz="800" spc="-5">
                <a:latin typeface="Arial"/>
                <a:cs typeface="Arial"/>
              </a:rPr>
              <a:t>outlined  above. If </a:t>
            </a:r>
            <a:r>
              <a:rPr dirty="0" sz="800">
                <a:latin typeface="Arial"/>
                <a:cs typeface="Arial"/>
              </a:rPr>
              <a:t>the </a:t>
            </a:r>
            <a:r>
              <a:rPr dirty="0" sz="800" spc="-5">
                <a:latin typeface="Arial"/>
                <a:cs typeface="Arial"/>
              </a:rPr>
              <a:t>above noted payment dates fall on </a:t>
            </a:r>
            <a:r>
              <a:rPr dirty="0" sz="800">
                <a:latin typeface="Arial"/>
                <a:cs typeface="Arial"/>
              </a:rPr>
              <a:t>a </a:t>
            </a:r>
            <a:r>
              <a:rPr dirty="0" sz="800" spc="-5">
                <a:latin typeface="Arial"/>
                <a:cs typeface="Arial"/>
              </a:rPr>
              <a:t>weekend or holiday, </a:t>
            </a:r>
            <a:r>
              <a:rPr dirty="0" sz="800">
                <a:latin typeface="Arial"/>
                <a:cs typeface="Arial"/>
              </a:rPr>
              <a:t>I </a:t>
            </a:r>
            <a:r>
              <a:rPr dirty="0" sz="800" spc="-5">
                <a:latin typeface="Arial"/>
                <a:cs typeface="Arial"/>
              </a:rPr>
              <a:t>understand that </a:t>
            </a:r>
            <a:r>
              <a:rPr dirty="0" sz="800">
                <a:latin typeface="Arial"/>
                <a:cs typeface="Arial"/>
              </a:rPr>
              <a:t>the </a:t>
            </a:r>
            <a:r>
              <a:rPr dirty="0" sz="800" spc="-5">
                <a:latin typeface="Arial"/>
                <a:cs typeface="Arial"/>
              </a:rPr>
              <a:t>payments </a:t>
            </a:r>
            <a:r>
              <a:rPr dirty="0" sz="800">
                <a:latin typeface="Arial"/>
                <a:cs typeface="Arial"/>
              </a:rPr>
              <a:t>may </a:t>
            </a:r>
            <a:r>
              <a:rPr dirty="0" sz="800" spc="-5">
                <a:latin typeface="Arial"/>
                <a:cs typeface="Arial"/>
              </a:rPr>
              <a:t>be executed on </a:t>
            </a:r>
            <a:r>
              <a:rPr dirty="0" sz="800">
                <a:latin typeface="Arial"/>
                <a:cs typeface="Arial"/>
              </a:rPr>
              <a:t>the </a:t>
            </a:r>
            <a:r>
              <a:rPr dirty="0" sz="800" spc="-5">
                <a:latin typeface="Arial"/>
                <a:cs typeface="Arial"/>
              </a:rPr>
              <a:t>next  business day. </a:t>
            </a:r>
            <a:r>
              <a:rPr dirty="0" sz="800">
                <a:latin typeface="Arial"/>
                <a:cs typeface="Arial"/>
              </a:rPr>
              <a:t>I </a:t>
            </a:r>
            <a:r>
              <a:rPr dirty="0" sz="800" spc="-5">
                <a:latin typeface="Arial"/>
                <a:cs typeface="Arial"/>
              </a:rPr>
              <a:t>understand that this authorization will </a:t>
            </a:r>
            <a:r>
              <a:rPr dirty="0" sz="800">
                <a:latin typeface="Arial"/>
                <a:cs typeface="Arial"/>
              </a:rPr>
              <a:t>remain in </a:t>
            </a:r>
            <a:r>
              <a:rPr dirty="0" sz="800" spc="-5">
                <a:latin typeface="Arial"/>
                <a:cs typeface="Arial"/>
              </a:rPr>
              <a:t>effect until </a:t>
            </a:r>
            <a:r>
              <a:rPr dirty="0" sz="800">
                <a:latin typeface="Arial"/>
                <a:cs typeface="Arial"/>
              </a:rPr>
              <a:t>I </a:t>
            </a:r>
            <a:r>
              <a:rPr dirty="0" sz="800" spc="-5">
                <a:latin typeface="Arial"/>
                <a:cs typeface="Arial"/>
              </a:rPr>
              <a:t>cancel </a:t>
            </a:r>
            <a:r>
              <a:rPr dirty="0" sz="800">
                <a:latin typeface="Arial"/>
                <a:cs typeface="Arial"/>
              </a:rPr>
              <a:t>it in </a:t>
            </a:r>
            <a:r>
              <a:rPr dirty="0" sz="800" spc="-5">
                <a:latin typeface="Arial"/>
                <a:cs typeface="Arial"/>
              </a:rPr>
              <a:t>writing, and </a:t>
            </a:r>
            <a:r>
              <a:rPr dirty="0" sz="800">
                <a:latin typeface="Arial"/>
                <a:cs typeface="Arial"/>
              </a:rPr>
              <a:t>I </a:t>
            </a:r>
            <a:r>
              <a:rPr dirty="0" sz="800" spc="-5">
                <a:latin typeface="Arial"/>
                <a:cs typeface="Arial"/>
              </a:rPr>
              <a:t>agree </a:t>
            </a:r>
            <a:r>
              <a:rPr dirty="0" sz="800">
                <a:latin typeface="Arial"/>
                <a:cs typeface="Arial"/>
              </a:rPr>
              <a:t>to </a:t>
            </a:r>
            <a:r>
              <a:rPr dirty="0" sz="800" spc="-5">
                <a:latin typeface="Arial"/>
                <a:cs typeface="Arial"/>
              </a:rPr>
              <a:t>notify </a:t>
            </a:r>
            <a:r>
              <a:rPr dirty="0" sz="800">
                <a:latin typeface="Arial"/>
                <a:cs typeface="Arial"/>
              </a:rPr>
              <a:t>the </a:t>
            </a:r>
            <a:r>
              <a:rPr dirty="0" sz="800" spc="-5">
                <a:latin typeface="Arial"/>
                <a:cs typeface="Arial"/>
              </a:rPr>
              <a:t>business </a:t>
            </a:r>
            <a:r>
              <a:rPr dirty="0" sz="800">
                <a:latin typeface="Arial"/>
                <a:cs typeface="Arial"/>
              </a:rPr>
              <a:t>in  writing </a:t>
            </a:r>
            <a:r>
              <a:rPr dirty="0" sz="800" spc="-5">
                <a:latin typeface="Arial"/>
                <a:cs typeface="Arial"/>
              </a:rPr>
              <a:t>of </a:t>
            </a:r>
            <a:r>
              <a:rPr dirty="0" sz="800" spc="-10">
                <a:latin typeface="Arial"/>
                <a:cs typeface="Arial"/>
              </a:rPr>
              <a:t>any </a:t>
            </a:r>
            <a:r>
              <a:rPr dirty="0" sz="800" spc="-5">
                <a:latin typeface="Arial"/>
                <a:cs typeface="Arial"/>
              </a:rPr>
              <a:t>changes </a:t>
            </a:r>
            <a:r>
              <a:rPr dirty="0" sz="800">
                <a:latin typeface="Arial"/>
                <a:cs typeface="Arial"/>
              </a:rPr>
              <a:t>in </a:t>
            </a:r>
            <a:r>
              <a:rPr dirty="0" sz="800" spc="-5">
                <a:latin typeface="Arial"/>
                <a:cs typeface="Arial"/>
              </a:rPr>
              <a:t>my account information or termination of </a:t>
            </a:r>
            <a:r>
              <a:rPr dirty="0" sz="800">
                <a:latin typeface="Arial"/>
                <a:cs typeface="Arial"/>
              </a:rPr>
              <a:t>this </a:t>
            </a:r>
            <a:r>
              <a:rPr dirty="0" sz="800" spc="-5">
                <a:latin typeface="Arial"/>
                <a:cs typeface="Arial"/>
              </a:rPr>
              <a:t>authorization </a:t>
            </a:r>
            <a:r>
              <a:rPr dirty="0" sz="800" spc="-10">
                <a:latin typeface="Arial"/>
                <a:cs typeface="Arial"/>
              </a:rPr>
              <a:t>at </a:t>
            </a:r>
            <a:r>
              <a:rPr dirty="0" sz="800" spc="-5">
                <a:latin typeface="Arial"/>
                <a:cs typeface="Arial"/>
              </a:rPr>
              <a:t>least 15 days prior </a:t>
            </a:r>
            <a:r>
              <a:rPr dirty="0" sz="800">
                <a:latin typeface="Arial"/>
                <a:cs typeface="Arial"/>
              </a:rPr>
              <a:t>to the </a:t>
            </a:r>
            <a:r>
              <a:rPr dirty="0" sz="800" spc="-5">
                <a:latin typeface="Arial"/>
                <a:cs typeface="Arial"/>
              </a:rPr>
              <a:t>next </a:t>
            </a:r>
            <a:r>
              <a:rPr dirty="0" sz="800" spc="5">
                <a:latin typeface="Arial"/>
                <a:cs typeface="Arial"/>
              </a:rPr>
              <a:t>billing </a:t>
            </a:r>
            <a:r>
              <a:rPr dirty="0" sz="800" spc="-5">
                <a:latin typeface="Arial"/>
                <a:cs typeface="Arial"/>
              </a:rPr>
              <a:t>date.  </a:t>
            </a:r>
            <a:r>
              <a:rPr dirty="0" sz="800">
                <a:latin typeface="Arial"/>
                <a:cs typeface="Arial"/>
              </a:rPr>
              <a:t>This </a:t>
            </a:r>
            <a:r>
              <a:rPr dirty="0" sz="800" spc="-5">
                <a:latin typeface="Arial"/>
                <a:cs typeface="Arial"/>
              </a:rPr>
              <a:t>payment authorization </a:t>
            </a:r>
            <a:r>
              <a:rPr dirty="0" sz="800" spc="-10">
                <a:latin typeface="Arial"/>
                <a:cs typeface="Arial"/>
              </a:rPr>
              <a:t>is </a:t>
            </a:r>
            <a:r>
              <a:rPr dirty="0" sz="800" spc="-5">
                <a:latin typeface="Arial"/>
                <a:cs typeface="Arial"/>
              </a:rPr>
              <a:t>for the type of bill indicated above. </a:t>
            </a:r>
            <a:r>
              <a:rPr dirty="0" sz="800">
                <a:latin typeface="Arial"/>
                <a:cs typeface="Arial"/>
              </a:rPr>
              <a:t>I </a:t>
            </a:r>
            <a:r>
              <a:rPr dirty="0" sz="800" spc="-5">
                <a:latin typeface="Arial"/>
                <a:cs typeface="Arial"/>
              </a:rPr>
              <a:t>certify that </a:t>
            </a:r>
            <a:r>
              <a:rPr dirty="0" sz="800">
                <a:latin typeface="Arial"/>
                <a:cs typeface="Arial"/>
              </a:rPr>
              <a:t>I </a:t>
            </a:r>
            <a:r>
              <a:rPr dirty="0" sz="800" spc="-10">
                <a:latin typeface="Arial"/>
                <a:cs typeface="Arial"/>
              </a:rPr>
              <a:t>am </a:t>
            </a:r>
            <a:r>
              <a:rPr dirty="0" sz="800" spc="-5">
                <a:latin typeface="Arial"/>
                <a:cs typeface="Arial"/>
              </a:rPr>
              <a:t>an authorized user of this credit card and that </a:t>
            </a:r>
            <a:r>
              <a:rPr dirty="0" sz="800">
                <a:latin typeface="Arial"/>
                <a:cs typeface="Arial"/>
              </a:rPr>
              <a:t>I  will </a:t>
            </a:r>
            <a:r>
              <a:rPr dirty="0" sz="800" spc="-5">
                <a:latin typeface="Arial"/>
                <a:cs typeface="Arial"/>
              </a:rPr>
              <a:t>not dispute </a:t>
            </a:r>
            <a:r>
              <a:rPr dirty="0" sz="800">
                <a:latin typeface="Arial"/>
                <a:cs typeface="Arial"/>
              </a:rPr>
              <a:t>the </a:t>
            </a:r>
            <a:r>
              <a:rPr dirty="0" sz="800" spc="-5">
                <a:latin typeface="Arial"/>
                <a:cs typeface="Arial"/>
              </a:rPr>
              <a:t>scheduled payments with </a:t>
            </a:r>
            <a:r>
              <a:rPr dirty="0" sz="800">
                <a:latin typeface="Arial"/>
                <a:cs typeface="Arial"/>
              </a:rPr>
              <a:t>my </a:t>
            </a:r>
            <a:r>
              <a:rPr dirty="0" sz="800" spc="-5">
                <a:latin typeface="Arial"/>
                <a:cs typeface="Arial"/>
              </a:rPr>
              <a:t>credit card company provided </a:t>
            </a:r>
            <a:r>
              <a:rPr dirty="0" sz="800">
                <a:latin typeface="Arial"/>
                <a:cs typeface="Arial"/>
              </a:rPr>
              <a:t>the </a:t>
            </a:r>
            <a:r>
              <a:rPr dirty="0" sz="800" spc="-5">
                <a:latin typeface="Arial"/>
                <a:cs typeface="Arial"/>
              </a:rPr>
              <a:t>transactions correspond </a:t>
            </a:r>
            <a:r>
              <a:rPr dirty="0" sz="800">
                <a:latin typeface="Arial"/>
                <a:cs typeface="Arial"/>
              </a:rPr>
              <a:t>to the </a:t>
            </a:r>
            <a:r>
              <a:rPr dirty="0" sz="800" spc="-5">
                <a:latin typeface="Arial"/>
                <a:cs typeface="Arial"/>
              </a:rPr>
              <a:t>terms indicated </a:t>
            </a:r>
            <a:r>
              <a:rPr dirty="0" sz="800">
                <a:latin typeface="Arial"/>
                <a:cs typeface="Arial"/>
              </a:rPr>
              <a:t>in  this </a:t>
            </a:r>
            <a:r>
              <a:rPr dirty="0" sz="800" spc="-5">
                <a:latin typeface="Arial"/>
                <a:cs typeface="Arial"/>
              </a:rPr>
              <a:t>authorization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form.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PaySimple</dc:creator>
  <dc:title>Credit Card Recurring Payment Authorization Form--Variable Amount</dc:title>
  <dcterms:created xsi:type="dcterms:W3CDTF">2020-09-02T18:44:55Z</dcterms:created>
  <dcterms:modified xsi:type="dcterms:W3CDTF">2020-09-02T18:44:55Z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2020-09-02T00:00:00Z</vt:filetime>
  </property>
  <property fmtid="{D5CDD505-2E9C-101B-9397-08002B2CF9AE}" pid="3" name="Creator">
    <vt:lpwstr>Microsoft® Word for Office 365</vt:lpwstr>
  </property>
  <property fmtid="{D5CDD505-2E9C-101B-9397-08002B2CF9AE}" pid="4" name="LastSaved">
    <vt:filetime>2020-09-02T00:00:00Z</vt:filetime>
  </property>
</Properties>
</file>