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79" r:id="rId2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rgbClr val="333333"/>
        </a:solidFill>
        <a:latin typeface="Trebuchet M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rgbClr val="333333"/>
        </a:solidFill>
        <a:latin typeface="Trebuchet M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rgbClr val="333333"/>
        </a:solidFill>
        <a:latin typeface="Trebuchet M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rgbClr val="333333"/>
        </a:solidFill>
        <a:latin typeface="Trebuchet M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rgbClr val="333333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kumimoji="1" b="1" kern="1200">
        <a:solidFill>
          <a:srgbClr val="333333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kumimoji="1" b="1" kern="1200">
        <a:solidFill>
          <a:srgbClr val="333333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kumimoji="1" b="1" kern="1200">
        <a:solidFill>
          <a:srgbClr val="333333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kumimoji="1" b="1" kern="1200">
        <a:solidFill>
          <a:srgbClr val="333333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130E"/>
    <a:srgbClr val="5F5F5F"/>
    <a:srgbClr val="800000"/>
    <a:srgbClr val="000066"/>
    <a:srgbClr val="808080"/>
    <a:srgbClr val="003366"/>
    <a:srgbClr val="A50021"/>
    <a:srgbClr val="666633"/>
    <a:srgbClr val="66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9375" autoAdjust="0"/>
  </p:normalViewPr>
  <p:slideViewPr>
    <p:cSldViewPr showGuides="1">
      <p:cViewPr>
        <p:scale>
          <a:sx n="100" d="100"/>
          <a:sy n="100" d="100"/>
        </p:scale>
        <p:origin x="-426" y="210"/>
      </p:cViewPr>
      <p:guideLst>
        <p:guide orient="horz" pos="1389"/>
        <p:guide orient="horz" pos="4156"/>
        <p:guide orient="horz" pos="51"/>
        <p:guide pos="3165"/>
        <p:guide pos="58"/>
        <p:guide pos="3075"/>
        <p:guide pos="61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53" d="100"/>
          <a:sy n="53" d="100"/>
        </p:scale>
        <p:origin x="-2622" y="-84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BF13FD8-643B-4BCE-8397-7EDAC44ACA7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58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708025" y="742950"/>
            <a:ext cx="538162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E12E7EB-6153-4A03-8ACE-43C576E10FB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15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6DE378-34E6-4A05-AF0D-684B83A764FB}" type="slidenum">
              <a:rPr lang="en-US"/>
              <a:pPr/>
              <a:t>1</a:t>
            </a:fld>
            <a:endParaRPr 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42950"/>
            <a:ext cx="5378450" cy="3724275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/>
        </p:nvSpPr>
        <p:spPr bwMode="auto">
          <a:xfrm rot="16200000">
            <a:off x="-781050" y="5756275"/>
            <a:ext cx="1801813" cy="239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54000" rIns="54000" anchor="ctr"/>
          <a:lstStyle/>
          <a:p>
            <a:pPr>
              <a:defRPr/>
            </a:pPr>
            <a:r>
              <a:rPr lang="es-ES_tradnl" sz="600" b="0" dirty="0">
                <a:solidFill>
                  <a:srgbClr val="666666"/>
                </a:solidFill>
              </a:rPr>
              <a:t>Confidencial - TRACASA</a:t>
            </a:r>
            <a:endParaRPr lang="es-ES_tradnl" sz="800" b="0" dirty="0">
              <a:solidFill>
                <a:srgbClr val="666666"/>
              </a:solidFill>
            </a:endParaRP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42362" y="6556375"/>
            <a:ext cx="998538" cy="220663"/>
          </a:xfrm>
        </p:spPr>
        <p:txBody>
          <a:bodyPr/>
          <a:lstStyle>
            <a:lvl1pPr algn="ctr">
              <a:defRPr sz="900" b="0" smtClean="0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D9F603DC-5E49-4B71-B07D-5103433683C8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  <p:pic>
        <p:nvPicPr>
          <p:cNvPr id="18" name="17 Imagen" descr="FRANJA-SEG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2075" y="80963"/>
            <a:ext cx="8942093" cy="518117"/>
          </a:xfrm>
          <a:prstGeom prst="rect">
            <a:avLst/>
          </a:prstGeom>
        </p:spPr>
      </p:pic>
      <p:sp>
        <p:nvSpPr>
          <p:cNvPr id="19" name="18 Rectángulo"/>
          <p:cNvSpPr/>
          <p:nvPr userDrawn="1"/>
        </p:nvSpPr>
        <p:spPr bwMode="auto">
          <a:xfrm>
            <a:off x="9705528" y="85390"/>
            <a:ext cx="108012" cy="507600"/>
          </a:xfrm>
          <a:prstGeom prst="rect">
            <a:avLst/>
          </a:prstGeom>
          <a:solidFill>
            <a:srgbClr val="DC130E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180975" marR="0" indent="-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18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D920D-34FE-4AC5-9EB4-DF0328CAA49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58050" y="30163"/>
            <a:ext cx="2303463" cy="61356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4488" y="30163"/>
            <a:ext cx="6761162" cy="613568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9DFE8-9934-4B94-8AEC-DFDD895E72F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4488" y="30163"/>
            <a:ext cx="7561262" cy="5715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4488" y="1125538"/>
            <a:ext cx="4532312" cy="50403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029200" y="1125538"/>
            <a:ext cx="4532313" cy="244316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029200" y="3721100"/>
            <a:ext cx="4532313" cy="24447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DA446-EB2C-45BE-B678-78A25BFB552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84748" y="30163"/>
            <a:ext cx="7056152" cy="5715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FBC19-8638-446B-AC77-A3FB1C9ABCA6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8C6F8-D8D4-4BC4-87F2-40B003F2A58B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4488" y="1125538"/>
            <a:ext cx="4532312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125538"/>
            <a:ext cx="4532313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3458F-CDB5-4036-BBEA-ED4A24FE392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80FCE-A726-4156-BCD7-79633325470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479E9-33E7-49AC-AC23-6ABCA1CBA2E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3A999-2A37-43AC-83E4-455464C48D69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A44FF-6A99-4E83-B76D-3445BB59452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09ED9-088D-4C49-AEF6-FC0975AAAA8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1125538"/>
            <a:ext cx="921702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815002" y="133737"/>
            <a:ext cx="4356484" cy="23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 dirty="0" err="1" smtClean="0"/>
              <a:t>Click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edit</a:t>
            </a:r>
            <a:r>
              <a:rPr lang="es-ES" dirty="0" smtClean="0"/>
              <a:t> </a:t>
            </a:r>
            <a:r>
              <a:rPr lang="es-ES" dirty="0" err="1" smtClean="0"/>
              <a:t>Master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style</a:t>
            </a:r>
            <a:endParaRPr lang="es-ES" dirty="0" smtClean="0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225" y="6640911"/>
            <a:ext cx="2089150" cy="10998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54000" tIns="3600" rIns="54000"/>
          <a:lstStyle/>
          <a:p>
            <a:pPr>
              <a:defRPr/>
            </a:pPr>
            <a:r>
              <a:rPr lang="es-ES_tradnl" sz="600" b="0" dirty="0" smtClean="0">
                <a:solidFill>
                  <a:srgbClr val="666666"/>
                </a:solidFill>
              </a:rPr>
              <a:t>Confidencial</a:t>
            </a:r>
            <a:endParaRPr lang="es-ES_tradnl" sz="600" b="0" dirty="0">
              <a:solidFill>
                <a:srgbClr val="666666"/>
              </a:solidFill>
            </a:endParaRPr>
          </a:p>
        </p:txBody>
      </p:sp>
      <p:pic>
        <p:nvPicPr>
          <p:cNvPr id="1034" name="7 Imagen" descr="logo blanco (2)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08600" y="6629400"/>
            <a:ext cx="525463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39263" y="6583363"/>
            <a:ext cx="509587" cy="220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54000" tIns="45720" rIns="5400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7B7190D-B79E-460F-A4AA-640F57BA26E1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b="1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808080"/>
          </a:solidFill>
          <a:latin typeface="Trebuchet MS" pitchFamily="34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808080"/>
          </a:solidFill>
          <a:latin typeface="Trebuchet MS" pitchFamily="34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808080"/>
          </a:solidFill>
          <a:latin typeface="Trebuchet MS" pitchFamily="34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808080"/>
          </a:solidFill>
          <a:latin typeface="Trebuchet MS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rgbClr val="808080"/>
          </a:solidFill>
          <a:latin typeface="Trebuchet MS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rgbClr val="808080"/>
          </a:solidFill>
          <a:latin typeface="Trebuchet MS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rgbClr val="808080"/>
          </a:solidFill>
          <a:latin typeface="Trebuchet MS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rgbClr val="808080"/>
          </a:solidFill>
          <a:latin typeface="Trebuchet MS" pitchFamily="34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15000"/>
        </a:spcBef>
        <a:spcAft>
          <a:spcPct val="15000"/>
        </a:spcAft>
        <a:buClr>
          <a:srgbClr val="CC0000"/>
        </a:buClr>
        <a:buSzPct val="80000"/>
        <a:buFont typeface="Wingdings 3" pitchFamily="18" charset="2"/>
        <a:defRPr b="1">
          <a:solidFill>
            <a:srgbClr val="CC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15000"/>
        </a:spcBef>
        <a:spcAft>
          <a:spcPct val="15000"/>
        </a:spcAft>
        <a:buClr>
          <a:srgbClr val="CC0000"/>
        </a:buClr>
        <a:buFont typeface="Wingdings 3" pitchFamily="18" charset="2"/>
        <a:buChar char=""/>
        <a:defRPr sz="1600" b="1">
          <a:solidFill>
            <a:srgbClr val="666666"/>
          </a:solidFill>
          <a:latin typeface="+mn-lt"/>
        </a:defRPr>
      </a:lvl2pPr>
      <a:lvl3pPr marL="1143000" indent="-228600" algn="l" rtl="0" eaLnBrk="0" fontAlgn="base" hangingPunct="0">
        <a:lnSpc>
          <a:spcPct val="115000"/>
        </a:lnSpc>
        <a:spcBef>
          <a:spcPct val="15000"/>
        </a:spcBef>
        <a:spcAft>
          <a:spcPct val="15000"/>
        </a:spcAft>
        <a:buClr>
          <a:srgbClr val="CC0000"/>
        </a:buClr>
        <a:buFont typeface="Wingdings 3" pitchFamily="18" charset="2"/>
        <a:buChar char=""/>
        <a:defRPr sz="1400">
          <a:solidFill>
            <a:srgbClr val="666666"/>
          </a:solidFill>
          <a:latin typeface="+mn-lt"/>
        </a:defRPr>
      </a:lvl3pPr>
      <a:lvl4pPr marL="1600200" indent="-228600" algn="l" rtl="0" eaLnBrk="0" fontAlgn="base" hangingPunct="0">
        <a:lnSpc>
          <a:spcPct val="115000"/>
        </a:lnSpc>
        <a:spcBef>
          <a:spcPct val="15000"/>
        </a:spcBef>
        <a:spcAft>
          <a:spcPct val="15000"/>
        </a:spcAft>
        <a:buClr>
          <a:srgbClr val="CC0000"/>
        </a:buClr>
        <a:buFont typeface="Wingdings 3" pitchFamily="18" charset="2"/>
        <a:buChar char=""/>
        <a:defRPr sz="1200">
          <a:solidFill>
            <a:srgbClr val="666666"/>
          </a:solidFill>
          <a:latin typeface="+mn-lt"/>
        </a:defRPr>
      </a:lvl4pPr>
      <a:lvl5pPr marL="2057400" indent="-228600" algn="l" rtl="0" eaLnBrk="0" fontAlgn="base" hangingPunct="0">
        <a:lnSpc>
          <a:spcPct val="115000"/>
        </a:lnSpc>
        <a:spcBef>
          <a:spcPct val="15000"/>
        </a:spcBef>
        <a:spcAft>
          <a:spcPct val="15000"/>
        </a:spcAft>
        <a:buClr>
          <a:srgbClr val="CC0000"/>
        </a:buClr>
        <a:buFont typeface="Wingdings 3" pitchFamily="18" charset="2"/>
        <a:buChar char=""/>
        <a:defRPr sz="1200">
          <a:solidFill>
            <a:srgbClr val="666666"/>
          </a:solidFill>
          <a:latin typeface="+mn-lt"/>
        </a:defRPr>
      </a:lvl5pPr>
      <a:lvl6pPr marL="2514600" indent="-228600" algn="l" rtl="0" fontAlgn="base">
        <a:lnSpc>
          <a:spcPct val="115000"/>
        </a:lnSpc>
        <a:spcBef>
          <a:spcPct val="15000"/>
        </a:spcBef>
        <a:spcAft>
          <a:spcPct val="15000"/>
        </a:spcAft>
        <a:buClr>
          <a:srgbClr val="CC0000"/>
        </a:buClr>
        <a:buFont typeface="Wingdings 3" pitchFamily="18" charset="2"/>
        <a:buChar char=""/>
        <a:defRPr sz="1200">
          <a:solidFill>
            <a:srgbClr val="666666"/>
          </a:solidFill>
          <a:latin typeface="+mn-lt"/>
        </a:defRPr>
      </a:lvl6pPr>
      <a:lvl7pPr marL="2971800" indent="-228600" algn="l" rtl="0" fontAlgn="base">
        <a:lnSpc>
          <a:spcPct val="115000"/>
        </a:lnSpc>
        <a:spcBef>
          <a:spcPct val="15000"/>
        </a:spcBef>
        <a:spcAft>
          <a:spcPct val="15000"/>
        </a:spcAft>
        <a:buClr>
          <a:srgbClr val="CC0000"/>
        </a:buClr>
        <a:buFont typeface="Wingdings 3" pitchFamily="18" charset="2"/>
        <a:buChar char=""/>
        <a:defRPr sz="1200">
          <a:solidFill>
            <a:srgbClr val="666666"/>
          </a:solidFill>
          <a:latin typeface="+mn-lt"/>
        </a:defRPr>
      </a:lvl7pPr>
      <a:lvl8pPr marL="3429000" indent="-228600" algn="l" rtl="0" fontAlgn="base">
        <a:lnSpc>
          <a:spcPct val="115000"/>
        </a:lnSpc>
        <a:spcBef>
          <a:spcPct val="15000"/>
        </a:spcBef>
        <a:spcAft>
          <a:spcPct val="15000"/>
        </a:spcAft>
        <a:buClr>
          <a:srgbClr val="CC0000"/>
        </a:buClr>
        <a:buFont typeface="Wingdings 3" pitchFamily="18" charset="2"/>
        <a:buChar char=""/>
        <a:defRPr sz="1200">
          <a:solidFill>
            <a:srgbClr val="666666"/>
          </a:solidFill>
          <a:latin typeface="+mn-lt"/>
        </a:defRPr>
      </a:lvl8pPr>
      <a:lvl9pPr marL="3886200" indent="-228600" algn="l" rtl="0" fontAlgn="base">
        <a:lnSpc>
          <a:spcPct val="115000"/>
        </a:lnSpc>
        <a:spcBef>
          <a:spcPct val="15000"/>
        </a:spcBef>
        <a:spcAft>
          <a:spcPct val="15000"/>
        </a:spcAft>
        <a:buClr>
          <a:srgbClr val="CC0000"/>
        </a:buClr>
        <a:buFont typeface="Wingdings 3" pitchFamily="18" charset="2"/>
        <a:buChar char=""/>
        <a:defRPr sz="1200">
          <a:solidFill>
            <a:srgbClr val="666666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148" y="620688"/>
            <a:ext cx="2357193" cy="203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29 Rectángulo"/>
          <p:cNvSpPr/>
          <p:nvPr/>
        </p:nvSpPr>
        <p:spPr bwMode="auto">
          <a:xfrm>
            <a:off x="5313040" y="695333"/>
            <a:ext cx="3564396" cy="203324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indent="-180975" algn="ctr"/>
            <a:r>
              <a:rPr lang="es-ES" sz="1400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Observaciones del </a:t>
            </a:r>
            <a:r>
              <a:rPr lang="es-ES" sz="1400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Gestor de </a:t>
            </a:r>
            <a:r>
              <a:rPr lang="es-ES" sz="1400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Proyecto</a:t>
            </a:r>
          </a:p>
        </p:txBody>
      </p:sp>
      <p:sp>
        <p:nvSpPr>
          <p:cNvPr id="29" name="28 Rectángulo"/>
          <p:cNvSpPr/>
          <p:nvPr/>
        </p:nvSpPr>
        <p:spPr bwMode="auto">
          <a:xfrm>
            <a:off x="236476" y="728700"/>
            <a:ext cx="2304256" cy="2052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indent="-180975" algn="ctr"/>
            <a:r>
              <a:rPr lang="es-ES" sz="1400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Situación Actual</a:t>
            </a:r>
          </a:p>
        </p:txBody>
      </p:sp>
      <p:sp>
        <p:nvSpPr>
          <p:cNvPr id="4098" name="4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0E3614F-D0A9-47BE-BF31-697045D53C0C}" type="slidenum">
              <a:rPr lang="es-ES_tradnl"/>
              <a:pPr/>
              <a:t>1</a:t>
            </a:fld>
            <a:endParaRPr lang="es-ES_tradnl"/>
          </a:p>
        </p:txBody>
      </p:sp>
      <p:graphicFrame>
        <p:nvGraphicFramePr>
          <p:cNvPr id="54" name="5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657683"/>
              </p:ext>
            </p:extLst>
          </p:nvPr>
        </p:nvGraphicFramePr>
        <p:xfrm>
          <a:off x="5024439" y="5157190"/>
          <a:ext cx="4789486" cy="1440162"/>
        </p:xfrm>
        <a:graphic>
          <a:graphicData uri="http://schemas.openxmlformats.org/drawingml/2006/table">
            <a:tbl>
              <a:tblPr firstRow="1" firstCol="1" bandCol="1">
                <a:tableStyleId>{00A15C55-8517-42AA-B614-E9B94910E393}</a:tableStyleId>
              </a:tblPr>
              <a:tblGrid>
                <a:gridCol w="1389594"/>
                <a:gridCol w="658044"/>
                <a:gridCol w="469078"/>
                <a:gridCol w="730533"/>
                <a:gridCol w="405852"/>
                <a:gridCol w="730533"/>
                <a:gridCol w="405852"/>
              </a:tblGrid>
              <a:tr h="24002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/>
                        <a:t>Escenarios </a:t>
                      </a:r>
                      <a:r>
                        <a:rPr lang="es-ES" sz="900" u="none" strike="noStrike" dirty="0" smtClean="0"/>
                        <a:t>€</a:t>
                      </a:r>
                      <a:endParaRPr lang="es-ES" sz="900" b="1" i="0" u="none" strike="noStrike" dirty="0">
                        <a:solidFill>
                          <a:schemeClr val="bg2"/>
                        </a:solidFill>
                        <a:latin typeface="Arial"/>
                      </a:endParaRPr>
                    </a:p>
                  </a:txBody>
                  <a:tcPr marL="8957" marR="8957" marT="895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bg2"/>
                          </a:solidFill>
                        </a:rPr>
                        <a:t>Optimista</a:t>
                      </a:r>
                      <a:endParaRPr lang="es-ES" sz="900" b="0" i="0" u="none" strike="noStrike" dirty="0">
                        <a:solidFill>
                          <a:schemeClr val="bg2"/>
                        </a:solidFill>
                        <a:latin typeface="Arial"/>
                      </a:endParaRPr>
                    </a:p>
                  </a:txBody>
                  <a:tcPr marL="8957" marR="8957" marT="8957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bg2"/>
                          </a:solidFill>
                        </a:rPr>
                        <a:t>Neutro</a:t>
                      </a:r>
                      <a:endParaRPr lang="es-ES" sz="900" b="0" i="0" u="none" strike="noStrike" dirty="0">
                        <a:solidFill>
                          <a:schemeClr val="bg2"/>
                        </a:solidFill>
                        <a:latin typeface="Arial"/>
                      </a:endParaRPr>
                    </a:p>
                  </a:txBody>
                  <a:tcPr marL="8957" marR="8957" marT="8957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bg2"/>
                          </a:solidFill>
                        </a:rPr>
                        <a:t>Pesimista</a:t>
                      </a:r>
                      <a:endParaRPr lang="es-ES" sz="900" b="0" i="0" u="none" strike="noStrike" dirty="0">
                        <a:solidFill>
                          <a:schemeClr val="bg2"/>
                        </a:solidFill>
                        <a:latin typeface="Arial"/>
                      </a:endParaRPr>
                    </a:p>
                  </a:txBody>
                  <a:tcPr marL="8957" marR="8957" marT="8957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u="none" strike="noStrike" dirty="0">
                          <a:solidFill>
                            <a:schemeClr val="bg2"/>
                          </a:solidFill>
                        </a:rPr>
                        <a:t>Ingresos 2014 (Sin IVA)</a:t>
                      </a:r>
                      <a:endParaRPr lang="es-ES" sz="900" b="0" i="0" u="none" strike="noStrike" dirty="0">
                        <a:solidFill>
                          <a:schemeClr val="bg2"/>
                        </a:solidFill>
                        <a:latin typeface="Arial"/>
                      </a:endParaRPr>
                    </a:p>
                  </a:txBody>
                  <a:tcPr marL="8957" marR="8957" marT="895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9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36.000</a:t>
                      </a:r>
                      <a:endParaRPr lang="es-ES" sz="9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/>
                        <a:t> </a:t>
                      </a:r>
                      <a:endParaRPr lang="es-ES" sz="900" b="0" i="0" u="none" strike="noStrike" dirty="0">
                        <a:solidFill>
                          <a:schemeClr val="bg2"/>
                        </a:solidFill>
                        <a:latin typeface="Arial"/>
                      </a:endParaRPr>
                    </a:p>
                  </a:txBody>
                  <a:tcPr marL="8957" marR="8957" marT="895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9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48.939</a:t>
                      </a:r>
                      <a:endParaRPr lang="es-ES" sz="9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9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s-ES" sz="9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/>
                        <a:t> </a:t>
                      </a:r>
                      <a:endParaRPr lang="es-ES" sz="900" b="0" i="0" u="none" strike="noStrike">
                        <a:solidFill>
                          <a:schemeClr val="bg2"/>
                        </a:solidFill>
                        <a:latin typeface="Arial"/>
                      </a:endParaRPr>
                    </a:p>
                  </a:txBody>
                  <a:tcPr marL="8957" marR="8957" marT="8957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u="none" strike="noStrike" dirty="0">
                          <a:solidFill>
                            <a:schemeClr val="bg2"/>
                          </a:solidFill>
                        </a:rPr>
                        <a:t>Coste</a:t>
                      </a:r>
                      <a:endParaRPr lang="es-ES" sz="900" b="0" i="0" u="none" strike="noStrike" dirty="0">
                        <a:solidFill>
                          <a:schemeClr val="bg2"/>
                        </a:solidFill>
                        <a:latin typeface="Arial"/>
                      </a:endParaRPr>
                    </a:p>
                  </a:txBody>
                  <a:tcPr marL="8957" marR="8957" marT="895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9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91.760</a:t>
                      </a:r>
                      <a:endParaRPr lang="es-ES" sz="9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/>
                        <a:t> </a:t>
                      </a:r>
                      <a:endParaRPr lang="es-ES" sz="900" b="0" i="0" u="none" strike="noStrike">
                        <a:solidFill>
                          <a:schemeClr val="bg2"/>
                        </a:solidFill>
                        <a:latin typeface="Arial"/>
                      </a:endParaRPr>
                    </a:p>
                  </a:txBody>
                  <a:tcPr marL="8957" marR="8957" marT="895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9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122.347</a:t>
                      </a:r>
                      <a:endParaRPr lang="es-ES" sz="9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9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85.643</a:t>
                      </a:r>
                      <a:endParaRPr lang="es-ES" sz="9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/>
                        <a:t> </a:t>
                      </a:r>
                      <a:endParaRPr lang="es-ES" sz="900" b="0" i="0" u="none" strike="noStrike" dirty="0">
                        <a:solidFill>
                          <a:schemeClr val="bg2"/>
                        </a:solidFill>
                        <a:latin typeface="Arial"/>
                      </a:endParaRPr>
                    </a:p>
                  </a:txBody>
                  <a:tcPr marL="8957" marR="8957" marT="8957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u="none" strike="noStrike" dirty="0">
                          <a:solidFill>
                            <a:schemeClr val="bg2"/>
                          </a:solidFill>
                        </a:rPr>
                        <a:t>Margen </a:t>
                      </a:r>
                      <a:r>
                        <a:rPr lang="es-ES" sz="900" b="0" u="none" strike="noStrike" dirty="0" smtClean="0">
                          <a:solidFill>
                            <a:schemeClr val="bg2"/>
                          </a:solidFill>
                        </a:rPr>
                        <a:t>Bruto/Ventas</a:t>
                      </a:r>
                      <a:endParaRPr lang="es-ES" sz="900" b="0" i="0" u="none" strike="noStrike" dirty="0">
                        <a:solidFill>
                          <a:schemeClr val="bg2"/>
                        </a:solidFill>
                        <a:latin typeface="Arial"/>
                      </a:endParaRPr>
                    </a:p>
                  </a:txBody>
                  <a:tcPr marL="8957" marR="8957" marT="895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9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-55.056</a:t>
                      </a:r>
                      <a:endParaRPr lang="es-ES" sz="9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9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-60,0</a:t>
                      </a:r>
                      <a:r>
                        <a:rPr lang="es-ES" sz="90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9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-73.408</a:t>
                      </a:r>
                      <a:endParaRPr lang="es-ES" sz="9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9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-60,0%</a:t>
                      </a:r>
                      <a:endParaRPr lang="es-ES" sz="9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9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-85.643</a:t>
                      </a:r>
                      <a:endParaRPr lang="es-ES" sz="9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9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-100%</a:t>
                      </a:r>
                      <a:endParaRPr lang="es-ES" sz="9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u="none" strike="noStrike" dirty="0" smtClean="0">
                          <a:solidFill>
                            <a:schemeClr val="bg2"/>
                          </a:solidFill>
                        </a:rPr>
                        <a:t>Gastos </a:t>
                      </a:r>
                      <a:r>
                        <a:rPr lang="es-ES" sz="900" b="0" u="none" strike="noStrike" dirty="0" err="1" smtClean="0">
                          <a:solidFill>
                            <a:schemeClr val="bg2"/>
                          </a:solidFill>
                        </a:rPr>
                        <a:t>Grales</a:t>
                      </a:r>
                      <a:r>
                        <a:rPr lang="es-ES" sz="900" b="0" u="none" strike="noStrike" dirty="0" smtClean="0">
                          <a:solidFill>
                            <a:schemeClr val="bg2"/>
                          </a:solidFill>
                        </a:rPr>
                        <a:t>.</a:t>
                      </a:r>
                      <a:endParaRPr lang="es-ES" sz="900" b="0" i="0" u="none" strike="noStrike" dirty="0">
                        <a:solidFill>
                          <a:schemeClr val="bg2"/>
                        </a:solidFill>
                        <a:latin typeface="Arial"/>
                      </a:endParaRPr>
                    </a:p>
                  </a:txBody>
                  <a:tcPr marL="8957" marR="8957" marT="895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9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-19.270</a:t>
                      </a:r>
                      <a:endParaRPr lang="es-ES" sz="9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9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21,0</a:t>
                      </a:r>
                      <a:r>
                        <a:rPr lang="es-ES" sz="90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9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-25.693</a:t>
                      </a:r>
                      <a:endParaRPr lang="es-ES" sz="9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9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21,0</a:t>
                      </a:r>
                      <a:r>
                        <a:rPr lang="es-ES" sz="90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9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-17.985</a:t>
                      </a:r>
                      <a:endParaRPr lang="es-ES" sz="9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9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21,0</a:t>
                      </a:r>
                      <a:r>
                        <a:rPr lang="es-ES" sz="90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</a:tr>
              <a:tr h="24002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u="none" strike="noStrike" dirty="0">
                          <a:solidFill>
                            <a:schemeClr val="bg2"/>
                          </a:solidFill>
                        </a:rPr>
                        <a:t>Margen </a:t>
                      </a:r>
                      <a:r>
                        <a:rPr lang="es-ES" sz="900" b="0" u="none" strike="noStrike" dirty="0" smtClean="0">
                          <a:solidFill>
                            <a:schemeClr val="bg2"/>
                          </a:solidFill>
                        </a:rPr>
                        <a:t>Neto/Ingresos</a:t>
                      </a:r>
                      <a:endParaRPr lang="es-ES" sz="900" b="0" i="0" u="none" strike="noStrike" dirty="0">
                        <a:solidFill>
                          <a:schemeClr val="bg2"/>
                        </a:solidFill>
                        <a:latin typeface="Arial"/>
                      </a:endParaRPr>
                    </a:p>
                  </a:txBody>
                  <a:tcPr marL="8957" marR="8957" marT="895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9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-74.326</a:t>
                      </a:r>
                      <a:endParaRPr lang="es-ES" sz="9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9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-81,0</a:t>
                      </a:r>
                      <a:r>
                        <a:rPr lang="es-ES" sz="90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9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-99.101</a:t>
                      </a:r>
                      <a:endParaRPr lang="es-ES" sz="9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9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-81,0%</a:t>
                      </a:r>
                      <a:endParaRPr lang="es-ES" sz="9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9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-103.628</a:t>
                      </a:r>
                      <a:endParaRPr lang="es-ES" sz="9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9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-121%</a:t>
                      </a:r>
                      <a:endParaRPr lang="es-ES" sz="9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1" name="Rectangle 1031"/>
          <p:cNvSpPr txBox="1">
            <a:spLocks noChangeArrowheads="1"/>
          </p:cNvSpPr>
          <p:nvPr/>
        </p:nvSpPr>
        <p:spPr bwMode="auto">
          <a:xfrm>
            <a:off x="2648744" y="208964"/>
            <a:ext cx="5580620" cy="23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MS PGothic" pitchFamily="34" charset="-128"/>
                <a:cs typeface="Helvetica" pitchFamily="34" charset="0"/>
              </a:rPr>
              <a:t>Proyecto Piloto</a:t>
            </a:r>
            <a:endParaRPr kumimoji="0" lang="es-ES" sz="1200" b="0" i="1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MS PGothic" pitchFamily="34" charset="-128"/>
              <a:cs typeface="Helvetica" pitchFamily="34" charset="0"/>
            </a:endParaRPr>
          </a:p>
        </p:txBody>
      </p:sp>
      <p:sp>
        <p:nvSpPr>
          <p:cNvPr id="63" name="Rectangle 15"/>
          <p:cNvSpPr>
            <a:spLocks noChangeArrowheads="1"/>
          </p:cNvSpPr>
          <p:nvPr/>
        </p:nvSpPr>
        <p:spPr bwMode="auto">
          <a:xfrm>
            <a:off x="8620082" y="80963"/>
            <a:ext cx="1080120" cy="51590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marL="180975" indent="-180975" algn="ctr"/>
            <a:r>
              <a:rPr lang="es-ES" sz="1200" b="0" dirty="0" smtClean="0">
                <a:solidFill>
                  <a:schemeClr val="bg1">
                    <a:lumMod val="75000"/>
                  </a:schemeClr>
                </a:solidFill>
              </a:rPr>
              <a:t>Seguimiento</a:t>
            </a:r>
          </a:p>
          <a:p>
            <a:pPr marL="180975" indent="-180975" algn="ctr"/>
            <a:r>
              <a:rPr lang="es-ES" sz="1200" dirty="0" smtClean="0">
                <a:solidFill>
                  <a:schemeClr val="bg2"/>
                </a:solidFill>
              </a:rPr>
              <a:t>Septiembre 2011</a:t>
            </a:r>
            <a:endParaRPr kumimoji="1" lang="es-ES" sz="1200" b="1" dirty="0">
              <a:solidFill>
                <a:schemeClr val="bg2"/>
              </a:solidFill>
              <a:latin typeface="Trebuchet MS" pitchFamily="34" charset="0"/>
            </a:endParaRPr>
          </a:p>
        </p:txBody>
      </p:sp>
      <p:graphicFrame>
        <p:nvGraphicFramePr>
          <p:cNvPr id="65" name="6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649765"/>
              </p:ext>
            </p:extLst>
          </p:nvPr>
        </p:nvGraphicFramePr>
        <p:xfrm>
          <a:off x="2599022" y="2317961"/>
          <a:ext cx="2268253" cy="685800"/>
        </p:xfrm>
        <a:graphic>
          <a:graphicData uri="http://schemas.openxmlformats.org/drawingml/2006/table">
            <a:tbl>
              <a:tblPr firstRow="1" bandCol="1">
                <a:tableStyleId>{F5AB1C69-6EDB-4FF4-983F-18BD219EF322}</a:tableStyleId>
              </a:tblPr>
              <a:tblGrid>
                <a:gridCol w="1296144"/>
                <a:gridCol w="396044"/>
                <a:gridCol w="576065"/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Indicadores</a:t>
                      </a:r>
                      <a:endParaRPr lang="es-ES" sz="9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4151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/>
                        <a:t>Valor </a:t>
                      </a:r>
                      <a:r>
                        <a:rPr lang="es-ES" sz="900" u="none" strike="noStrike" dirty="0" smtClean="0"/>
                        <a:t>Planificado</a:t>
                      </a:r>
                      <a:endParaRPr lang="es-ES" sz="900" b="0" i="0" u="none" strike="noStrike" dirty="0">
                        <a:latin typeface="Arial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S" sz="10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PV</a:t>
                      </a:r>
                      <a:endParaRPr lang="es-ES" sz="10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70.000 </a:t>
                      </a:r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</a:p>
                  </a:txBody>
                  <a:tcPr marL="0" marR="0" marT="0" marB="0" anchor="b"/>
                </a:tc>
              </a:tr>
              <a:tr h="4151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/>
                        <a:t>Valor </a:t>
                      </a:r>
                      <a:r>
                        <a:rPr lang="es-ES" sz="900" u="none" strike="noStrike" dirty="0" smtClean="0"/>
                        <a:t>Ganado</a:t>
                      </a:r>
                      <a:endParaRPr lang="es-ES" sz="900" b="0" i="0" u="none" strike="noStrike" dirty="0">
                        <a:latin typeface="Arial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S" sz="10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</a:t>
                      </a:r>
                      <a:endParaRPr lang="es-ES" sz="10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50.000 </a:t>
                      </a:r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</a:p>
                  </a:txBody>
                  <a:tcPr marL="0" marR="0" marT="0" marB="0" anchor="b"/>
                </a:tc>
              </a:tr>
              <a:tr h="4151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/>
                        <a:t>Costes </a:t>
                      </a:r>
                      <a:r>
                        <a:rPr lang="es-ES" sz="900" u="none" strike="noStrike" dirty="0" smtClean="0"/>
                        <a:t>Actuales</a:t>
                      </a:r>
                      <a:endParaRPr lang="es-ES" sz="900" b="0" i="0" u="none" strike="noStrike" dirty="0">
                        <a:latin typeface="Arial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S" sz="10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</a:t>
                      </a:r>
                      <a:endParaRPr lang="es-ES" sz="10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37.000 </a:t>
                      </a:r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223" name="22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34456"/>
              </p:ext>
            </p:extLst>
          </p:nvPr>
        </p:nvGraphicFramePr>
        <p:xfrm>
          <a:off x="92075" y="997930"/>
          <a:ext cx="2478344" cy="1223964"/>
        </p:xfrm>
        <a:graphic>
          <a:graphicData uri="http://schemas.openxmlformats.org/drawingml/2006/table">
            <a:tbl>
              <a:tblPr firstRow="1" bandCol="1">
                <a:tableStyleId>{F5AB1C69-6EDB-4FF4-983F-18BD219EF322}</a:tableStyleId>
              </a:tblPr>
              <a:tblGrid>
                <a:gridCol w="1368407"/>
                <a:gridCol w="648011"/>
                <a:gridCol w="461926"/>
              </a:tblGrid>
              <a:tr h="20399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/>
                        <a:t>Estimación  € ACTUAL</a:t>
                      </a:r>
                      <a:endParaRPr lang="es-ES" sz="900" b="1" i="0" u="none" strike="noStrike" dirty="0">
                        <a:solidFill>
                          <a:schemeClr val="bg2"/>
                        </a:solidFill>
                        <a:latin typeface="Arial"/>
                      </a:endParaRPr>
                    </a:p>
                  </a:txBody>
                  <a:tcPr marL="8957" marR="8957" marT="895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10-OCT</a:t>
                      </a:r>
                      <a:endParaRPr lang="es-ES" sz="9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/>
                      </a:endParaRPr>
                    </a:p>
                  </a:txBody>
                  <a:tcPr marL="8957" marR="8957" marT="8957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399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/>
                        <a:t>Ingresos (Sin </a:t>
                      </a:r>
                      <a:r>
                        <a:rPr lang="es-ES" sz="900" u="none" strike="noStrike" dirty="0"/>
                        <a:t>IVA)</a:t>
                      </a:r>
                      <a:endParaRPr lang="es-ES" sz="900" b="0" i="0" u="none" strike="noStrike" dirty="0">
                        <a:solidFill>
                          <a:schemeClr val="bg2"/>
                        </a:solidFill>
                        <a:latin typeface="Arial"/>
                      </a:endParaRPr>
                    </a:p>
                  </a:txBody>
                  <a:tcPr marL="8957" marR="8957" marT="895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900" b="0" i="0" u="none" strike="noStrike" kern="1200" dirty="0" smtClean="0">
                          <a:solidFill>
                            <a:schemeClr val="bg2"/>
                          </a:solidFill>
                          <a:latin typeface="Trebuchet MS"/>
                          <a:ea typeface="+mn-ea"/>
                          <a:cs typeface="+mn-cs"/>
                        </a:rPr>
                        <a:t>48.939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chemeClr val="bg2"/>
                        </a:solidFill>
                        <a:latin typeface="Trebuchet MS"/>
                      </a:endParaRPr>
                    </a:p>
                  </a:txBody>
                  <a:tcPr marL="0" marR="0" marT="0" marB="0" anchor="ctr" anchorCtr="1"/>
                </a:tc>
              </a:tr>
              <a:tr h="20399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/>
                        <a:t>Coste</a:t>
                      </a:r>
                      <a:endParaRPr lang="es-ES" sz="900" b="0" i="0" u="none" strike="noStrike" dirty="0">
                        <a:solidFill>
                          <a:schemeClr val="bg2"/>
                        </a:solidFill>
                        <a:latin typeface="Arial"/>
                      </a:endParaRPr>
                    </a:p>
                  </a:txBody>
                  <a:tcPr marL="8957" marR="8957" marT="895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900" b="0" i="0" u="none" strike="noStrike" kern="1200" dirty="0" smtClean="0">
                          <a:solidFill>
                            <a:schemeClr val="bg2"/>
                          </a:solidFill>
                          <a:latin typeface="Trebuchet MS"/>
                          <a:ea typeface="+mn-ea"/>
                          <a:cs typeface="+mn-cs"/>
                        </a:rPr>
                        <a:t>122.347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chemeClr val="bg2"/>
                        </a:solidFill>
                        <a:latin typeface="Trebuchet MS"/>
                      </a:endParaRPr>
                    </a:p>
                  </a:txBody>
                  <a:tcPr marL="0" marR="0" marT="0" marB="0" anchor="ctr" anchorCtr="1"/>
                </a:tc>
              </a:tr>
              <a:tr h="20399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/>
                        <a:t>Margen </a:t>
                      </a:r>
                      <a:r>
                        <a:rPr lang="es-ES" sz="900" u="none" strike="noStrike" dirty="0" smtClean="0"/>
                        <a:t>Bruto/Ventas</a:t>
                      </a:r>
                      <a:endParaRPr lang="es-ES" sz="900" b="0" i="0" u="none" strike="noStrike" dirty="0">
                        <a:solidFill>
                          <a:schemeClr val="bg2"/>
                        </a:solidFill>
                        <a:latin typeface="Arial"/>
                      </a:endParaRPr>
                    </a:p>
                  </a:txBody>
                  <a:tcPr marL="8957" marR="8957" marT="895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900" b="0" i="0" u="none" strike="noStrike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-73.408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-60,0%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0399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/>
                        <a:t>Gastos </a:t>
                      </a:r>
                      <a:r>
                        <a:rPr lang="es-ES" sz="900" u="none" strike="noStrike" dirty="0" err="1" smtClean="0"/>
                        <a:t>Grales</a:t>
                      </a:r>
                      <a:r>
                        <a:rPr lang="es-ES" sz="900" u="none" strike="noStrike" dirty="0" smtClean="0"/>
                        <a:t>.</a:t>
                      </a:r>
                      <a:endParaRPr lang="es-ES" sz="900" b="0" i="0" u="none" strike="noStrike" dirty="0">
                        <a:solidFill>
                          <a:schemeClr val="bg2"/>
                        </a:solidFill>
                        <a:latin typeface="Arial"/>
                      </a:endParaRPr>
                    </a:p>
                  </a:txBody>
                  <a:tcPr marL="8957" marR="8957" marT="895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900" b="0" i="0" u="none" strike="noStrike" kern="1200" dirty="0" smtClean="0">
                          <a:solidFill>
                            <a:schemeClr val="bg2"/>
                          </a:solidFill>
                          <a:latin typeface="Trebuchet MS"/>
                          <a:ea typeface="+mn-ea"/>
                          <a:cs typeface="+mn-cs"/>
                        </a:rPr>
                        <a:t>-25.693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21,0%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0399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/>
                        <a:t>Margen </a:t>
                      </a:r>
                      <a:r>
                        <a:rPr lang="es-ES" sz="900" u="none" strike="noStrike" dirty="0" smtClean="0"/>
                        <a:t>Neto/Ingresos</a:t>
                      </a:r>
                      <a:endParaRPr lang="es-ES" sz="900" b="0" i="0" u="none" strike="noStrike" dirty="0">
                        <a:solidFill>
                          <a:schemeClr val="bg2"/>
                        </a:solidFill>
                        <a:latin typeface="Arial"/>
                      </a:endParaRPr>
                    </a:p>
                  </a:txBody>
                  <a:tcPr marL="8957" marR="8957" marT="895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900" b="0" i="0" u="none" strike="noStrike" kern="1200" dirty="0" smtClean="0">
                          <a:solidFill>
                            <a:schemeClr val="bg2"/>
                          </a:solidFill>
                          <a:latin typeface="Trebuchet MS"/>
                          <a:ea typeface="+mn-ea"/>
                          <a:cs typeface="+mn-cs"/>
                        </a:rPr>
                        <a:t>-99.101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-81,0%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27" name="22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096309"/>
              </p:ext>
            </p:extLst>
          </p:nvPr>
        </p:nvGraphicFramePr>
        <p:xfrm>
          <a:off x="2599338" y="1673254"/>
          <a:ext cx="2267620" cy="533400"/>
        </p:xfrm>
        <a:graphic>
          <a:graphicData uri="http://schemas.openxmlformats.org/drawingml/2006/table">
            <a:tbl>
              <a:tblPr firstRow="1" bandCol="1">
                <a:tableStyleId>{F5AB1C69-6EDB-4FF4-983F-18BD219EF322}</a:tableStyleId>
              </a:tblPr>
              <a:tblGrid>
                <a:gridCol w="468052"/>
                <a:gridCol w="504056"/>
                <a:gridCol w="504056"/>
                <a:gridCol w="791456"/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s-ES" sz="900" dirty="0" smtClean="0"/>
                        <a:t>Tendencias</a:t>
                      </a:r>
                      <a:endParaRPr lang="es-ES" sz="9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latin typeface="+mn-lt"/>
                        </a:rPr>
                        <a:t>CPI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1,41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 err="1">
                          <a:latin typeface="+mn-lt"/>
                        </a:rPr>
                        <a:t>EACc</a:t>
                      </a:r>
                      <a:endParaRPr lang="es-ES" sz="1000" b="0" i="0" u="none" strike="noStrike" dirty="0">
                        <a:latin typeface="+mn-lt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75.500 </a:t>
                      </a:r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latin typeface="+mn-lt"/>
                        </a:rPr>
                        <a:t>SPI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0,76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latin typeface="+mn-lt"/>
                        </a:rPr>
                        <a:t>EACt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15,70 mes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230" name="22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404253"/>
              </p:ext>
            </p:extLst>
          </p:nvPr>
        </p:nvGraphicFramePr>
        <p:xfrm>
          <a:off x="92074" y="2312876"/>
          <a:ext cx="2484662" cy="684075"/>
        </p:xfrm>
        <a:graphic>
          <a:graphicData uri="http://schemas.openxmlformats.org/drawingml/2006/table">
            <a:tbl>
              <a:tblPr firstRow="1" bandCol="1">
                <a:tableStyleId>{F5AB1C69-6EDB-4FF4-983F-18BD219EF322}</a:tableStyleId>
              </a:tblPr>
              <a:tblGrid>
                <a:gridCol w="1686172"/>
                <a:gridCol w="798490"/>
              </a:tblGrid>
              <a:tr h="228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/>
                        <a:t>Ingresado</a:t>
                      </a:r>
                      <a:r>
                        <a:rPr lang="es-ES" sz="900" u="none" strike="noStrike" baseline="0" dirty="0" smtClean="0"/>
                        <a:t> </a:t>
                      </a:r>
                      <a:r>
                        <a:rPr lang="es-ES" sz="900" u="none" strike="noStrike" dirty="0" smtClean="0"/>
                        <a:t>Situación Actual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8957" marR="8957" marT="895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900" b="0" i="0" u="none" strike="noStrike" dirty="0">
                        <a:latin typeface="Arial"/>
                      </a:endParaRPr>
                    </a:p>
                  </a:txBody>
                  <a:tcPr marL="8957" marR="8957" marT="8957" marB="0" anchor="ctr"/>
                </a:tc>
              </a:tr>
              <a:tr h="228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Ingresado/Facturado</a:t>
                      </a:r>
                      <a:endParaRPr lang="es-ES" sz="900" b="0" i="0" u="none" strike="noStrike" dirty="0">
                        <a:solidFill>
                          <a:schemeClr val="bg2"/>
                        </a:solidFill>
                        <a:latin typeface="Arial"/>
                      </a:endParaRPr>
                    </a:p>
                  </a:txBody>
                  <a:tcPr marL="8957" marR="8957" marT="89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/>
                        <a:t>0 €</a:t>
                      </a:r>
                      <a:endParaRPr lang="es-ES" sz="900" b="0" i="0" u="none" strike="noStrike" dirty="0">
                        <a:solidFill>
                          <a:schemeClr val="bg2"/>
                        </a:solidFill>
                        <a:latin typeface="Arial"/>
                      </a:endParaRPr>
                    </a:p>
                  </a:txBody>
                  <a:tcPr marL="8957" marR="8957" marT="8957" marB="0" anchor="ctr"/>
                </a:tc>
              </a:tr>
              <a:tr h="2280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/>
                        <a:t>Cobrado</a:t>
                      </a:r>
                      <a:endParaRPr lang="es-ES" sz="900" b="0" i="0" u="none" strike="noStrike" dirty="0">
                        <a:solidFill>
                          <a:schemeClr val="bg2"/>
                        </a:solidFill>
                        <a:latin typeface="Arial"/>
                      </a:endParaRPr>
                    </a:p>
                  </a:txBody>
                  <a:tcPr marL="8957" marR="8957" marT="89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/>
                        <a:t>0 €</a:t>
                      </a:r>
                      <a:endParaRPr lang="es-ES" sz="900" b="0" i="0" u="none" strike="noStrike" dirty="0">
                        <a:solidFill>
                          <a:schemeClr val="bg2"/>
                        </a:solidFill>
                        <a:latin typeface="Arial"/>
                      </a:endParaRPr>
                    </a:p>
                  </a:txBody>
                  <a:tcPr marL="8957" marR="8957" marT="8957" marB="0" anchor="ctr"/>
                </a:tc>
              </a:tr>
            </a:tbl>
          </a:graphicData>
        </a:graphic>
      </p:graphicFrame>
      <p:graphicFrame>
        <p:nvGraphicFramePr>
          <p:cNvPr id="231" name="Group 32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91525666"/>
              </p:ext>
            </p:extLst>
          </p:nvPr>
        </p:nvGraphicFramePr>
        <p:xfrm>
          <a:off x="5024438" y="1028604"/>
          <a:ext cx="4789487" cy="1141367"/>
        </p:xfrm>
        <a:graphic>
          <a:graphicData uri="http://schemas.openxmlformats.org/drawingml/2006/table">
            <a:tbl>
              <a:tblPr firstRow="1" bandCol="1">
                <a:tableStyleId>{00A15C55-8517-42AA-B614-E9B94910E393}</a:tableStyleId>
              </a:tblPr>
              <a:tblGrid>
                <a:gridCol w="1296714"/>
                <a:gridCol w="3492773"/>
              </a:tblGrid>
              <a:tr h="18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</a:rPr>
                        <a:t>   </a:t>
                      </a:r>
                      <a:r>
                        <a:rPr kumimoji="1" lang="es-E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Riesgos</a:t>
                      </a:r>
                      <a:endParaRPr kumimoji="1" lang="es-ES" sz="9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72000" marR="72000" marT="72000" marB="72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Acciones correspondientes previstas</a:t>
                      </a:r>
                      <a:endParaRPr kumimoji="1" lang="es-ES" sz="9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72000" marR="72000" marT="72000" marB="72000" anchor="ctr" horzOverflow="overflow"/>
                </a:tc>
              </a:tr>
              <a:tr h="204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CC0000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endParaRPr kumimoji="0" lang="es-E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72000" marR="72000" marT="72000" marB="72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CC0000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endParaRPr kumimoji="0" lang="es-E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72000" marR="72000" marT="72000" marB="72000" anchor="ctr" horzOverflow="overflow"/>
                </a:tc>
              </a:tr>
              <a:tr h="328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CC0000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endParaRPr kumimoji="0" lang="es-E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72000" marR="72000" marT="72000" marB="72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CC0000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endParaRPr kumimoji="0" lang="es-E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72000" marR="72000" marT="72000" marB="72000" anchor="ctr" horzOverflow="overflow"/>
                </a:tc>
              </a:tr>
              <a:tr h="204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CC0000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endParaRPr kumimoji="0" lang="es-ES" sz="800" b="0" u="none" strike="noStrike" cap="none" normalizeH="0" baseline="0" dirty="0" smtClean="0">
                        <a:ln>
                          <a:noFill/>
                        </a:ln>
                        <a:effectLst/>
                        <a:latin typeface="Trebuchet MS" pitchFamily="34" charset="0"/>
                      </a:endParaRPr>
                    </a:p>
                  </a:txBody>
                  <a:tcPr marL="72000" marR="72000" marT="72000" marB="72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CC0000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endParaRPr kumimoji="0" lang="es-E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72000" marR="72000" marT="72000" marB="72000" anchor="ctr" horzOverflow="overflow"/>
                </a:tc>
              </a:tr>
            </a:tbl>
          </a:graphicData>
        </a:graphic>
      </p:graphicFrame>
      <p:graphicFrame>
        <p:nvGraphicFramePr>
          <p:cNvPr id="235" name="23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987361"/>
              </p:ext>
            </p:extLst>
          </p:nvPr>
        </p:nvGraphicFramePr>
        <p:xfrm>
          <a:off x="5024438" y="2996952"/>
          <a:ext cx="4716462" cy="565368"/>
        </p:xfrm>
        <a:graphic>
          <a:graphicData uri="http://schemas.openxmlformats.org/drawingml/2006/table">
            <a:tbl>
              <a:tblPr firstRow="1" bandCol="1">
                <a:tableStyleId>{00A15C55-8517-42AA-B614-E9B94910E393}</a:tableStyleId>
              </a:tblPr>
              <a:tblGrid>
                <a:gridCol w="4716462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Próximos Hitos  y otras observaciones de relevancia</a:t>
                      </a:r>
                    </a:p>
                  </a:txBody>
                  <a:tcPr marL="72000" marR="72000" marT="72000" marB="7200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CC0000"/>
                        </a:buClr>
                        <a:buSzPct val="80000"/>
                        <a:buFont typeface="Wingdings 3" pitchFamily="18" charset="2"/>
                        <a:buNone/>
                        <a:tabLst/>
                      </a:pPr>
                      <a:endParaRPr kumimoji="0" lang="es-E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72000" marR="72000" marT="72000" marB="72000" anchor="ctr" horzOverflow="overflow"/>
                </a:tc>
              </a:tr>
            </a:tbl>
          </a:graphicData>
        </a:graphic>
      </p:graphicFrame>
      <p:cxnSp>
        <p:nvCxnSpPr>
          <p:cNvPr id="239" name="238 Conector recto"/>
          <p:cNvCxnSpPr/>
          <p:nvPr/>
        </p:nvCxnSpPr>
        <p:spPr bwMode="auto">
          <a:xfrm>
            <a:off x="4953000" y="656692"/>
            <a:ext cx="0" cy="5940958"/>
          </a:xfrm>
          <a:prstGeom prst="line">
            <a:avLst/>
          </a:prstGeom>
          <a:noFill/>
          <a:ln w="50800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53" name="25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039698"/>
              </p:ext>
            </p:extLst>
          </p:nvPr>
        </p:nvGraphicFramePr>
        <p:xfrm>
          <a:off x="5061013" y="4176638"/>
          <a:ext cx="4752911" cy="311465"/>
        </p:xfrm>
        <a:graphic>
          <a:graphicData uri="http://schemas.openxmlformats.org/drawingml/2006/table">
            <a:tbl>
              <a:tblPr firstRow="1" bandCol="1">
                <a:tableStyleId>{00A15C55-8517-42AA-B614-E9B94910E393}</a:tableStyleId>
              </a:tblPr>
              <a:tblGrid>
                <a:gridCol w="363223"/>
                <a:gridCol w="439218"/>
                <a:gridCol w="709850"/>
                <a:gridCol w="648124"/>
                <a:gridCol w="648124"/>
                <a:gridCol w="648124"/>
                <a:gridCol w="648124"/>
                <a:gridCol w="648124"/>
              </a:tblGrid>
              <a:tr h="180020"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Situación Histórica del Proyecto</a:t>
                      </a:r>
                      <a:endParaRPr lang="es-ES" sz="8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ctr" anchorCtr="1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800000"/>
                        </a:solidFill>
                        <a:latin typeface="+mn-lt"/>
                      </a:endParaRPr>
                    </a:p>
                  </a:txBody>
                  <a:tcPr marL="9525" marR="9525" marT="9525" marB="0" anchor="ctr" anchorCtr="1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800000"/>
                        </a:solidFill>
                        <a:latin typeface="+mn-lt"/>
                      </a:endParaRPr>
                    </a:p>
                  </a:txBody>
                  <a:tcPr marL="9525" marR="9525" marT="9525" marB="0" anchor="ctr" anchorCtr="1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800000"/>
                        </a:solidFill>
                        <a:latin typeface="+mn-lt"/>
                      </a:endParaRPr>
                    </a:p>
                  </a:txBody>
                  <a:tcPr marL="9525" marR="9525" marT="9525" marB="0" anchor="ctr" anchorCtr="1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800000"/>
                        </a:solidFill>
                        <a:latin typeface="+mn-lt"/>
                      </a:endParaRPr>
                    </a:p>
                  </a:txBody>
                  <a:tcPr marL="9525" marR="9525" marT="9525" marB="0" anchor="ctr" anchorCtr="1"/>
                </a:tc>
              </a:tr>
              <a:tr h="83156"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 dirty="0">
                          <a:latin typeface="+mn-lt"/>
                        </a:rPr>
                        <a:t>Año</a:t>
                      </a:r>
                      <a:endParaRPr lang="es-ES" sz="8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latin typeface="+mn-lt"/>
                        </a:rPr>
                        <a:t>Ingresos</a:t>
                      </a:r>
                      <a:endParaRPr lang="es-ES" sz="8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latin typeface="+mn-lt"/>
                        </a:rPr>
                        <a:t>Gastos</a:t>
                      </a:r>
                      <a:endParaRPr lang="es-ES" sz="8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latin typeface="+mn-lt"/>
                        </a:rPr>
                        <a:t>Margen Bruto</a:t>
                      </a:r>
                      <a:endParaRPr lang="es-ES" sz="8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8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8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800" b="0" i="0" u="none" strike="noStrike" dirty="0">
                        <a:latin typeface="+mn-lt"/>
                      </a:endParaRPr>
                    </a:p>
                  </a:txBody>
                  <a:tcPr marL="9525" marR="9525" marT="9525" marB="0" anchor="ctr" anchorCtr="1"/>
                </a:tc>
              </a:tr>
            </a:tbl>
          </a:graphicData>
        </a:graphic>
      </p:graphicFrame>
      <p:cxnSp>
        <p:nvCxnSpPr>
          <p:cNvPr id="16" name="15 Conector recto"/>
          <p:cNvCxnSpPr/>
          <p:nvPr/>
        </p:nvCxnSpPr>
        <p:spPr bwMode="auto">
          <a:xfrm flipH="1">
            <a:off x="92460" y="3104964"/>
            <a:ext cx="4789103" cy="0"/>
          </a:xfrm>
          <a:prstGeom prst="line">
            <a:avLst/>
          </a:prstGeom>
          <a:noFill/>
          <a:ln w="50800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Conector recto"/>
          <p:cNvCxnSpPr/>
          <p:nvPr/>
        </p:nvCxnSpPr>
        <p:spPr bwMode="auto">
          <a:xfrm flipH="1">
            <a:off x="5025008" y="3798565"/>
            <a:ext cx="4789103" cy="0"/>
          </a:xfrm>
          <a:prstGeom prst="line">
            <a:avLst/>
          </a:prstGeom>
          <a:noFill/>
          <a:ln w="50800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19 Hexágono"/>
          <p:cNvSpPr/>
          <p:nvPr/>
        </p:nvSpPr>
        <p:spPr bwMode="auto">
          <a:xfrm>
            <a:off x="92460" y="692696"/>
            <a:ext cx="252028" cy="252028"/>
          </a:xfrm>
          <a:prstGeom prst="hexagon">
            <a:avLst/>
          </a:prstGeom>
          <a:solidFill>
            <a:schemeClr val="tx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E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Helvetica" pitchFamily="34" charset="0"/>
                <a:cs typeface="Helvetica" pitchFamily="34" charset="0"/>
              </a:rPr>
              <a:t>A</a:t>
            </a:r>
          </a:p>
        </p:txBody>
      </p:sp>
      <p:sp>
        <p:nvSpPr>
          <p:cNvPr id="22" name="21 Hexágono"/>
          <p:cNvSpPr/>
          <p:nvPr/>
        </p:nvSpPr>
        <p:spPr bwMode="auto">
          <a:xfrm>
            <a:off x="5133020" y="670981"/>
            <a:ext cx="252028" cy="252028"/>
          </a:xfrm>
          <a:prstGeom prst="hexagon">
            <a:avLst/>
          </a:prstGeom>
          <a:solidFill>
            <a:schemeClr val="tx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ES" sz="1400" dirty="0" smtClean="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B</a:t>
            </a:r>
          </a:p>
        </p:txBody>
      </p:sp>
      <p:sp>
        <p:nvSpPr>
          <p:cNvPr id="25" name="24 Rectángulo redondeado"/>
          <p:cNvSpPr/>
          <p:nvPr/>
        </p:nvSpPr>
        <p:spPr bwMode="auto">
          <a:xfrm>
            <a:off x="7786712" y="5180496"/>
            <a:ext cx="648072" cy="180020"/>
          </a:xfrm>
          <a:prstGeom prst="roundRect">
            <a:avLst/>
          </a:prstGeom>
          <a:noFill/>
          <a:ln w="12700" cap="flat" cmpd="sng" algn="ctr">
            <a:solidFill>
              <a:srgbClr val="DC130E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1400" b="1" i="0" u="none" strike="noStrike" cap="none" normalizeH="0" baseline="0" dirty="0" smtClean="0">
              <a:ln>
                <a:noFill/>
              </a:ln>
              <a:solidFill>
                <a:srgbClr val="DC130E"/>
              </a:solidFill>
              <a:effectLst/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6" name="25 Rectángulo redondeado"/>
          <p:cNvSpPr/>
          <p:nvPr/>
        </p:nvSpPr>
        <p:spPr bwMode="auto">
          <a:xfrm>
            <a:off x="7657836" y="6384565"/>
            <a:ext cx="1044116" cy="180318"/>
          </a:xfrm>
          <a:prstGeom prst="roundRect">
            <a:avLst/>
          </a:prstGeom>
          <a:noFill/>
          <a:ln w="12700" cap="flat" cmpd="sng" algn="ctr">
            <a:solidFill>
              <a:srgbClr val="DC130E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1400" b="1" i="0" u="none" strike="noStrike" cap="none" normalizeH="0" baseline="0" dirty="0" smtClean="0">
              <a:ln>
                <a:noFill/>
              </a:ln>
              <a:solidFill>
                <a:srgbClr val="DC130E"/>
              </a:solidFill>
              <a:effectLst/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7" name="26 Rectángulo redondeado"/>
          <p:cNvSpPr/>
          <p:nvPr/>
        </p:nvSpPr>
        <p:spPr bwMode="auto">
          <a:xfrm>
            <a:off x="4016896" y="1902880"/>
            <a:ext cx="900100" cy="302158"/>
          </a:xfrm>
          <a:prstGeom prst="roundRect">
            <a:avLst/>
          </a:prstGeom>
          <a:noFill/>
          <a:ln w="12700" cap="flat" cmpd="sng" algn="ctr">
            <a:solidFill>
              <a:srgbClr val="DC130E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1400" b="1" i="0" u="none" strike="noStrike" cap="none" normalizeH="0" baseline="0" dirty="0" smtClean="0">
              <a:ln>
                <a:noFill/>
              </a:ln>
              <a:solidFill>
                <a:srgbClr val="DC130E"/>
              </a:solidFill>
              <a:effectLst/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8" name="27 Rectángulo redondeado"/>
          <p:cNvSpPr/>
          <p:nvPr/>
        </p:nvSpPr>
        <p:spPr bwMode="auto">
          <a:xfrm>
            <a:off x="1460612" y="2024720"/>
            <a:ext cx="1044116" cy="180318"/>
          </a:xfrm>
          <a:prstGeom prst="roundRect">
            <a:avLst/>
          </a:prstGeom>
          <a:noFill/>
          <a:ln w="12700" cap="flat" cmpd="sng" algn="ctr">
            <a:solidFill>
              <a:srgbClr val="DC130E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1400" b="1" i="0" u="none" strike="noStrike" cap="none" normalizeH="0" baseline="0" dirty="0" smtClean="0">
              <a:ln>
                <a:noFill/>
              </a:ln>
              <a:solidFill>
                <a:srgbClr val="DC130E"/>
              </a:solidFill>
              <a:effectLst/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1" name="30 Rectángulo"/>
          <p:cNvSpPr/>
          <p:nvPr/>
        </p:nvSpPr>
        <p:spPr bwMode="auto">
          <a:xfrm>
            <a:off x="5205028" y="3899717"/>
            <a:ext cx="3564396" cy="2052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80975" indent="-180975" algn="ctr"/>
            <a:r>
              <a:rPr lang="es-ES" sz="1400" dirty="0" smtClean="0">
                <a:solidFill>
                  <a:schemeClr val="tx1"/>
                </a:solidFill>
                <a:latin typeface="Helvetica" pitchFamily="34" charset="0"/>
                <a:cs typeface="Helvetica" pitchFamily="34" charset="0"/>
              </a:rPr>
              <a:t>Escenarios Económicos</a:t>
            </a:r>
          </a:p>
        </p:txBody>
      </p:sp>
      <p:sp>
        <p:nvSpPr>
          <p:cNvPr id="32" name="31 Hexágono"/>
          <p:cNvSpPr/>
          <p:nvPr/>
        </p:nvSpPr>
        <p:spPr bwMode="auto">
          <a:xfrm>
            <a:off x="5025008" y="3865302"/>
            <a:ext cx="252028" cy="252028"/>
          </a:xfrm>
          <a:prstGeom prst="hexagon">
            <a:avLst/>
          </a:prstGeom>
          <a:solidFill>
            <a:schemeClr val="tx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ES" sz="1400" dirty="0" smtClean="0">
                <a:solidFill>
                  <a:schemeClr val="bg2"/>
                </a:solidFill>
                <a:latin typeface="Helvetica" pitchFamily="34" charset="0"/>
                <a:cs typeface="Helvetica" pitchFamily="34" charset="0"/>
              </a:rPr>
              <a:t>C</a:t>
            </a:r>
          </a:p>
        </p:txBody>
      </p:sp>
      <p:sp>
        <p:nvSpPr>
          <p:cNvPr id="2" name="1 Rectángulo"/>
          <p:cNvSpPr/>
          <p:nvPr/>
        </p:nvSpPr>
        <p:spPr bwMode="auto">
          <a:xfrm>
            <a:off x="92460" y="208964"/>
            <a:ext cx="2448272" cy="23725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180975" marR="0" indent="-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18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Trebuchet MS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3176972"/>
            <a:ext cx="4189473" cy="3583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Overview">
  <a:themeElements>
    <a:clrScheme name="Project Overview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Project Overview">
      <a:majorFont>
        <a:latin typeface="Trebuchet MS"/>
        <a:ea typeface=""/>
        <a:cs typeface="Times New Roman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180975" marR="0" indent="-180975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1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180975" marR="0" indent="-180975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1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Project Overview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Overview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Overview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DD 1:Applications:Microsoft Office 2004:Templates:Presentations:Content:Project Overview</Template>
  <TotalTime>32235</TotalTime>
  <Words>176</Words>
  <Application>Microsoft Office PowerPoint</Application>
  <PresentationFormat>A4 (210 x 297 mm)</PresentationFormat>
  <Paragraphs>97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Project Overview</vt:lpstr>
      <vt:lpstr>Presentación de PowerPoint</vt:lpstr>
    </vt:vector>
  </TitlesOfParts>
  <Company>Gea Consultores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</dc:title>
  <dc:creator>Eduardo Perdomo García</dc:creator>
  <cp:lastModifiedBy>rorduna</cp:lastModifiedBy>
  <cp:revision>469</cp:revision>
  <cp:lastPrinted>1904-01-01T00:00:00Z</cp:lastPrinted>
  <dcterms:created xsi:type="dcterms:W3CDTF">2035-12-05T13:30:43Z</dcterms:created>
  <dcterms:modified xsi:type="dcterms:W3CDTF">2014-10-09T22:13:36Z</dcterms:modified>
</cp:coreProperties>
</file>