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773"/>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F61DAC-B4BA-460C-8AD3-84E25DE1419C}"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310291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61DAC-B4BA-460C-8AD3-84E25DE1419C}"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147610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61DAC-B4BA-460C-8AD3-84E25DE1419C}"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57062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61DAC-B4BA-460C-8AD3-84E25DE1419C}"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332585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F61DAC-B4BA-460C-8AD3-84E25DE1419C}"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225301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F61DAC-B4BA-460C-8AD3-84E25DE1419C}"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64984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F61DAC-B4BA-460C-8AD3-84E25DE1419C}" type="datetimeFigureOut">
              <a:rPr lang="en-US" smtClean="0"/>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84425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F61DAC-B4BA-460C-8AD3-84E25DE1419C}" type="datetimeFigureOut">
              <a:rPr lang="en-US" smtClean="0"/>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394523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61DAC-B4BA-460C-8AD3-84E25DE1419C}" type="datetimeFigureOut">
              <a:rPr lang="en-US" smtClean="0"/>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88463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61DAC-B4BA-460C-8AD3-84E25DE1419C}"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277512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61DAC-B4BA-460C-8AD3-84E25DE1419C}"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ED6DA-E3DB-4D30-A424-2854664564F7}" type="slidenum">
              <a:rPr lang="en-US" smtClean="0"/>
              <a:t>‹#›</a:t>
            </a:fld>
            <a:endParaRPr lang="en-US"/>
          </a:p>
        </p:txBody>
      </p:sp>
    </p:spTree>
    <p:extLst>
      <p:ext uri="{BB962C8B-B14F-4D97-AF65-F5344CB8AC3E}">
        <p14:creationId xmlns:p14="http://schemas.microsoft.com/office/powerpoint/2010/main" val="312927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61DAC-B4BA-460C-8AD3-84E25DE1419C}" type="datetimeFigureOut">
              <a:rPr lang="en-US" smtClean="0"/>
              <a:t>5/16/2016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ED6DA-E3DB-4D30-A424-2854664564F7}" type="slidenum">
              <a:rPr lang="en-US" smtClean="0"/>
              <a:t>‹#›</a:t>
            </a:fld>
            <a:endParaRPr lang="en-US"/>
          </a:p>
        </p:txBody>
      </p:sp>
    </p:spTree>
    <p:extLst>
      <p:ext uri="{BB962C8B-B14F-4D97-AF65-F5344CB8AC3E}">
        <p14:creationId xmlns:p14="http://schemas.microsoft.com/office/powerpoint/2010/main" val="2072306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6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91481" y="247136"/>
            <a:ext cx="6277234" cy="914399"/>
          </a:xfrm>
        </p:spPr>
        <p:txBody>
          <a:bodyPr>
            <a:normAutofit fontScale="90000"/>
          </a:bodyPr>
          <a:lstStyle/>
          <a:p>
            <a:endParaRPr lang="en-US" dirty="0"/>
          </a:p>
        </p:txBody>
      </p:sp>
      <p:sp>
        <p:nvSpPr>
          <p:cNvPr id="3" name="Subtitle 2"/>
          <p:cNvSpPr>
            <a:spLocks noGrp="1"/>
          </p:cNvSpPr>
          <p:nvPr>
            <p:ph type="subTitle" idx="1"/>
          </p:nvPr>
        </p:nvSpPr>
        <p:spPr>
          <a:xfrm flipV="1">
            <a:off x="4110680" y="5916142"/>
            <a:ext cx="5175421" cy="811426"/>
          </a:xfrm>
        </p:spPr>
        <p:txBody>
          <a:bodyPr>
            <a:normAutofit/>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7616" y="0"/>
            <a:ext cx="6858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27000"/>
            <a:ext cx="2119184" cy="211918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9021" y="2480962"/>
            <a:ext cx="2119184" cy="211918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1" y="2540001"/>
            <a:ext cx="2119184" cy="211918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73047" y="127000"/>
            <a:ext cx="2117124" cy="211712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789" y="4600146"/>
            <a:ext cx="2127422" cy="2127422"/>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31609" y="4600146"/>
            <a:ext cx="1173206" cy="1173206"/>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73962" y="5663857"/>
            <a:ext cx="1023551" cy="1023551"/>
          </a:xfrm>
          <a:prstGeom prst="rect">
            <a:avLst/>
          </a:prstGeom>
        </p:spPr>
      </p:pic>
    </p:spTree>
    <p:extLst>
      <p:ext uri="{BB962C8B-B14F-4D97-AF65-F5344CB8AC3E}">
        <p14:creationId xmlns:p14="http://schemas.microsoft.com/office/powerpoint/2010/main" val="3930205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65000"/>
            </a:schemeClr>
          </a:fgClr>
          <a:bgClr>
            <a:schemeClr val="bg1"/>
          </a:bgClr>
        </a:pattFill>
        <a:effectLst/>
      </p:bgPr>
    </p:bg>
    <p:spTree>
      <p:nvGrpSpPr>
        <p:cNvPr id="1" name=""/>
        <p:cNvGrpSpPr/>
        <p:nvPr/>
      </p:nvGrpSpPr>
      <p:grpSpPr>
        <a:xfrm>
          <a:off x="0" y="0"/>
          <a:ext cx="0" cy="0"/>
          <a:chOff x="0" y="0"/>
          <a:chExt cx="0" cy="0"/>
        </a:xfrm>
      </p:grpSpPr>
      <p:sp>
        <p:nvSpPr>
          <p:cNvPr id="9" name="Rectangle 8"/>
          <p:cNvSpPr/>
          <p:nvPr/>
        </p:nvSpPr>
        <p:spPr>
          <a:xfrm>
            <a:off x="671804" y="2139837"/>
            <a:ext cx="10926147" cy="42236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4883019" y="391144"/>
            <a:ext cx="2155372" cy="858416"/>
          </a:xfrm>
          <a:prstGeom prst="roundRect">
            <a:avLst/>
          </a:prstGeom>
          <a:solidFill>
            <a:schemeClr val="bg1"/>
          </a:solidFill>
          <a:ln>
            <a:solidFill>
              <a:srgbClr val="795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02762" y="384382"/>
            <a:ext cx="2035629" cy="922497"/>
          </a:xfrm>
        </p:spPr>
        <p:txBody>
          <a:bodyPr/>
          <a:lstStyle/>
          <a:p>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STORY</a:t>
            </a:r>
            <a:endParaRPr lang="en-US" dirty="0"/>
          </a:p>
        </p:txBody>
      </p:sp>
      <p:sp>
        <p:nvSpPr>
          <p:cNvPr id="3" name="Content Placeholder 2"/>
          <p:cNvSpPr>
            <a:spLocks noGrp="1"/>
          </p:cNvSpPr>
          <p:nvPr>
            <p:ph idx="1"/>
          </p:nvPr>
        </p:nvSpPr>
        <p:spPr>
          <a:xfrm>
            <a:off x="877077" y="2463257"/>
            <a:ext cx="10515600" cy="3576799"/>
          </a:xfrm>
        </p:spPr>
        <p:txBody>
          <a:bodyPr>
            <a:normAutofit/>
          </a:bodyPr>
          <a:lstStyle/>
          <a:p>
            <a:pPr marL="0" indent="0" algn="just">
              <a:buNone/>
            </a:pPr>
            <a:r>
              <a:rPr lang="en-US" dirty="0" smtClean="0">
                <a:latin typeface="Andalus" panose="02020603050405020304" pitchFamily="18" charset="-78"/>
                <a:cs typeface="Andalus" panose="02020603050405020304" pitchFamily="18" charset="-78"/>
              </a:rPr>
              <a:t>	</a:t>
            </a:r>
            <a:r>
              <a:rPr lang="en-US" sz="2000" dirty="0" smtClean="0">
                <a:latin typeface="Andalus" panose="02020603050405020304" pitchFamily="18" charset="-78"/>
                <a:cs typeface="Andalus" panose="02020603050405020304" pitchFamily="18" charset="-78"/>
              </a:rPr>
              <a:t>New </a:t>
            </a:r>
            <a:r>
              <a:rPr lang="en-US" sz="2000" dirty="0">
                <a:latin typeface="Andalus" panose="02020603050405020304" pitchFamily="18" charset="-78"/>
                <a:cs typeface="Andalus" panose="02020603050405020304" pitchFamily="18" charset="-78"/>
              </a:rPr>
              <a:t>York has become a wasteland invaded by </a:t>
            </a:r>
            <a:r>
              <a:rPr lang="en-US" sz="2000" dirty="0" smtClean="0">
                <a:latin typeface="Andalus" panose="02020603050405020304" pitchFamily="18" charset="-78"/>
                <a:cs typeface="Andalus" panose="02020603050405020304" pitchFamily="18" charset="-78"/>
              </a:rPr>
              <a:t>zombies. </a:t>
            </a:r>
            <a:r>
              <a:rPr lang="en-US" sz="2000" dirty="0">
                <a:latin typeface="Andalus" panose="02020603050405020304" pitchFamily="18" charset="-78"/>
                <a:cs typeface="Andalus" panose="02020603050405020304" pitchFamily="18" charset="-78"/>
              </a:rPr>
              <a:t>The Zombie Queen was furious because her empire was taken down by an army of skeleton people. All of her zombie people were massacred in the Skeleton Zombie war, leaving her as the only survivor. So she used the rest of her Dark Magic to cast a spell on NYC to rebuild her army so that she can fight them once more. Her underground dungeon rose up and spread this plague to turn the New Yorkers into her zombie subjects, creating the current situation that NYC is in. </a:t>
            </a:r>
            <a:r>
              <a:rPr lang="en-US" sz="2000" dirty="0" smtClean="0">
                <a:latin typeface="Andalus" panose="02020603050405020304" pitchFamily="18" charset="-78"/>
                <a:cs typeface="Andalus" panose="02020603050405020304" pitchFamily="18" charset="-78"/>
              </a:rPr>
              <a:t>McJoe</a:t>
            </a:r>
            <a:r>
              <a:rPr lang="en-US" sz="2000" dirty="0">
                <a:latin typeface="Andalus" panose="02020603050405020304" pitchFamily="18" charset="-78"/>
                <a:cs typeface="Andalus" panose="02020603050405020304" pitchFamily="18" charset="-78"/>
              </a:rPr>
              <a:t>, who is the main character, has been bitten. Even though he has the physical properties of the zombies that now plague the streets, he still has control over his body. After being half turned, he is informed that the zombie invasion came from a dungeon that rose up from beneath the Earth. Now with his new abilities that allow him to fight on par with the zombies and his weapon of choice, he will go through this dungeon to find the source of the plague and stop it before it spreads past New York and to the rest of the world. </a:t>
            </a:r>
            <a:endParaRPr lang="en-US" sz="2000" dirty="0" smtClean="0">
              <a:latin typeface="Andalus" panose="02020603050405020304" pitchFamily="18" charset="-78"/>
              <a:cs typeface="Andalus" panose="02020603050405020304" pitchFamily="18"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6655" y="433131"/>
            <a:ext cx="1130559" cy="113055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9963" y="391144"/>
            <a:ext cx="1214535" cy="1214535"/>
          </a:xfrm>
          <a:prstGeom prst="rect">
            <a:avLst/>
          </a:prstGeom>
        </p:spPr>
      </p:pic>
    </p:spTree>
    <p:extLst>
      <p:ext uri="{BB962C8B-B14F-4D97-AF65-F5344CB8AC3E}">
        <p14:creationId xmlns:p14="http://schemas.microsoft.com/office/powerpoint/2010/main" val="360021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65000"/>
            </a:schemeClr>
          </a:fgClr>
          <a:bgClr>
            <a:schemeClr val="bg1"/>
          </a:bgClr>
        </a:patt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93533" y="1487196"/>
            <a:ext cx="10212532" cy="3021393"/>
          </a:xfrm>
          <a:prstGeom prst="rect">
            <a:avLst/>
          </a:prstGeom>
        </p:spPr>
      </p:pic>
      <p:sp>
        <p:nvSpPr>
          <p:cNvPr id="4" name="Title 3"/>
          <p:cNvSpPr>
            <a:spLocks noGrp="1"/>
          </p:cNvSpPr>
          <p:nvPr>
            <p:ph type="title"/>
          </p:nvPr>
        </p:nvSpPr>
        <p:spPr>
          <a:xfrm>
            <a:off x="4061149" y="365126"/>
            <a:ext cx="4069702" cy="866516"/>
          </a:xfrm>
          <a:prstGeom prst="roundRect">
            <a:avLst/>
          </a:prstGeom>
          <a:solidFill>
            <a:schemeClr val="bg1"/>
          </a:solidFill>
          <a:ln>
            <a:solidFill>
              <a:srgbClr val="795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 MAIN SCREEN</a:t>
            </a:r>
            <a:endParaRPr lang="en-US" dirty="0"/>
          </a:p>
        </p:txBody>
      </p:sp>
      <p:sp>
        <p:nvSpPr>
          <p:cNvPr id="6" name="Rectangle 5"/>
          <p:cNvSpPr/>
          <p:nvPr/>
        </p:nvSpPr>
        <p:spPr>
          <a:xfrm>
            <a:off x="797590" y="4786605"/>
            <a:ext cx="10596820" cy="19127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CHOOSE A WEAPON</a:t>
            </a:r>
          </a:p>
          <a:p>
            <a:pPr algn="ctr"/>
            <a:endParaRPr lang="en-US" b="1" dirty="0">
              <a:ln w="0"/>
              <a:solidFill>
                <a:srgbClr val="795773"/>
              </a:solidFill>
              <a:effectLst>
                <a:outerShdw blurRad="38100" dist="19050" dir="2700000" algn="tl" rotWithShape="0">
                  <a:schemeClr val="dk1">
                    <a:alpha val="40000"/>
                  </a:schemeClr>
                </a:outerShdw>
              </a:effectLst>
              <a:latin typeface="Cambria" panose="02040503050406030204" pitchFamily="18" charset="0"/>
            </a:endParaRPr>
          </a:p>
          <a:p>
            <a:pPr algn="ctr"/>
            <a:r>
              <a:rPr lang="en-US" dirty="0" smtClean="0">
                <a:solidFill>
                  <a:schemeClr val="tx1"/>
                </a:solidFill>
                <a:latin typeface="Andalus" panose="02020603050405020304" pitchFamily="18" charset="-78"/>
                <a:cs typeface="Andalus" panose="02020603050405020304" pitchFamily="18" charset="-78"/>
              </a:rPr>
              <a:t>The player gets to choose a weapon out of four to fight with through out the game on the main screen.</a:t>
            </a:r>
          </a:p>
          <a:p>
            <a:pPr algn="ctr"/>
            <a:endParaRPr lang="en-US" dirty="0" smtClean="0">
              <a:solidFill>
                <a:schemeClr val="tx1"/>
              </a:solidFill>
            </a:endParaRPr>
          </a:p>
          <a:p>
            <a:pPr algn="ctr"/>
            <a:r>
              <a:rPr lang="en-US" b="1" dirty="0">
                <a:ln w="0"/>
                <a:solidFill>
                  <a:schemeClr val="tx1"/>
                </a:solidFill>
                <a:effectLst>
                  <a:outerShdw blurRad="38100" dist="19050" dir="2700000" algn="tl" rotWithShape="0">
                    <a:schemeClr val="dk1">
                      <a:alpha val="40000"/>
                    </a:schemeClr>
                  </a:outerShdw>
                </a:effectLst>
                <a:latin typeface="Cambria" panose="02040503050406030204" pitchFamily="18" charset="0"/>
              </a:rPr>
              <a:t> </a:t>
            </a:r>
            <a:r>
              <a:rPr lang="en-US" b="1"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rPr>
              <a:t> </a:t>
            </a:r>
            <a:r>
              <a:rPr lang="en-US" b="1" i="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SWORD           or         BOW AND ARROW           or             GUN           or           BAT</a:t>
            </a:r>
          </a:p>
          <a:p>
            <a:pPr algn="ctr"/>
            <a:endParaRPr lang="en-US" dirty="0"/>
          </a:p>
        </p:txBody>
      </p:sp>
    </p:spTree>
    <p:extLst>
      <p:ext uri="{BB962C8B-B14F-4D97-AF65-F5344CB8AC3E}">
        <p14:creationId xmlns:p14="http://schemas.microsoft.com/office/powerpoint/2010/main" val="42521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65000"/>
            </a:schemeClr>
          </a:fgClr>
          <a:bgClr>
            <a:schemeClr val="bg1"/>
          </a:bgClr>
        </a:pattFill>
        <a:effectLst/>
      </p:bgPr>
    </p:bg>
    <p:spTree>
      <p:nvGrpSpPr>
        <p:cNvPr id="1" name=""/>
        <p:cNvGrpSpPr/>
        <p:nvPr/>
      </p:nvGrpSpPr>
      <p:grpSpPr>
        <a:xfrm>
          <a:off x="0" y="0"/>
          <a:ext cx="0" cy="0"/>
          <a:chOff x="0" y="0"/>
          <a:chExt cx="0" cy="0"/>
        </a:xfrm>
      </p:grpSpPr>
      <p:sp>
        <p:nvSpPr>
          <p:cNvPr id="13" name="Rectangle 12"/>
          <p:cNvSpPr/>
          <p:nvPr/>
        </p:nvSpPr>
        <p:spPr>
          <a:xfrm>
            <a:off x="9960827" y="2948473"/>
            <a:ext cx="2024743" cy="3806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795773"/>
                </a:solidFill>
              </a:rPr>
              <a:t>    </a:t>
            </a:r>
            <a:r>
              <a:rPr lang="en-US" b="1" u="sng" dirty="0" smtClean="0">
                <a:solidFill>
                  <a:srgbClr val="795773"/>
                </a:solidFill>
              </a:rPr>
              <a:t>Zombie Queen</a:t>
            </a:r>
          </a:p>
          <a:p>
            <a:endParaRPr lang="en-US" sz="1100" b="1" dirty="0" smtClean="0">
              <a:solidFill>
                <a:schemeClr val="tx1"/>
              </a:solidFill>
            </a:endParaRPr>
          </a:p>
          <a:p>
            <a:r>
              <a:rPr lang="en-US" sz="1100" dirty="0" smtClean="0">
                <a:solidFill>
                  <a:schemeClr val="tx1"/>
                </a:solidFill>
                <a:latin typeface="Andalus" panose="02020603050405020304" pitchFamily="18" charset="-78"/>
                <a:cs typeface="Andalus" panose="02020603050405020304" pitchFamily="18" charset="-78"/>
              </a:rPr>
              <a:t> The source of the plague and the final boss of the game. They say she was the queen of a civilization long forgotten who used her Dark Magic to create an immortal kingdom, which went horribly wrong. She created a kingdom of zombies instead, forcing her to move her people underground due to attacks from a Holy Alliance comprised of other kingdoms fighting under the name of God. Over time she started wars with the monsters that live underground as well, putting her in the present situation of needing new soldiers.</a:t>
            </a:r>
          </a:p>
          <a:p>
            <a:endParaRPr lang="en-US" sz="1100" dirty="0" smtClean="0">
              <a:solidFill>
                <a:schemeClr val="tx1"/>
              </a:solidFill>
            </a:endParaRPr>
          </a:p>
          <a:p>
            <a:endParaRPr lang="en-US" sz="1100" dirty="0">
              <a:solidFill>
                <a:schemeClr val="tx1"/>
              </a:solidFill>
            </a:endParaRPr>
          </a:p>
        </p:txBody>
      </p:sp>
      <p:sp>
        <p:nvSpPr>
          <p:cNvPr id="12" name="Rectangle 11"/>
          <p:cNvSpPr/>
          <p:nvPr/>
        </p:nvSpPr>
        <p:spPr>
          <a:xfrm>
            <a:off x="6945144" y="2948473"/>
            <a:ext cx="2024743" cy="3806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795773"/>
                </a:solidFill>
              </a:rPr>
              <a:t>  </a:t>
            </a:r>
            <a:r>
              <a:rPr lang="en-US" b="1" u="sng" dirty="0" smtClean="0">
                <a:solidFill>
                  <a:srgbClr val="795773"/>
                </a:solidFill>
              </a:rPr>
              <a:t>Mutated Zombie </a:t>
            </a:r>
          </a:p>
          <a:p>
            <a:r>
              <a:rPr lang="en-US" b="1" dirty="0" smtClean="0">
                <a:solidFill>
                  <a:srgbClr val="795773"/>
                </a:solidFill>
              </a:rPr>
              <a:t>     </a:t>
            </a:r>
            <a:r>
              <a:rPr lang="en-US" sz="1400" b="1" i="1" dirty="0" smtClean="0">
                <a:solidFill>
                  <a:srgbClr val="795773"/>
                </a:solidFill>
              </a:rPr>
              <a:t>( Female / Male )</a:t>
            </a:r>
          </a:p>
          <a:p>
            <a:endParaRPr lang="en-US" b="1" dirty="0" smtClean="0">
              <a:solidFill>
                <a:srgbClr val="795773"/>
              </a:solidFill>
            </a:endParaRPr>
          </a:p>
          <a:p>
            <a:endParaRPr lang="en-US" sz="1100" b="1" dirty="0">
              <a:solidFill>
                <a:schemeClr val="tx1"/>
              </a:solidFill>
            </a:endParaRPr>
          </a:p>
          <a:p>
            <a:r>
              <a:rPr lang="en-US" sz="1100" dirty="0" smtClean="0">
                <a:solidFill>
                  <a:schemeClr val="tx1"/>
                </a:solidFill>
              </a:rPr>
              <a:t> </a:t>
            </a:r>
          </a:p>
          <a:p>
            <a:r>
              <a:rPr lang="en-US" sz="1100" dirty="0" smtClean="0">
                <a:solidFill>
                  <a:schemeClr val="tx1"/>
                </a:solidFill>
                <a:latin typeface="Andalus" panose="02020603050405020304" pitchFamily="18" charset="-78"/>
                <a:cs typeface="Andalus" panose="02020603050405020304" pitchFamily="18" charset="-78"/>
              </a:rPr>
              <a:t>The zombies who have been a zombie for long enough to further mutate and gain new abilities. These zombies are even harder to kill and must be fought with caution.</a:t>
            </a:r>
          </a:p>
          <a:p>
            <a:endParaRPr lang="en-US" sz="1100" dirty="0" smtClean="0">
              <a:solidFill>
                <a:schemeClr val="tx1"/>
              </a:solidFill>
            </a:endParaRPr>
          </a:p>
          <a:p>
            <a:endParaRPr lang="en-US" sz="1100" dirty="0" smtClean="0">
              <a:solidFill>
                <a:schemeClr val="tx1"/>
              </a:solidFill>
            </a:endParaRPr>
          </a:p>
          <a:p>
            <a:endParaRPr lang="en-US" sz="1100" b="0" dirty="0" smtClean="0">
              <a:solidFill>
                <a:schemeClr val="tx1"/>
              </a:solidFill>
              <a:effectLst/>
            </a:endParaRPr>
          </a:p>
          <a:p>
            <a:endParaRPr lang="en-US" sz="1100" b="0" dirty="0">
              <a:solidFill>
                <a:schemeClr val="tx1"/>
              </a:solidFill>
              <a:effectLst/>
            </a:endParaRPr>
          </a:p>
          <a:p>
            <a:endParaRPr lang="en-US" sz="1100" dirty="0" smtClean="0">
              <a:solidFill>
                <a:schemeClr val="tx1"/>
              </a:solidFill>
            </a:endParaRPr>
          </a:p>
          <a:p>
            <a:endParaRPr lang="en-US" sz="1100" b="0" dirty="0" smtClean="0">
              <a:solidFill>
                <a:schemeClr val="tx1"/>
              </a:solidFill>
              <a:effectLst/>
            </a:endParaRPr>
          </a:p>
          <a:p>
            <a:endParaRPr lang="en-US" sz="1100" b="0" dirty="0">
              <a:solidFill>
                <a:schemeClr val="tx1"/>
              </a:solidFill>
              <a:effectLst/>
            </a:endParaRPr>
          </a:p>
          <a:p>
            <a:endParaRPr lang="en-US" sz="1100" dirty="0" smtClean="0">
              <a:solidFill>
                <a:schemeClr val="tx1"/>
              </a:solidFill>
            </a:endParaRPr>
          </a:p>
          <a:p>
            <a:endParaRPr lang="en-US" sz="1100" b="0" dirty="0" smtClean="0">
              <a:solidFill>
                <a:schemeClr val="tx1"/>
              </a:solidFill>
              <a:effectLst/>
            </a:endParaRPr>
          </a:p>
        </p:txBody>
      </p:sp>
      <p:sp>
        <p:nvSpPr>
          <p:cNvPr id="11" name="Rectangle 10"/>
          <p:cNvSpPr/>
          <p:nvPr/>
        </p:nvSpPr>
        <p:spPr>
          <a:xfrm>
            <a:off x="3274526" y="2948473"/>
            <a:ext cx="2024743" cy="3806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0" dirty="0" smtClean="0">
                <a:solidFill>
                  <a:schemeClr val="tx1"/>
                </a:solidFill>
                <a:effectLst/>
              </a:rPr>
              <a:t/>
            </a:r>
            <a:br>
              <a:rPr lang="en-US" sz="1100" b="0" dirty="0" smtClean="0">
                <a:solidFill>
                  <a:schemeClr val="tx1"/>
                </a:solidFill>
                <a:effectLst/>
              </a:rPr>
            </a:br>
            <a:r>
              <a:rPr lang="en-US" b="1" dirty="0">
                <a:solidFill>
                  <a:srgbClr val="795773"/>
                </a:solidFill>
              </a:rPr>
              <a:t> </a:t>
            </a:r>
            <a:r>
              <a:rPr lang="en-US" b="1" dirty="0" smtClean="0">
                <a:solidFill>
                  <a:srgbClr val="795773"/>
                </a:solidFill>
              </a:rPr>
              <a:t>         </a:t>
            </a:r>
            <a:r>
              <a:rPr lang="en-US" b="1" u="sng" dirty="0" smtClean="0">
                <a:solidFill>
                  <a:srgbClr val="795773"/>
                </a:solidFill>
              </a:rPr>
              <a:t>Zombie</a:t>
            </a:r>
            <a:r>
              <a:rPr lang="en-US" b="1" dirty="0" smtClean="0">
                <a:solidFill>
                  <a:srgbClr val="795773"/>
                </a:solidFill>
              </a:rPr>
              <a:t> </a:t>
            </a:r>
          </a:p>
          <a:p>
            <a:r>
              <a:rPr lang="en-US" b="1" dirty="0" smtClean="0">
                <a:solidFill>
                  <a:srgbClr val="795773"/>
                </a:solidFill>
              </a:rPr>
              <a:t>    </a:t>
            </a:r>
            <a:r>
              <a:rPr lang="en-US" sz="1400" b="1" i="1" dirty="0" smtClean="0">
                <a:solidFill>
                  <a:srgbClr val="795773"/>
                </a:solidFill>
              </a:rPr>
              <a:t>( Female / </a:t>
            </a:r>
            <a:r>
              <a:rPr lang="en-US" sz="1400" b="1" i="1" dirty="0">
                <a:solidFill>
                  <a:srgbClr val="795773"/>
                </a:solidFill>
              </a:rPr>
              <a:t>M</a:t>
            </a:r>
            <a:r>
              <a:rPr lang="en-US" sz="1400" b="1" i="1" dirty="0" smtClean="0">
                <a:solidFill>
                  <a:srgbClr val="795773"/>
                </a:solidFill>
              </a:rPr>
              <a:t>ale )</a:t>
            </a:r>
          </a:p>
          <a:p>
            <a:endParaRPr lang="en-US" sz="1100" b="1" dirty="0" smtClean="0">
              <a:solidFill>
                <a:schemeClr val="tx1"/>
              </a:solidFill>
            </a:endParaRPr>
          </a:p>
          <a:p>
            <a:endParaRPr lang="en-US" sz="1100" b="1" dirty="0" smtClean="0">
              <a:solidFill>
                <a:schemeClr val="tx1"/>
              </a:solidFill>
            </a:endParaRPr>
          </a:p>
          <a:p>
            <a:endParaRPr lang="en-US" sz="1100" b="1" dirty="0" smtClean="0">
              <a:solidFill>
                <a:schemeClr val="tx1"/>
              </a:solidFill>
            </a:endParaRPr>
          </a:p>
          <a:p>
            <a:endParaRPr lang="en-US" sz="1100" b="1" dirty="0">
              <a:solidFill>
                <a:schemeClr val="tx1"/>
              </a:solidFill>
            </a:endParaRPr>
          </a:p>
          <a:p>
            <a:r>
              <a:rPr lang="en-US" sz="1100" dirty="0" smtClean="0">
                <a:solidFill>
                  <a:schemeClr val="tx1"/>
                </a:solidFill>
                <a:latin typeface="Andalus" panose="02020603050405020304" pitchFamily="18" charset="-78"/>
                <a:cs typeface="Andalus" panose="02020603050405020304" pitchFamily="18" charset="-78"/>
              </a:rPr>
              <a:t> The residents of NYC who have turned into zombies from the initial plague spell or via bite from another zombie. Going against the common idea of a zombie, these monsters are agile and quick on their feet. They will do everything to stop McJoe from getting to the Queen. </a:t>
            </a:r>
            <a:endParaRPr lang="en-US" sz="1100" dirty="0">
              <a:solidFill>
                <a:schemeClr val="tx1"/>
              </a:solidFill>
              <a:latin typeface="Andalus" panose="02020603050405020304" pitchFamily="18" charset="-78"/>
              <a:cs typeface="Andalus" panose="02020603050405020304" pitchFamily="18" charset="-78"/>
            </a:endParaRPr>
          </a:p>
          <a:p>
            <a:endParaRPr lang="en-US" sz="1100" dirty="0" smtClean="0">
              <a:solidFill>
                <a:schemeClr val="tx1"/>
              </a:solidFill>
            </a:endParaRPr>
          </a:p>
          <a:p>
            <a:endParaRPr lang="en-US" sz="1100" dirty="0" smtClean="0">
              <a:solidFill>
                <a:schemeClr val="tx1"/>
              </a:solidFill>
            </a:endParaRPr>
          </a:p>
          <a:p>
            <a:endParaRPr lang="en-US" sz="1100" dirty="0">
              <a:solidFill>
                <a:schemeClr val="tx1"/>
              </a:solidFill>
            </a:endParaRPr>
          </a:p>
          <a:p>
            <a:endParaRPr lang="en-US" sz="1100" dirty="0" smtClean="0">
              <a:solidFill>
                <a:schemeClr val="tx1"/>
              </a:solidFill>
            </a:endParaRPr>
          </a:p>
          <a:p>
            <a:endParaRPr lang="en-US" sz="1100" dirty="0">
              <a:solidFill>
                <a:schemeClr val="tx1"/>
              </a:solidFill>
            </a:endParaRPr>
          </a:p>
          <a:p>
            <a:endParaRPr lang="en-US" sz="1100" dirty="0" smtClean="0">
              <a:solidFill>
                <a:schemeClr val="tx1"/>
              </a:solidFill>
            </a:endParaRPr>
          </a:p>
        </p:txBody>
      </p:sp>
      <p:sp>
        <p:nvSpPr>
          <p:cNvPr id="10" name="Rectangle 9"/>
          <p:cNvSpPr/>
          <p:nvPr/>
        </p:nvSpPr>
        <p:spPr>
          <a:xfrm>
            <a:off x="258843" y="2948473"/>
            <a:ext cx="2024743" cy="3806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795773"/>
                </a:solidFill>
              </a:rPr>
              <a:t> </a:t>
            </a:r>
            <a:r>
              <a:rPr lang="en-US" b="1" dirty="0" smtClean="0">
                <a:solidFill>
                  <a:srgbClr val="795773"/>
                </a:solidFill>
              </a:rPr>
              <a:t>          </a:t>
            </a:r>
            <a:r>
              <a:rPr lang="en-US" b="1" u="sng" dirty="0" smtClean="0">
                <a:solidFill>
                  <a:srgbClr val="795773"/>
                </a:solidFill>
              </a:rPr>
              <a:t>McJoe</a:t>
            </a:r>
            <a:r>
              <a:rPr lang="en-US" b="1" dirty="0" smtClean="0">
                <a:solidFill>
                  <a:srgbClr val="795773"/>
                </a:solidFill>
              </a:rPr>
              <a:t> </a:t>
            </a:r>
          </a:p>
          <a:p>
            <a:endParaRPr lang="en-US" sz="1100" dirty="0" smtClean="0">
              <a:solidFill>
                <a:schemeClr val="tx1"/>
              </a:solidFill>
            </a:endParaRPr>
          </a:p>
          <a:p>
            <a:r>
              <a:rPr lang="en-US" sz="1100" dirty="0" smtClean="0">
                <a:solidFill>
                  <a:schemeClr val="tx1"/>
                </a:solidFill>
                <a:latin typeface="Andalus" panose="02020603050405020304" pitchFamily="18" charset="-78"/>
                <a:cs typeface="Andalus" panose="02020603050405020304" pitchFamily="18" charset="-78"/>
              </a:rPr>
              <a:t>McJoe became </a:t>
            </a:r>
            <a:r>
              <a:rPr lang="en-US" sz="1100" dirty="0">
                <a:solidFill>
                  <a:schemeClr val="tx1"/>
                </a:solidFill>
                <a:latin typeface="Andalus" panose="02020603050405020304" pitchFamily="18" charset="-78"/>
                <a:cs typeface="Andalus" panose="02020603050405020304" pitchFamily="18" charset="-78"/>
              </a:rPr>
              <a:t>a zombie when he randomly got bitten during the zombie invasion, he was just a regular guy working a regular 9 to 5 job. Not really going anywhere in life, he was planning on committing suicide. His family left him, his dog walked out on him, and he just got fired, what could this man possibly live for? He finds out what his true calling is when he gets bitten, only to not turn fully into one of those undead freaks. Now with the strength and abilities of the zombies, and the heart of a New Yorker, the government wants him to take down the source of the plague and save the world</a:t>
            </a:r>
            <a:r>
              <a:rPr lang="en-US" sz="1100" dirty="0" smtClean="0">
                <a:solidFill>
                  <a:schemeClr val="tx1"/>
                </a:solidFill>
                <a:latin typeface="Andalus" panose="02020603050405020304" pitchFamily="18" charset="-78"/>
                <a:cs typeface="Andalus" panose="02020603050405020304" pitchFamily="18" charset="-78"/>
              </a:rPr>
              <a:t>!</a:t>
            </a:r>
            <a:endParaRPr lang="en-US" sz="1100" b="0" dirty="0" smtClean="0">
              <a:solidFill>
                <a:schemeClr val="tx1"/>
              </a:solidFill>
              <a:effectLst/>
              <a:latin typeface="Andalus" panose="02020603050405020304" pitchFamily="18" charset="-78"/>
              <a:cs typeface="Andalus" panose="02020603050405020304" pitchFamily="18" charset="-78"/>
            </a:endParaRPr>
          </a:p>
        </p:txBody>
      </p:sp>
      <p:sp>
        <p:nvSpPr>
          <p:cNvPr id="14" name="Rounded Rectangle 13"/>
          <p:cNvSpPr/>
          <p:nvPr/>
        </p:nvSpPr>
        <p:spPr>
          <a:xfrm>
            <a:off x="3902269" y="357611"/>
            <a:ext cx="4309246" cy="858416"/>
          </a:xfrm>
          <a:prstGeom prst="roundRect">
            <a:avLst/>
          </a:prstGeom>
          <a:solidFill>
            <a:schemeClr val="bg1"/>
          </a:solidFill>
          <a:ln>
            <a:solidFill>
              <a:srgbClr val="795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68498" y="457201"/>
            <a:ext cx="4195048" cy="1357542"/>
          </a:xfrm>
        </p:spPr>
        <p:txBody>
          <a:bodyPr>
            <a:noAutofit/>
          </a:bodyPr>
          <a:lstStyle/>
          <a:p>
            <a:r>
              <a:rPr lang="en-US" sz="4800"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CHARACTERS</a:t>
            </a:r>
            <a:r>
              <a:rPr lang="en-US" sz="4800" b="1" dirty="0" smtClean="0">
                <a:ln w="22225">
                  <a:solidFill>
                    <a:schemeClr val="accent2"/>
                  </a:solidFill>
                  <a:prstDash val="solid"/>
                </a:ln>
                <a:solidFill>
                  <a:srgbClr val="C00000"/>
                </a:solidFill>
              </a:rPr>
              <a:t>	</a:t>
            </a:r>
            <a:endParaRPr lang="en-US" sz="4800" b="1" dirty="0">
              <a:ln w="22225">
                <a:solidFill>
                  <a:schemeClr val="accent2"/>
                </a:solidFill>
                <a:prstDash val="solid"/>
              </a:ln>
              <a:solidFill>
                <a:srgbClr val="C0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0294" y="1349764"/>
            <a:ext cx="1500755" cy="150075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3115" y="1349764"/>
            <a:ext cx="1503783" cy="150378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9227" y="1348291"/>
            <a:ext cx="1502228" cy="150222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9964" y="1357542"/>
            <a:ext cx="1502308" cy="150230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65202" y="1357542"/>
            <a:ext cx="1492977" cy="149297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90639" y="1216027"/>
            <a:ext cx="1634492" cy="1634492"/>
          </a:xfrm>
          <a:prstGeom prst="rect">
            <a:avLst/>
          </a:prstGeom>
        </p:spPr>
      </p:pic>
    </p:spTree>
    <p:extLst>
      <p:ext uri="{BB962C8B-B14F-4D97-AF65-F5344CB8AC3E}">
        <p14:creationId xmlns:p14="http://schemas.microsoft.com/office/powerpoint/2010/main" val="1245258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65000"/>
            </a:schemeClr>
          </a:fgClr>
          <a:bgClr>
            <a:schemeClr val="bg1"/>
          </a:bgClr>
        </a:pattFill>
        <a:effectLst/>
      </p:bgPr>
    </p:bg>
    <p:spTree>
      <p:nvGrpSpPr>
        <p:cNvPr id="1" name=""/>
        <p:cNvGrpSpPr/>
        <p:nvPr/>
      </p:nvGrpSpPr>
      <p:grpSpPr>
        <a:xfrm>
          <a:off x="0" y="0"/>
          <a:ext cx="0" cy="0"/>
          <a:chOff x="0" y="0"/>
          <a:chExt cx="0" cy="0"/>
        </a:xfrm>
      </p:grpSpPr>
      <p:sp>
        <p:nvSpPr>
          <p:cNvPr id="4" name="Rounded Rectangle 3"/>
          <p:cNvSpPr/>
          <p:nvPr/>
        </p:nvSpPr>
        <p:spPr>
          <a:xfrm>
            <a:off x="3604595" y="369642"/>
            <a:ext cx="5155941" cy="858416"/>
          </a:xfrm>
          <a:prstGeom prst="roundRect">
            <a:avLst/>
          </a:prstGeom>
          <a:solidFill>
            <a:schemeClr val="bg1"/>
          </a:solidFill>
          <a:ln>
            <a:solidFill>
              <a:srgbClr val="7957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22524" y="436187"/>
            <a:ext cx="4920082" cy="791871"/>
          </a:xfrm>
        </p:spPr>
        <p:txBody>
          <a:bodyPr/>
          <a:lstStyle/>
          <a:p>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GAME MECHANICS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89087" y="1534536"/>
            <a:ext cx="2666480" cy="266648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8875" y="1534536"/>
            <a:ext cx="2666480" cy="2666480"/>
          </a:xfrm>
          <a:prstGeom prst="rect">
            <a:avLst/>
          </a:prstGeom>
        </p:spPr>
      </p:pic>
      <p:sp>
        <p:nvSpPr>
          <p:cNvPr id="7" name="Rectangle 6"/>
          <p:cNvSpPr/>
          <p:nvPr/>
        </p:nvSpPr>
        <p:spPr>
          <a:xfrm>
            <a:off x="158620" y="2782762"/>
            <a:ext cx="3116427" cy="141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smtClean="0">
                <a:solidFill>
                  <a:schemeClr val="tx1"/>
                </a:solidFill>
                <a:latin typeface="Andalus" panose="02020603050405020304" pitchFamily="18" charset="-78"/>
                <a:cs typeface="Andalus" panose="02020603050405020304" pitchFamily="18" charset="-78"/>
              </a:rPr>
              <a:t>Go Left - A / LEFT Key</a:t>
            </a:r>
          </a:p>
          <a:p>
            <a:r>
              <a:rPr lang="en-US" dirty="0" smtClean="0">
                <a:solidFill>
                  <a:schemeClr val="tx1"/>
                </a:solidFill>
                <a:latin typeface="Andalus" panose="02020603050405020304" pitchFamily="18" charset="-78"/>
                <a:cs typeface="Andalus" panose="02020603050405020304" pitchFamily="18" charset="-78"/>
              </a:rPr>
              <a:t>Go </a:t>
            </a:r>
            <a:r>
              <a:rPr lang="en-US" dirty="0">
                <a:solidFill>
                  <a:schemeClr val="tx1"/>
                </a:solidFill>
                <a:latin typeface="Andalus" panose="02020603050405020304" pitchFamily="18" charset="-78"/>
                <a:cs typeface="Andalus" panose="02020603050405020304" pitchFamily="18" charset="-78"/>
              </a:rPr>
              <a:t>Right - D / RIGHT Key</a:t>
            </a:r>
          </a:p>
          <a:p>
            <a:r>
              <a:rPr lang="en-US" dirty="0">
                <a:solidFill>
                  <a:schemeClr val="tx1"/>
                </a:solidFill>
                <a:latin typeface="Andalus" panose="02020603050405020304" pitchFamily="18" charset="-78"/>
                <a:cs typeface="Andalus" panose="02020603050405020304" pitchFamily="18" charset="-78"/>
              </a:rPr>
              <a:t>Go Up - W / UP Key</a:t>
            </a:r>
          </a:p>
          <a:p>
            <a:r>
              <a:rPr lang="en-US" dirty="0" smtClean="0">
                <a:solidFill>
                  <a:schemeClr val="tx1"/>
                </a:solidFill>
                <a:latin typeface="Andalus" panose="02020603050405020304" pitchFamily="18" charset="-78"/>
                <a:cs typeface="Andalus" panose="02020603050405020304" pitchFamily="18" charset="-78"/>
              </a:rPr>
              <a:t>Go Down - S / DOWN Key</a:t>
            </a:r>
            <a:endParaRPr lang="en-US" dirty="0">
              <a:solidFill>
                <a:schemeClr val="tx1"/>
              </a:solidFill>
              <a:latin typeface="Andalus" panose="02020603050405020304" pitchFamily="18" charset="-78"/>
              <a:cs typeface="Andalus" panose="02020603050405020304" pitchFamily="18" charset="-78"/>
            </a:endParaRPr>
          </a:p>
        </p:txBody>
      </p:sp>
      <p:sp>
        <p:nvSpPr>
          <p:cNvPr id="8" name="Rectangle 7"/>
          <p:cNvSpPr/>
          <p:nvPr/>
        </p:nvSpPr>
        <p:spPr>
          <a:xfrm>
            <a:off x="8929395" y="2782762"/>
            <a:ext cx="3116426" cy="14182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Andalus" panose="02020603050405020304" pitchFamily="18" charset="-78"/>
                <a:cs typeface="Andalus" panose="02020603050405020304" pitchFamily="18" charset="-78"/>
              </a:rPr>
              <a:t>Go Left - A / </a:t>
            </a:r>
            <a:r>
              <a:rPr lang="en-US" dirty="0" smtClean="0">
                <a:solidFill>
                  <a:schemeClr val="tx1"/>
                </a:solidFill>
                <a:latin typeface="Andalus" panose="02020603050405020304" pitchFamily="18" charset="-78"/>
                <a:cs typeface="Andalus" panose="02020603050405020304" pitchFamily="18" charset="-78"/>
              </a:rPr>
              <a:t>LEFT Key</a:t>
            </a:r>
            <a:endParaRPr lang="en-US" dirty="0" smtClean="0">
              <a:solidFill>
                <a:schemeClr val="tx1"/>
              </a:solidFill>
              <a:latin typeface="Andalus" panose="02020603050405020304" pitchFamily="18" charset="-78"/>
              <a:cs typeface="Andalus" panose="02020603050405020304" pitchFamily="18" charset="-78"/>
            </a:endParaRPr>
          </a:p>
          <a:p>
            <a:r>
              <a:rPr lang="en-US" dirty="0" smtClean="0">
                <a:solidFill>
                  <a:schemeClr val="tx1"/>
                </a:solidFill>
                <a:latin typeface="Andalus" panose="02020603050405020304" pitchFamily="18" charset="-78"/>
                <a:cs typeface="Andalus" panose="02020603050405020304" pitchFamily="18" charset="-78"/>
              </a:rPr>
              <a:t>Go Right - D / RIGHT Key</a:t>
            </a:r>
          </a:p>
          <a:p>
            <a:r>
              <a:rPr lang="en-US" dirty="0" smtClean="0">
                <a:solidFill>
                  <a:schemeClr val="tx1"/>
                </a:solidFill>
                <a:latin typeface="Andalus" panose="02020603050405020304" pitchFamily="18" charset="-78"/>
                <a:cs typeface="Andalus" panose="02020603050405020304" pitchFamily="18" charset="-78"/>
              </a:rPr>
              <a:t>Jump - W / UP Key</a:t>
            </a:r>
          </a:p>
          <a:p>
            <a:r>
              <a:rPr lang="en-US" dirty="0" smtClean="0">
                <a:solidFill>
                  <a:schemeClr val="tx1"/>
                </a:solidFill>
                <a:latin typeface="Andalus" panose="02020603050405020304" pitchFamily="18" charset="-78"/>
                <a:cs typeface="Andalus" panose="02020603050405020304" pitchFamily="18" charset="-78"/>
              </a:rPr>
              <a:t>Attack </a:t>
            </a:r>
            <a:r>
              <a:rPr lang="en-US" dirty="0">
                <a:solidFill>
                  <a:schemeClr val="tx1"/>
                </a:solidFill>
                <a:latin typeface="Andalus" panose="02020603050405020304" pitchFamily="18" charset="-78"/>
                <a:cs typeface="Andalus" panose="02020603050405020304" pitchFamily="18" charset="-78"/>
              </a:rPr>
              <a:t>-</a:t>
            </a:r>
            <a:r>
              <a:rPr lang="en-US" dirty="0" smtClean="0">
                <a:solidFill>
                  <a:schemeClr val="tx1"/>
                </a:solidFill>
                <a:latin typeface="Andalus" panose="02020603050405020304" pitchFamily="18" charset="-78"/>
                <a:cs typeface="Andalus" panose="02020603050405020304" pitchFamily="18" charset="-78"/>
              </a:rPr>
              <a:t> Left/Right MouseClick</a:t>
            </a:r>
            <a:endParaRPr lang="en-US" dirty="0">
              <a:solidFill>
                <a:schemeClr val="tx1"/>
              </a:solidFill>
              <a:latin typeface="Andalus" panose="02020603050405020304" pitchFamily="18" charset="-78"/>
              <a:cs typeface="Andalus" panose="02020603050405020304" pitchFamily="18" charset="-78"/>
            </a:endParaRPr>
          </a:p>
        </p:txBody>
      </p:sp>
      <p:sp>
        <p:nvSpPr>
          <p:cNvPr id="9" name="Rectangle 8"/>
          <p:cNvSpPr/>
          <p:nvPr/>
        </p:nvSpPr>
        <p:spPr>
          <a:xfrm>
            <a:off x="158619" y="1546024"/>
            <a:ext cx="3116427" cy="8167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DUNGEON SCREEN</a:t>
            </a:r>
          </a:p>
          <a:p>
            <a:pPr algn="ctr"/>
            <a:r>
              <a:rPr lang="en-US" sz="1400" i="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(PLAYER MOVEMENT)</a:t>
            </a:r>
          </a:p>
        </p:txBody>
      </p:sp>
      <p:sp>
        <p:nvSpPr>
          <p:cNvPr id="10" name="Rectangle 9"/>
          <p:cNvSpPr/>
          <p:nvPr/>
        </p:nvSpPr>
        <p:spPr>
          <a:xfrm>
            <a:off x="8929395" y="1534536"/>
            <a:ext cx="3116427" cy="8167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BATTLE </a:t>
            </a:r>
            <a:r>
              <a:rPr lang="en-US" b="1" dirty="0">
                <a:ln w="0"/>
                <a:solidFill>
                  <a:srgbClr val="795773"/>
                </a:solidFill>
                <a:effectLst>
                  <a:outerShdw blurRad="38100" dist="19050" dir="2700000" algn="tl" rotWithShape="0">
                    <a:schemeClr val="dk1">
                      <a:alpha val="40000"/>
                    </a:schemeClr>
                  </a:outerShdw>
                </a:effectLst>
                <a:latin typeface="Cambria" panose="02040503050406030204" pitchFamily="18" charset="0"/>
              </a:rPr>
              <a:t>SCREEN</a:t>
            </a:r>
          </a:p>
          <a:p>
            <a:pPr algn="ctr"/>
            <a:r>
              <a:rPr lang="en-US" sz="1400" i="1" dirty="0">
                <a:ln w="0"/>
                <a:solidFill>
                  <a:srgbClr val="795773"/>
                </a:solidFill>
                <a:effectLst>
                  <a:outerShdw blurRad="38100" dist="19050" dir="2700000" algn="tl" rotWithShape="0">
                    <a:schemeClr val="dk1">
                      <a:alpha val="40000"/>
                    </a:schemeClr>
                  </a:outerShdw>
                </a:effectLst>
                <a:latin typeface="Cambria" panose="02040503050406030204" pitchFamily="18" charset="0"/>
              </a:rPr>
              <a:t>(PLAYER MOVEMENT)</a:t>
            </a:r>
          </a:p>
        </p:txBody>
      </p:sp>
      <p:cxnSp>
        <p:nvCxnSpPr>
          <p:cNvPr id="12" name="Straight Connector 11"/>
          <p:cNvCxnSpPr/>
          <p:nvPr/>
        </p:nvCxnSpPr>
        <p:spPr>
          <a:xfrm>
            <a:off x="307909" y="2579647"/>
            <a:ext cx="2817845" cy="9330"/>
          </a:xfrm>
          <a:prstGeom prst="line">
            <a:avLst/>
          </a:prstGeom>
          <a:ln w="730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078685" y="2581887"/>
            <a:ext cx="2817845" cy="9330"/>
          </a:xfrm>
          <a:prstGeom prst="line">
            <a:avLst/>
          </a:prstGeom>
          <a:ln w="730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55568" y="4413379"/>
            <a:ext cx="0" cy="2369975"/>
          </a:xfrm>
          <a:prstGeom prst="line">
            <a:avLst/>
          </a:prstGeom>
          <a:ln w="1016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58619" y="4478694"/>
            <a:ext cx="5710336" cy="2211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	            </a:t>
            </a:r>
            <a:r>
              <a:rPr lang="en-US" b="1" u="sng"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IN DUNGEON SCREEN </a:t>
            </a:r>
            <a:endParaRPr lang="en-US" b="1" u="sng" dirty="0" smtClean="0">
              <a:solidFill>
                <a:schemeClr val="tx1"/>
              </a:solidFill>
            </a:endParaRPr>
          </a:p>
          <a:p>
            <a:pPr fontAlgn="base"/>
            <a:endParaRPr lang="en-US" b="1" dirty="0">
              <a:solidFill>
                <a:schemeClr val="tx1"/>
              </a:solidFill>
            </a:endParaRPr>
          </a:p>
          <a:p>
            <a:pPr algn="just"/>
            <a:r>
              <a:rPr lang="en-US" dirty="0">
                <a:solidFill>
                  <a:schemeClr val="tx1"/>
                </a:solidFill>
                <a:latin typeface="Andalus" panose="02020603050405020304" pitchFamily="18" charset="-78"/>
                <a:cs typeface="Andalus" panose="02020603050405020304" pitchFamily="18" charset="-78"/>
              </a:rPr>
              <a:t>Player moves around map to look for </a:t>
            </a:r>
            <a:r>
              <a:rPr lang="en-US" dirty="0" smtClean="0">
                <a:solidFill>
                  <a:schemeClr val="tx1"/>
                </a:solidFill>
                <a:latin typeface="Andalus" panose="02020603050405020304" pitchFamily="18" charset="-78"/>
                <a:cs typeface="Andalus" panose="02020603050405020304" pitchFamily="18" charset="-78"/>
              </a:rPr>
              <a:t>exit. Can </a:t>
            </a:r>
            <a:r>
              <a:rPr lang="en-US" dirty="0">
                <a:solidFill>
                  <a:schemeClr val="tx1"/>
                </a:solidFill>
                <a:latin typeface="Andalus" panose="02020603050405020304" pitchFamily="18" charset="-78"/>
                <a:cs typeface="Andalus" panose="02020603050405020304" pitchFamily="18" charset="-78"/>
              </a:rPr>
              <a:t>collect coins and life </a:t>
            </a:r>
            <a:r>
              <a:rPr lang="en-US" dirty="0" smtClean="0">
                <a:solidFill>
                  <a:schemeClr val="tx1"/>
                </a:solidFill>
                <a:latin typeface="Andalus" panose="02020603050405020304" pitchFamily="18" charset="-78"/>
                <a:cs typeface="Andalus" panose="02020603050405020304" pitchFamily="18" charset="-78"/>
              </a:rPr>
              <a:t>boosts. Zombie chases Player (McJoe), when </a:t>
            </a:r>
            <a:r>
              <a:rPr lang="en-US" dirty="0" smtClean="0">
                <a:solidFill>
                  <a:schemeClr val="tx1"/>
                </a:solidFill>
                <a:latin typeface="Andalus" panose="02020603050405020304" pitchFamily="18" charset="-78"/>
                <a:cs typeface="Andalus" panose="02020603050405020304" pitchFamily="18" charset="-78"/>
              </a:rPr>
              <a:t>Player </a:t>
            </a:r>
            <a:r>
              <a:rPr lang="en-US" dirty="0" smtClean="0">
                <a:solidFill>
                  <a:schemeClr val="tx1"/>
                </a:solidFill>
                <a:latin typeface="Andalus" panose="02020603050405020304" pitchFamily="18" charset="-78"/>
                <a:cs typeface="Andalus" panose="02020603050405020304" pitchFamily="18" charset="-78"/>
              </a:rPr>
              <a:t>(McJoe) is in sight. When Player (McJoe) and a zombie collides Battle Screen will appear.</a:t>
            </a:r>
          </a:p>
          <a:p>
            <a:endParaRPr lang="en-US" dirty="0">
              <a:solidFill>
                <a:schemeClr val="tx1"/>
              </a:solidFill>
            </a:endParaRPr>
          </a:p>
        </p:txBody>
      </p:sp>
      <p:sp>
        <p:nvSpPr>
          <p:cNvPr id="17" name="Rectangle 16"/>
          <p:cNvSpPr/>
          <p:nvPr/>
        </p:nvSpPr>
        <p:spPr>
          <a:xfrm>
            <a:off x="6242182" y="4478693"/>
            <a:ext cx="5803639" cy="2211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	              </a:t>
            </a:r>
            <a:r>
              <a:rPr lang="en-US" b="1" u="sng"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rPr>
              <a:t>IN BATTLE </a:t>
            </a:r>
            <a:r>
              <a:rPr lang="en-US" b="1" u="sng" dirty="0">
                <a:ln w="0"/>
                <a:solidFill>
                  <a:srgbClr val="795773"/>
                </a:solidFill>
                <a:effectLst>
                  <a:outerShdw blurRad="38100" dist="19050" dir="2700000" algn="tl" rotWithShape="0">
                    <a:schemeClr val="dk1">
                      <a:alpha val="40000"/>
                    </a:schemeClr>
                  </a:outerShdw>
                </a:effectLst>
                <a:latin typeface="Cambria" panose="02040503050406030204" pitchFamily="18" charset="0"/>
              </a:rPr>
              <a:t>SCREEN </a:t>
            </a:r>
            <a:endParaRPr lang="en-US" b="1" u="sng" dirty="0" smtClean="0">
              <a:ln w="0"/>
              <a:solidFill>
                <a:srgbClr val="795773"/>
              </a:solidFill>
              <a:effectLst>
                <a:outerShdw blurRad="38100" dist="19050" dir="2700000" algn="tl" rotWithShape="0">
                  <a:schemeClr val="dk1">
                    <a:alpha val="40000"/>
                  </a:schemeClr>
                </a:outerShdw>
              </a:effectLst>
              <a:latin typeface="Cambria" panose="02040503050406030204" pitchFamily="18" charset="0"/>
            </a:endParaRPr>
          </a:p>
          <a:p>
            <a:endParaRPr lang="en-US" dirty="0">
              <a:solidFill>
                <a:schemeClr val="tx1"/>
              </a:solidFill>
            </a:endParaRPr>
          </a:p>
          <a:p>
            <a:r>
              <a:rPr lang="en-US" dirty="0" smtClean="0">
                <a:solidFill>
                  <a:schemeClr val="tx1"/>
                </a:solidFill>
                <a:latin typeface="Andalus" panose="02020603050405020304" pitchFamily="18" charset="-78"/>
                <a:cs typeface="Andalus" panose="02020603050405020304" pitchFamily="18" charset="-78"/>
              </a:rPr>
              <a:t>Player (McJoe) </a:t>
            </a:r>
            <a:r>
              <a:rPr lang="en-US" dirty="0">
                <a:solidFill>
                  <a:schemeClr val="tx1"/>
                </a:solidFill>
                <a:latin typeface="Andalus" panose="02020603050405020304" pitchFamily="18" charset="-78"/>
                <a:cs typeface="Andalus" panose="02020603050405020304" pitchFamily="18" charset="-78"/>
              </a:rPr>
              <a:t>moves and jumps around the battle screen to avoid taking damage from </a:t>
            </a:r>
            <a:r>
              <a:rPr lang="en-US" dirty="0" smtClean="0">
                <a:solidFill>
                  <a:schemeClr val="tx1"/>
                </a:solidFill>
                <a:latin typeface="Andalus" panose="02020603050405020304" pitchFamily="18" charset="-78"/>
                <a:cs typeface="Andalus" panose="02020603050405020304" pitchFamily="18" charset="-78"/>
              </a:rPr>
              <a:t>zombies. Zombies </a:t>
            </a:r>
            <a:r>
              <a:rPr lang="en-US" dirty="0">
                <a:solidFill>
                  <a:schemeClr val="tx1"/>
                </a:solidFill>
                <a:latin typeface="Andalus" panose="02020603050405020304" pitchFamily="18" charset="-78"/>
                <a:cs typeface="Andalus" panose="02020603050405020304" pitchFamily="18" charset="-78"/>
              </a:rPr>
              <a:t>will jump around and chase player to give </a:t>
            </a:r>
            <a:r>
              <a:rPr lang="en-US" dirty="0" smtClean="0">
                <a:solidFill>
                  <a:schemeClr val="tx1"/>
                </a:solidFill>
                <a:latin typeface="Andalus" panose="02020603050405020304" pitchFamily="18" charset="-78"/>
                <a:cs typeface="Andalus" panose="02020603050405020304" pitchFamily="18" charset="-78"/>
              </a:rPr>
              <a:t>damage. Player (McJoe) </a:t>
            </a:r>
            <a:r>
              <a:rPr lang="en-US" dirty="0">
                <a:solidFill>
                  <a:schemeClr val="tx1"/>
                </a:solidFill>
                <a:latin typeface="Andalus" panose="02020603050405020304" pitchFamily="18" charset="-78"/>
                <a:cs typeface="Andalus" panose="02020603050405020304" pitchFamily="18" charset="-78"/>
              </a:rPr>
              <a:t>will try and defeat zombie by damaging </a:t>
            </a:r>
            <a:r>
              <a:rPr lang="en-US" dirty="0" smtClean="0">
                <a:solidFill>
                  <a:schemeClr val="tx1"/>
                </a:solidFill>
                <a:latin typeface="Andalus" panose="02020603050405020304" pitchFamily="18" charset="-78"/>
                <a:cs typeface="Andalus" panose="02020603050405020304" pitchFamily="18" charset="-78"/>
              </a:rPr>
              <a:t>life points </a:t>
            </a:r>
            <a:r>
              <a:rPr lang="en-US" smtClean="0">
                <a:solidFill>
                  <a:schemeClr val="tx1"/>
                </a:solidFill>
                <a:latin typeface="Andalus" panose="02020603050405020304" pitchFamily="18" charset="-78"/>
                <a:cs typeface="Andalus" panose="02020603050405020304" pitchFamily="18" charset="-78"/>
              </a:rPr>
              <a:t>to zero</a:t>
            </a:r>
            <a:r>
              <a:rPr lang="en-US" smtClean="0">
                <a:solidFill>
                  <a:schemeClr val="tx1"/>
                </a:solidFill>
                <a:latin typeface="Andalus" panose="02020603050405020304" pitchFamily="18" charset="-78"/>
                <a:cs typeface="Andalus" panose="02020603050405020304" pitchFamily="18" charset="-78"/>
              </a:rPr>
              <a:t>.</a:t>
            </a:r>
            <a:endParaRPr lang="en-US" dirty="0" smtClean="0">
              <a:solidFill>
                <a:schemeClr val="tx1"/>
              </a:solidFill>
              <a:latin typeface="Andalus" panose="02020603050405020304" pitchFamily="18" charset="-78"/>
              <a:cs typeface="Andalus" panose="02020603050405020304" pitchFamily="18" charset="-78"/>
            </a:endParaRPr>
          </a:p>
          <a:p>
            <a:endParaRPr lang="en-US" dirty="0">
              <a:solidFill>
                <a:schemeClr val="tx1"/>
              </a:solidFill>
            </a:endParaRPr>
          </a:p>
        </p:txBody>
      </p:sp>
    </p:spTree>
    <p:extLst>
      <p:ext uri="{BB962C8B-B14F-4D97-AF65-F5344CB8AC3E}">
        <p14:creationId xmlns:p14="http://schemas.microsoft.com/office/powerpoint/2010/main" val="92711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380</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Andalus</vt:lpstr>
      <vt:lpstr>Arial</vt:lpstr>
      <vt:lpstr>Calibri</vt:lpstr>
      <vt:lpstr>Calibri Light</vt:lpstr>
      <vt:lpstr>Cambria</vt:lpstr>
      <vt:lpstr>Office Theme</vt:lpstr>
      <vt:lpstr>PowerPoint Presentation</vt:lpstr>
      <vt:lpstr>STORY</vt:lpstr>
      <vt:lpstr> MAIN SCREEN</vt:lpstr>
      <vt:lpstr>CHARACTERS </vt:lpstr>
      <vt:lpstr>GAME MECHANICS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Reference</dc:creator>
  <cp:lastModifiedBy>Reference</cp:lastModifiedBy>
  <cp:revision>18</cp:revision>
  <dcterms:created xsi:type="dcterms:W3CDTF">2016-05-15T17:24:22Z</dcterms:created>
  <dcterms:modified xsi:type="dcterms:W3CDTF">2016-05-17T03:35:54Z</dcterms:modified>
</cp:coreProperties>
</file>