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96" d="100"/>
          <a:sy n="96" d="100"/>
        </p:scale>
        <p:origin x="-636" y="-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" y="26115"/>
            <a:ext cx="1098301" cy="10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6115"/>
            <a:ext cx="7355160" cy="8572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" y="26115"/>
            <a:ext cx="907573" cy="8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14/09/2017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59127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Plan Estratégico de Starkey Hearing Technologies - Perú</a:t>
            </a:r>
            <a:endParaRPr lang="es-PE" b="1" dirty="0"/>
          </a:p>
        </p:txBody>
      </p:sp>
      <p:pic>
        <p:nvPicPr>
          <p:cNvPr id="1026" name="Picture 2" descr="Resultado de imagen para starkey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3" r="14304"/>
          <a:stretch/>
        </p:blipFill>
        <p:spPr bwMode="auto">
          <a:xfrm>
            <a:off x="6463511" y="2866807"/>
            <a:ext cx="2606316" cy="22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/>
          <p:cNvSpPr txBox="1">
            <a:spLocks/>
          </p:cNvSpPr>
          <p:nvPr/>
        </p:nvSpPr>
        <p:spPr>
          <a:xfrm>
            <a:off x="107504" y="3031785"/>
            <a:ext cx="5544616" cy="1556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000" dirty="0" smtClean="0">
                <a:solidFill>
                  <a:schemeClr val="tx1"/>
                </a:solidFill>
              </a:rPr>
              <a:t>Daniel Geray Montjoy Pita</a:t>
            </a:r>
          </a:p>
          <a:p>
            <a:pPr algn="l"/>
            <a:r>
              <a:rPr lang="es-PE" sz="2000" dirty="0" smtClean="0">
                <a:solidFill>
                  <a:schemeClr val="tx1"/>
                </a:solidFill>
              </a:rPr>
              <a:t>Maria Gracia Panduro Temple</a:t>
            </a:r>
          </a:p>
          <a:p>
            <a:pPr algn="l"/>
            <a:r>
              <a:rPr lang="es-PE" sz="2000" dirty="0" smtClean="0">
                <a:solidFill>
                  <a:schemeClr val="tx1"/>
                </a:solidFill>
              </a:rPr>
              <a:t>Javier Alexander Zegarra Beltrán</a:t>
            </a:r>
          </a:p>
          <a:p>
            <a:pPr algn="l"/>
            <a:r>
              <a:rPr lang="es-PE" sz="2000" dirty="0" smtClean="0">
                <a:solidFill>
                  <a:schemeClr val="tx1"/>
                </a:solidFill>
              </a:rPr>
              <a:t>Asesor: Oscar de Azambuja Donayre</a:t>
            </a:r>
          </a:p>
          <a:p>
            <a:pPr algn="l"/>
            <a:endParaRPr lang="es-PE" sz="2800" dirty="0" smtClean="0">
              <a:solidFill>
                <a:schemeClr val="tx1"/>
              </a:solidFill>
            </a:endParaRPr>
          </a:p>
          <a:p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7614"/>
            <a:ext cx="2750333" cy="13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3"/>
          <p:cNvSpPr/>
          <p:nvPr/>
        </p:nvSpPr>
        <p:spPr>
          <a:xfrm>
            <a:off x="107909" y="4583620"/>
            <a:ext cx="5544211" cy="5238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“Unless </a:t>
            </a:r>
            <a:r>
              <a:rPr lang="en-US" sz="1200" i="1" dirty="0"/>
              <a:t>commitment is made, there are only promises and </a:t>
            </a:r>
            <a:r>
              <a:rPr lang="en-US" sz="1200" i="1" dirty="0" smtClean="0"/>
              <a:t>hopes</a:t>
            </a:r>
            <a:r>
              <a:rPr lang="en-US" sz="1200" i="1" dirty="0"/>
              <a:t>;</a:t>
            </a:r>
            <a:r>
              <a:rPr lang="en-US" sz="1200" i="1" dirty="0" smtClean="0"/>
              <a:t> </a:t>
            </a:r>
            <a:r>
              <a:rPr lang="en-US" sz="1200" i="1" dirty="0"/>
              <a:t>but no </a:t>
            </a:r>
            <a:r>
              <a:rPr lang="en-US" sz="1200" i="1" dirty="0" smtClean="0"/>
              <a:t>plans”</a:t>
            </a:r>
          </a:p>
          <a:p>
            <a:pPr algn="ctr"/>
            <a:r>
              <a:rPr lang="en-US" sz="1200" i="1" dirty="0" smtClean="0"/>
              <a:t>Peter Drucker.</a:t>
            </a:r>
            <a:endParaRPr lang="es-PE" sz="1200" i="1" dirty="0"/>
          </a:p>
        </p:txBody>
      </p:sp>
    </p:spTree>
    <p:extLst>
      <p:ext uri="{BB962C8B-B14F-4D97-AF65-F5344CB8AC3E}">
        <p14:creationId xmlns:p14="http://schemas.microsoft.com/office/powerpoint/2010/main" val="16573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responsabilidad social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6226" y="915566"/>
            <a:ext cx="909227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PE" sz="2000" b="1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16226" y="915566"/>
            <a:ext cx="909227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 smtClean="0"/>
              <a:t>Cultura </a:t>
            </a:r>
            <a:r>
              <a:rPr lang="es-PE" sz="2000" dirty="0"/>
              <a:t>corporativa en donde las distintas estrategias provoquen el impacto social y medioambiental más significativo y al mismo tiempo logren el mejor resultado en el desempeño económico</a:t>
            </a:r>
            <a:endParaRPr lang="es-PE" sz="2000" b="1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52736"/>
              </p:ext>
            </p:extLst>
          </p:nvPr>
        </p:nvGraphicFramePr>
        <p:xfrm>
          <a:off x="107504" y="2067694"/>
          <a:ext cx="5328592" cy="244827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328592"/>
              </a:tblGrid>
              <a:tr h="81609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Disminución de los impactos ambientales causados por </a:t>
                      </a:r>
                      <a:r>
                        <a:rPr lang="es-PE" sz="2000" b="0" u="none" strike="noStrike" dirty="0" smtClean="0">
                          <a:effectLst/>
                        </a:rPr>
                        <a:t>las actividades.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66771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Promover y mantener la adopción de la responsabilidad social y </a:t>
                      </a:r>
                      <a:r>
                        <a:rPr lang="es-PE" sz="2000" b="0" u="none" strike="noStrike" dirty="0" smtClean="0">
                          <a:effectLst/>
                        </a:rPr>
                        <a:t>ambiental.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96447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Participar en forma proactiva en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campañas educativas </a:t>
                      </a:r>
                      <a:r>
                        <a:rPr lang="es-PE" sz="2000" b="0" u="none" strike="noStrike" dirty="0">
                          <a:effectLst/>
                        </a:rPr>
                        <a:t>o de </a:t>
                      </a:r>
                      <a:r>
                        <a:rPr lang="es-PE" sz="2000" b="0" u="none" strike="noStrike" dirty="0" smtClean="0">
                          <a:effectLst/>
                        </a:rPr>
                        <a:t>despistaje.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5502830" y="2110993"/>
            <a:ext cx="3672408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Triple impacto </a:t>
            </a:r>
          </a:p>
          <a:p>
            <a:pPr algn="ctr"/>
            <a:r>
              <a:rPr lang="es-PE" sz="2000" dirty="0"/>
              <a:t>E</a:t>
            </a:r>
            <a:r>
              <a:rPr lang="es-PE" sz="2000" dirty="0" smtClean="0"/>
              <a:t>conómico</a:t>
            </a:r>
            <a:r>
              <a:rPr lang="es-PE" sz="2000" dirty="0"/>
              <a:t>, social y </a:t>
            </a:r>
            <a:r>
              <a:rPr lang="es-PE" sz="2000" dirty="0" smtClean="0"/>
              <a:t>ambiental. </a:t>
            </a:r>
            <a:endParaRPr lang="es-PE" sz="2000" dirty="0"/>
          </a:p>
          <a:p>
            <a:pPr algn="ctr"/>
            <a:endParaRPr lang="es-PE" sz="2000" dirty="0" smtClean="0"/>
          </a:p>
          <a:p>
            <a:pPr algn="ctr"/>
            <a:r>
              <a:rPr lang="es-PE" sz="2000" dirty="0" smtClean="0"/>
              <a:t>Incorporar </a:t>
            </a:r>
            <a:r>
              <a:rPr lang="es-PE" sz="2000" dirty="0"/>
              <a:t>a su cultura el principio de </a:t>
            </a:r>
            <a:r>
              <a:rPr lang="es-PE" sz="2000" b="1" dirty="0"/>
              <a:t>valor compartido</a:t>
            </a:r>
            <a:endParaRPr lang="es-PE" sz="2000" b="1" dirty="0" smtClean="0"/>
          </a:p>
        </p:txBody>
      </p:sp>
      <p:pic>
        <p:nvPicPr>
          <p:cNvPr id="1026" name="Picture 2" descr="Resultado de imagen para triple impac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814139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Balanced</a:t>
            </a:r>
            <a:r>
              <a:rPr lang="es-PE" dirty="0" smtClean="0"/>
              <a:t> </a:t>
            </a:r>
            <a:r>
              <a:rPr lang="es-PE" dirty="0" err="1" smtClean="0"/>
              <a:t>Scored</a:t>
            </a:r>
            <a:r>
              <a:rPr lang="es-PE" dirty="0" smtClean="0"/>
              <a:t> </a:t>
            </a:r>
            <a:r>
              <a:rPr lang="es-PE" dirty="0" err="1" smtClean="0"/>
              <a:t>Card</a:t>
            </a:r>
            <a:r>
              <a:rPr lang="es-PE" dirty="0" smtClean="0"/>
              <a:t> (BSC)</a:t>
            </a:r>
            <a:endParaRPr lang="es-P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r="2660" b="13723"/>
          <a:stretch/>
        </p:blipFill>
        <p:spPr bwMode="auto">
          <a:xfrm>
            <a:off x="1187624" y="915566"/>
            <a:ext cx="678275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5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Starkey – Perú</a:t>
            </a:r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10"/>
          <a:stretch/>
        </p:blipFill>
        <p:spPr bwMode="auto">
          <a:xfrm>
            <a:off x="467544" y="915566"/>
            <a:ext cx="8208912" cy="40839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46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Análisis y diagnóstico situacional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-20283" y="915566"/>
            <a:ext cx="462372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Macroentorno: 2,77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-10142" y="3413821"/>
            <a:ext cx="4644008" cy="1631216"/>
            <a:chOff x="40568" y="2949533"/>
            <a:chExt cx="4644008" cy="1631216"/>
          </a:xfrm>
        </p:grpSpPr>
        <p:sp>
          <p:nvSpPr>
            <p:cNvPr id="5" name="4 CuadroTexto"/>
            <p:cNvSpPr txBox="1"/>
            <p:nvPr/>
          </p:nvSpPr>
          <p:spPr>
            <a:xfrm>
              <a:off x="40568" y="2949533"/>
              <a:ext cx="4644008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Amenazas: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No </a:t>
              </a:r>
              <a:r>
                <a:rPr lang="es-PE" sz="2000" dirty="0"/>
                <a:t>cobertura </a:t>
              </a:r>
              <a:r>
                <a:rPr lang="es-PE" sz="2000" dirty="0" smtClean="0"/>
                <a:t>por </a:t>
              </a:r>
              <a:r>
                <a:rPr lang="es-PE" sz="2000" dirty="0"/>
                <a:t>parte de las EPS.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Lenta disminución de los NSE C y </a:t>
              </a:r>
              <a:r>
                <a:rPr lang="es-PE" sz="2000" dirty="0" smtClean="0"/>
                <a:t>D.</a:t>
              </a:r>
              <a:endParaRPr lang="es-PE" sz="2000" dirty="0"/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Posible disrupción tecnológica.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Costos </a:t>
              </a:r>
              <a:r>
                <a:rPr lang="es-PE" sz="2000" dirty="0"/>
                <a:t>y tiempos para importar</a:t>
              </a:r>
              <a:r>
                <a:rPr lang="es-PE" dirty="0" smtClean="0"/>
                <a:t>.</a:t>
              </a:r>
              <a:endParaRPr lang="es-PE" dirty="0"/>
            </a:p>
          </p:txBody>
        </p:sp>
        <p:sp>
          <p:nvSpPr>
            <p:cNvPr id="7" name="6 Flecha arriba"/>
            <p:cNvSpPr/>
            <p:nvPr/>
          </p:nvSpPr>
          <p:spPr>
            <a:xfrm rot="10800000">
              <a:off x="4256858" y="3023036"/>
              <a:ext cx="288032" cy="144016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-20283" y="1347614"/>
            <a:ext cx="4644008" cy="1938992"/>
            <a:chOff x="0" y="1068762"/>
            <a:chExt cx="4788025" cy="1938992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068762"/>
              <a:ext cx="4788025" cy="19389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Oportunidades: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Personas </a:t>
              </a:r>
              <a:r>
                <a:rPr lang="es-PE" sz="2000" dirty="0"/>
                <a:t>con limitaciones auditivas moderadas.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Envejecimiento </a:t>
              </a:r>
              <a:r>
                <a:rPr lang="es-PE" sz="2000" dirty="0"/>
                <a:t>poblacional.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Niveles </a:t>
              </a:r>
              <a:r>
                <a:rPr lang="es-PE" sz="2000" dirty="0"/>
                <a:t>socioeconómicos.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Tratados </a:t>
              </a:r>
              <a:r>
                <a:rPr lang="es-PE" sz="2000" dirty="0"/>
                <a:t>de libre comercio</a:t>
              </a:r>
              <a:r>
                <a:rPr lang="es-PE" sz="2000" dirty="0" smtClean="0"/>
                <a:t>.</a:t>
              </a:r>
              <a:endParaRPr lang="es-PE" sz="2000" dirty="0"/>
            </a:p>
          </p:txBody>
        </p:sp>
        <p:sp>
          <p:nvSpPr>
            <p:cNvPr id="12" name="11 Flecha arriba"/>
            <p:cNvSpPr/>
            <p:nvPr/>
          </p:nvSpPr>
          <p:spPr>
            <a:xfrm>
              <a:off x="4355976" y="1184456"/>
              <a:ext cx="288032" cy="170760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4751513" y="915566"/>
            <a:ext cx="437423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Microentorno: Neutra (3)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751513" y="1359808"/>
            <a:ext cx="439248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000" b="1" dirty="0"/>
              <a:t>S</a:t>
            </a:r>
            <a:r>
              <a:rPr lang="es-PE" sz="2000" b="1" dirty="0" smtClean="0"/>
              <a:t>ector</a:t>
            </a:r>
            <a:r>
              <a:rPr lang="es-PE" sz="2000" dirty="0" smtClean="0"/>
              <a:t> </a:t>
            </a:r>
            <a:r>
              <a:rPr lang="es-PE" sz="2000" b="1" dirty="0" smtClean="0"/>
              <a:t>-&gt; </a:t>
            </a:r>
            <a:r>
              <a:rPr lang="es-PE" sz="2000" dirty="0" smtClean="0"/>
              <a:t>Aparatos médicos</a:t>
            </a:r>
            <a:r>
              <a:rPr lang="es-PE" sz="2000" b="1" dirty="0" smtClean="0"/>
              <a:t> </a:t>
            </a:r>
          </a:p>
          <a:p>
            <a:r>
              <a:rPr lang="es-PE" sz="2000" b="1" dirty="0" smtClean="0"/>
              <a:t>Industria -&gt; </a:t>
            </a:r>
            <a:r>
              <a:rPr lang="es-PE" sz="2000" dirty="0"/>
              <a:t>A</a:t>
            </a:r>
            <a:r>
              <a:rPr lang="es-PE" sz="2000" dirty="0" smtClean="0"/>
              <a:t>udífonos médicos</a:t>
            </a: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41810"/>
              </p:ext>
            </p:extLst>
          </p:nvPr>
        </p:nvGraphicFramePr>
        <p:xfrm>
          <a:off x="4733259" y="2211709"/>
          <a:ext cx="4392486" cy="270735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48470"/>
                <a:gridCol w="144016"/>
              </a:tblGrid>
              <a:tr h="613624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Poder de negociación de </a:t>
                      </a:r>
                      <a:r>
                        <a:rPr lang="es-PE" sz="2000" b="0" u="none" strike="noStrike" dirty="0" smtClean="0">
                          <a:effectLst/>
                        </a:rPr>
                        <a:t>los</a:t>
                      </a:r>
                      <a:r>
                        <a:rPr lang="es-PE" sz="2000" b="0" u="none" strike="noStrike" baseline="0" dirty="0" smtClean="0">
                          <a:effectLst/>
                        </a:rPr>
                        <a:t> p</a:t>
                      </a:r>
                      <a:r>
                        <a:rPr lang="es-PE" sz="2000" b="0" u="none" strike="noStrike" dirty="0" smtClean="0">
                          <a:effectLst/>
                        </a:rPr>
                        <a:t>roveedores (25%).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2400" b="0" u="none" strike="noStrike" dirty="0">
                          <a:effectLst/>
                        </a:rPr>
                        <a:t>3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95897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Poder de negociación de los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clientes (25%).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2400" u="none" strike="noStrike" dirty="0">
                          <a:effectLst/>
                        </a:rPr>
                        <a:t>2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37753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Amenaza de nuevos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competidores (15%)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2400" u="none" strike="noStrike" dirty="0">
                          <a:effectLst/>
                        </a:rPr>
                        <a:t>3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122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Amenazas de servicios </a:t>
                      </a:r>
                      <a:r>
                        <a:rPr lang="es-PE" sz="2000" b="0" u="none" strike="noStrike" baseline="0" dirty="0" smtClean="0">
                          <a:effectLst/>
                        </a:rPr>
                        <a:t> </a:t>
                      </a:r>
                      <a:r>
                        <a:rPr lang="es-PE" sz="2000" b="0" u="none" strike="noStrike" dirty="0" smtClean="0">
                          <a:effectLst/>
                        </a:rPr>
                        <a:t>sustitutos (25%).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2400" u="none" strike="noStrike" dirty="0">
                          <a:effectLst/>
                        </a:rPr>
                        <a:t>4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595897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Rivalidad entre competidores </a:t>
                      </a:r>
                      <a:endParaRPr lang="es-PE" sz="2000" b="0" u="none" strike="noStrike" baseline="0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s-PE" sz="2000" b="0" u="none" strike="noStrike" dirty="0" smtClean="0">
                          <a:effectLst/>
                        </a:rPr>
                        <a:t>existentes (10%).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2400" u="none" strike="noStrike" dirty="0">
                          <a:effectLst/>
                        </a:rPr>
                        <a:t>3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5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23478"/>
            <a:ext cx="7848872" cy="857250"/>
          </a:xfrm>
        </p:spPr>
        <p:txBody>
          <a:bodyPr>
            <a:normAutofit/>
          </a:bodyPr>
          <a:lstStyle/>
          <a:p>
            <a:r>
              <a:rPr lang="es-PE" b="1" dirty="0"/>
              <a:t>Análisis </a:t>
            </a:r>
            <a:r>
              <a:rPr lang="es-PE" b="1" dirty="0" smtClean="0"/>
              <a:t>interno</a:t>
            </a:r>
            <a:endParaRPr lang="es-PE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-20282" y="915566"/>
            <a:ext cx="457095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Factores internos: 3,11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-20283" y="3487324"/>
            <a:ext cx="4550676" cy="1656176"/>
            <a:chOff x="30011" y="3023036"/>
            <a:chExt cx="4644008" cy="1656176"/>
          </a:xfrm>
        </p:grpSpPr>
        <p:sp>
          <p:nvSpPr>
            <p:cNvPr id="8" name="7 CuadroTexto"/>
            <p:cNvSpPr txBox="1"/>
            <p:nvPr/>
          </p:nvSpPr>
          <p:spPr>
            <a:xfrm>
              <a:off x="30011" y="3047996"/>
              <a:ext cx="4644008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Debilidades: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Procesos.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Número </a:t>
              </a:r>
              <a:r>
                <a:rPr lang="es-PE" sz="2000" dirty="0"/>
                <a:t>de locales de atención</a:t>
              </a:r>
              <a:r>
                <a:rPr lang="es-PE" sz="2000" dirty="0" smtClean="0"/>
                <a:t>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Red </a:t>
              </a:r>
              <a:r>
                <a:rPr lang="es-PE" sz="2000" dirty="0"/>
                <a:t>de </a:t>
              </a:r>
              <a:r>
                <a:rPr lang="es-PE" sz="2000" dirty="0" err="1" smtClean="0"/>
                <a:t>recomendadores</a:t>
              </a:r>
              <a:r>
                <a:rPr lang="es-PE" sz="2000" dirty="0" smtClean="0"/>
                <a:t>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Plan de </a:t>
              </a:r>
              <a:r>
                <a:rPr lang="es-PE" sz="2000" dirty="0"/>
                <a:t>gestión de </a:t>
              </a:r>
              <a:r>
                <a:rPr lang="es-PE" sz="2000" dirty="0" smtClean="0"/>
                <a:t>colaborador.</a:t>
              </a:r>
              <a:endParaRPr lang="es-PE" sz="2000" dirty="0"/>
            </a:p>
          </p:txBody>
        </p:sp>
        <p:sp>
          <p:nvSpPr>
            <p:cNvPr id="9" name="8 Flecha arriba"/>
            <p:cNvSpPr/>
            <p:nvPr/>
          </p:nvSpPr>
          <p:spPr>
            <a:xfrm rot="10800000">
              <a:off x="4256858" y="3023036"/>
              <a:ext cx="288032" cy="144016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-20283" y="1347614"/>
            <a:ext cx="4570958" cy="2139710"/>
            <a:chOff x="0" y="1068762"/>
            <a:chExt cx="4788025" cy="1938992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068762"/>
              <a:ext cx="4788025" cy="19389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/>
                <a:t>Fortalezas: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 smtClean="0"/>
                <a:t>Relaciones sólidas con proveedores </a:t>
              </a:r>
              <a:r>
                <a:rPr lang="es-PE" sz="2000" dirty="0"/>
                <a:t>de servicio </a:t>
              </a:r>
              <a:r>
                <a:rPr lang="es-PE" sz="2000" dirty="0" smtClean="0"/>
                <a:t>logístico.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Precios de compra </a:t>
              </a:r>
              <a:r>
                <a:rPr lang="es-PE" sz="2000" i="1" dirty="0" smtClean="0"/>
                <a:t>intercompany.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Políticas de trasmisión de </a:t>
              </a:r>
              <a:r>
                <a:rPr lang="es-PE" sz="2000" dirty="0" smtClean="0"/>
                <a:t>cultura.</a:t>
              </a:r>
              <a:endParaRPr lang="es-PE" sz="2000" dirty="0"/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s-PE" sz="2000" dirty="0"/>
                <a:t>Audífonos </a:t>
              </a:r>
              <a:r>
                <a:rPr lang="es-PE" sz="2000" dirty="0" smtClean="0"/>
                <a:t>(tecnología, estética, precios)</a:t>
              </a:r>
              <a:endParaRPr lang="es-PE" sz="2000" dirty="0"/>
            </a:p>
          </p:txBody>
        </p:sp>
        <p:sp>
          <p:nvSpPr>
            <p:cNvPr id="12" name="11 Flecha arriba"/>
            <p:cNvSpPr/>
            <p:nvPr/>
          </p:nvSpPr>
          <p:spPr>
            <a:xfrm>
              <a:off x="4355976" y="1184456"/>
              <a:ext cx="288032" cy="170760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65147"/>
              </p:ext>
            </p:extLst>
          </p:nvPr>
        </p:nvGraphicFramePr>
        <p:xfrm>
          <a:off x="4716017" y="1359725"/>
          <a:ext cx="4248472" cy="366029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776420"/>
                <a:gridCol w="472052"/>
              </a:tblGrid>
              <a:tr h="31226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2000" u="none" strike="noStrike" dirty="0" smtClean="0">
                          <a:effectLst/>
                        </a:rPr>
                        <a:t>Recursos físicos</a:t>
                      </a:r>
                      <a:endParaRPr lang="es-PE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654064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Local con infraestructura </a:t>
                      </a:r>
                      <a:r>
                        <a:rPr lang="es-PE" sz="2000" b="0" u="none" strike="noStrike" baseline="0" dirty="0" smtClean="0">
                          <a:effectLst/>
                        </a:rPr>
                        <a:t> (</a:t>
                      </a:r>
                      <a:r>
                        <a:rPr lang="es-PE" sz="2000" b="0" u="none" strike="noStrike" dirty="0" smtClean="0">
                          <a:effectLst/>
                        </a:rPr>
                        <a:t>atención </a:t>
                      </a:r>
                      <a:r>
                        <a:rPr lang="es-PE" sz="2000" b="0" u="none" strike="noStrike" dirty="0">
                          <a:effectLst/>
                        </a:rPr>
                        <a:t>personalizada y especializada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)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VCT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  <a:tr h="31226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2000" u="none" strike="noStrike" dirty="0" smtClean="0">
                          <a:effectLst/>
                        </a:rPr>
                        <a:t>Capacidades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702528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Gestión corporativa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en </a:t>
                      </a:r>
                      <a:r>
                        <a:rPr lang="es-PE" sz="2000" b="0" u="none" strike="noStrike" dirty="0">
                          <a:effectLst/>
                        </a:rPr>
                        <a:t>el desarrollo de la estrategia local 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  <a:tr h="31226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PE" sz="2000" u="none" strike="noStrike" dirty="0" smtClean="0">
                          <a:effectLst/>
                        </a:rPr>
                        <a:t>Recursos organizacionales</a:t>
                      </a:r>
                      <a:endParaRPr lang="es-PE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6162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 smtClean="0">
                          <a:effectLst/>
                        </a:rPr>
                        <a:t>Marca y posicionamiento de Tecnología </a:t>
                      </a:r>
                      <a:r>
                        <a:rPr lang="es-PE" sz="2000" b="0" u="none" strike="noStrike" dirty="0">
                          <a:effectLst/>
                        </a:rPr>
                        <a:t>Auditiva Americana.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  <a:tr h="314545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>
                          <a:effectLst/>
                        </a:rPr>
                        <a:t>Cultura de valores Starkey.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b="0" u="none" strike="noStrike" dirty="0">
                          <a:effectLst/>
                        </a:rPr>
                        <a:t>Alianzas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estratégicas. 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2000" u="none" strike="noStrike" dirty="0" smtClean="0">
                          <a:effectLst/>
                        </a:rPr>
                        <a:t>VCS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278" marR="8278" marT="8278" marB="0" anchor="ctr"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4716016" y="915566"/>
            <a:ext cx="43559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VRIO</a:t>
            </a:r>
          </a:p>
        </p:txBody>
      </p:sp>
    </p:spTree>
    <p:extLst>
      <p:ext uri="{BB962C8B-B14F-4D97-AF65-F5344CB8AC3E}">
        <p14:creationId xmlns:p14="http://schemas.microsoft.com/office/powerpoint/2010/main" val="10686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Estudio de mercado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0" y="987574"/>
            <a:ext cx="5796136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Mercado </a:t>
            </a:r>
            <a:r>
              <a:rPr lang="es-PE" sz="2000" b="1" dirty="0"/>
              <a:t>meta </a:t>
            </a:r>
            <a:r>
              <a:rPr lang="es-PE" sz="2000" b="1" dirty="0" smtClean="0"/>
              <a:t>:</a:t>
            </a:r>
          </a:p>
          <a:p>
            <a:r>
              <a:rPr lang="es-PE" sz="2000" dirty="0"/>
              <a:t>Personas </a:t>
            </a:r>
            <a:r>
              <a:rPr lang="es-PE" sz="2000" dirty="0" smtClean="0"/>
              <a:t> con </a:t>
            </a:r>
            <a:r>
              <a:rPr lang="es-PE" sz="2000" dirty="0"/>
              <a:t>discapacidad </a:t>
            </a:r>
            <a:r>
              <a:rPr lang="es-PE" sz="2000" dirty="0" smtClean="0"/>
              <a:t>auditiva</a:t>
            </a:r>
            <a:r>
              <a:rPr lang="es-PE" sz="2000" dirty="0"/>
              <a:t> </a:t>
            </a:r>
            <a:r>
              <a:rPr lang="es-PE" sz="2000" dirty="0" smtClean="0"/>
              <a:t>residentes en Lima, Arequipa, La Libertad y Piura originada </a:t>
            </a:r>
            <a:r>
              <a:rPr lang="es-PE" sz="2000" dirty="0"/>
              <a:t>por edad avanzada y que pertenezcan a los niveles </a:t>
            </a:r>
            <a:r>
              <a:rPr lang="es-ES_tradnl" sz="2000" dirty="0"/>
              <a:t>socioeconómicos</a:t>
            </a:r>
            <a:r>
              <a:rPr lang="es-PE" sz="2000" dirty="0"/>
              <a:t> (NSE) A y </a:t>
            </a:r>
            <a:r>
              <a:rPr lang="es-PE" sz="2000" dirty="0" smtClean="0"/>
              <a:t>B.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6" t="6184" r="29625" b="4374"/>
          <a:stretch/>
        </p:blipFill>
        <p:spPr bwMode="auto">
          <a:xfrm>
            <a:off x="5940152" y="771550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084168" y="1267737"/>
            <a:ext cx="266429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Mercado meta: 34.528  </a:t>
            </a:r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2715766"/>
            <a:ext cx="5796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NPS</a:t>
            </a:r>
            <a:r>
              <a:rPr lang="es-PE" sz="2000" dirty="0" smtClean="0"/>
              <a:t> </a:t>
            </a:r>
            <a:r>
              <a:rPr lang="es-PE" sz="2000" b="1" dirty="0" smtClean="0"/>
              <a:t>-&gt; </a:t>
            </a:r>
            <a:r>
              <a:rPr lang="es-PE" sz="2000" dirty="0"/>
              <a:t>un alto nivel de </a:t>
            </a:r>
            <a:r>
              <a:rPr lang="es-PE" sz="2000" dirty="0" smtClean="0"/>
              <a:t>recomendación. </a:t>
            </a:r>
            <a:endParaRPr lang="es-PE" sz="20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0" y="3219822"/>
            <a:ext cx="5796136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/>
              <a:t>P</a:t>
            </a:r>
            <a:r>
              <a:rPr lang="es-PE" sz="2000" b="1" dirty="0" smtClean="0"/>
              <a:t>rincipal </a:t>
            </a:r>
            <a:r>
              <a:rPr lang="es-PE" sz="2000" b="1" dirty="0"/>
              <a:t>motivo </a:t>
            </a:r>
            <a:r>
              <a:rPr lang="es-PE" sz="2000" b="1" dirty="0" smtClean="0"/>
              <a:t>de compra</a:t>
            </a:r>
            <a:r>
              <a:rPr lang="es-PE" sz="2000" dirty="0" smtClean="0"/>
              <a:t>: </a:t>
            </a:r>
          </a:p>
          <a:p>
            <a:r>
              <a:rPr lang="es-PE" sz="2000" dirty="0"/>
              <a:t>R</a:t>
            </a:r>
            <a:r>
              <a:rPr lang="es-PE" sz="2000" dirty="0" smtClean="0"/>
              <a:t>ecomendación </a:t>
            </a:r>
            <a:r>
              <a:rPr lang="es-PE" sz="2000" dirty="0"/>
              <a:t>de algún familiar o </a:t>
            </a:r>
            <a:r>
              <a:rPr lang="es-PE" sz="2000" dirty="0" smtClean="0"/>
              <a:t>conocido.</a:t>
            </a:r>
          </a:p>
          <a:p>
            <a:r>
              <a:rPr lang="es-PE" sz="2000" dirty="0"/>
              <a:t>R</a:t>
            </a:r>
            <a:r>
              <a:rPr lang="es-PE" sz="2000" dirty="0" smtClean="0"/>
              <a:t>ecomendación </a:t>
            </a:r>
            <a:r>
              <a:rPr lang="es-PE" sz="2000" dirty="0"/>
              <a:t>de un </a:t>
            </a:r>
            <a:r>
              <a:rPr lang="es-PE" sz="2000" dirty="0" smtClean="0"/>
              <a:t>médico.</a:t>
            </a:r>
            <a:endParaRPr lang="es-PE" sz="2000" b="1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0" y="4371950"/>
            <a:ext cx="575658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dirty="0"/>
              <a:t>P</a:t>
            </a:r>
            <a:r>
              <a:rPr lang="es-PE" sz="2000" dirty="0" smtClean="0"/>
              <a:t>rincipal </a:t>
            </a:r>
            <a:r>
              <a:rPr lang="es-PE" sz="2000" dirty="0"/>
              <a:t>razón </a:t>
            </a:r>
            <a:r>
              <a:rPr lang="es-PE" sz="2000" dirty="0" smtClean="0"/>
              <a:t>para </a:t>
            </a:r>
            <a:r>
              <a:rPr lang="es-PE" sz="2000" dirty="0"/>
              <a:t>no </a:t>
            </a:r>
            <a:r>
              <a:rPr lang="es-PE" sz="2000" dirty="0" smtClean="0"/>
              <a:t>comprar </a:t>
            </a:r>
            <a:r>
              <a:rPr lang="es-PE" sz="2000" dirty="0"/>
              <a:t>es el </a:t>
            </a:r>
            <a:r>
              <a:rPr lang="es-PE" sz="2000" b="1" dirty="0" smtClean="0"/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1605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Planeamiento estratégico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987574"/>
            <a:ext cx="804016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/>
              <a:t>…</a:t>
            </a:r>
            <a:r>
              <a:rPr lang="es-PE" sz="2000" dirty="0"/>
              <a:t>empresa líder del mercado peruano de recuperación y cuidado auditivo</a:t>
            </a:r>
            <a:r>
              <a:rPr lang="es-PE" sz="2000" dirty="0" smtClean="0"/>
              <a:t>…</a:t>
            </a:r>
          </a:p>
        </p:txBody>
      </p:sp>
      <p:pic>
        <p:nvPicPr>
          <p:cNvPr id="7170" name="Picture 2" descr="Resultado de imagen para pas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t="21785" r="10775" b="3988"/>
          <a:stretch/>
        </p:blipFill>
        <p:spPr bwMode="auto">
          <a:xfrm rot="1654609">
            <a:off x="8493894" y="1395932"/>
            <a:ext cx="544503" cy="5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bruju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288"/>
            <a:ext cx="899592" cy="5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0" y="1563638"/>
            <a:ext cx="493204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/>
              <a:t>Objetivos estratégicos</a:t>
            </a:r>
            <a:endParaRPr lang="es-PE" sz="2000" dirty="0"/>
          </a:p>
          <a:p>
            <a:r>
              <a:rPr lang="es-PE" sz="2000" dirty="0" smtClean="0"/>
              <a:t>1. Participación </a:t>
            </a:r>
            <a:r>
              <a:rPr lang="es-PE" sz="2000" dirty="0"/>
              <a:t>de mercado del 5,8 al 12</a:t>
            </a:r>
            <a:r>
              <a:rPr lang="es-PE" sz="2000" dirty="0" smtClean="0"/>
              <a:t>%.</a:t>
            </a:r>
          </a:p>
          <a:p>
            <a:r>
              <a:rPr lang="es-PE" sz="2000" dirty="0" smtClean="0"/>
              <a:t>2. Marca </a:t>
            </a:r>
            <a:r>
              <a:rPr lang="es-PE" sz="2000" dirty="0"/>
              <a:t>Tecnología Auditiva Americana </a:t>
            </a:r>
            <a:r>
              <a:rPr lang="es-PE" sz="2000" dirty="0" smtClean="0"/>
              <a:t>líder </a:t>
            </a:r>
            <a:r>
              <a:rPr lang="es-PE" sz="2000" dirty="0"/>
              <a:t>en audífonos de alta tecnología y </a:t>
            </a:r>
            <a:r>
              <a:rPr lang="es-PE" sz="2000" dirty="0" smtClean="0"/>
              <a:t>servicio.</a:t>
            </a:r>
            <a:endParaRPr lang="es-PE" sz="2000" b="1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5004048" y="1851670"/>
            <a:ext cx="4110125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Estrategia Genérica</a:t>
            </a:r>
          </a:p>
          <a:p>
            <a:r>
              <a:rPr lang="es-PE" sz="2000" dirty="0" smtClean="0"/>
              <a:t>Diferenciación </a:t>
            </a:r>
            <a:r>
              <a:rPr lang="es-PE" sz="2000" dirty="0"/>
              <a:t>enfocada </a:t>
            </a:r>
            <a:r>
              <a:rPr lang="es-PE" sz="2000" dirty="0" smtClean="0"/>
              <a:t>. </a:t>
            </a:r>
          </a:p>
          <a:p>
            <a:r>
              <a:rPr lang="es-PE" dirty="0" smtClean="0"/>
              <a:t>(enfoque </a:t>
            </a:r>
            <a:r>
              <a:rPr lang="es-PE" dirty="0"/>
              <a:t>tipo </a:t>
            </a:r>
            <a:r>
              <a:rPr lang="es-PE" dirty="0" smtClean="0"/>
              <a:t>5)</a:t>
            </a:r>
            <a:r>
              <a:rPr lang="es-PE" sz="2000" dirty="0" smtClean="0"/>
              <a:t> </a:t>
            </a:r>
            <a:endParaRPr lang="es-PE" sz="2000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-6288" y="3255915"/>
            <a:ext cx="2015207" cy="6771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b="1" dirty="0" smtClean="0"/>
              <a:t>PEYEA</a:t>
            </a:r>
            <a:r>
              <a:rPr lang="es-PE" sz="2000" dirty="0" smtClean="0"/>
              <a:t>:</a:t>
            </a:r>
          </a:p>
          <a:p>
            <a:r>
              <a:rPr lang="es-PE" dirty="0" smtClean="0"/>
              <a:t>Cuadrante agresivo </a:t>
            </a:r>
            <a:endParaRPr lang="es-PE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2045432" y="3271303"/>
            <a:ext cx="230425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b="1" dirty="0" smtClean="0"/>
              <a:t>Matriz Estrategia </a:t>
            </a:r>
          </a:p>
          <a:p>
            <a:r>
              <a:rPr lang="es-PE" b="1" dirty="0" smtClean="0"/>
              <a:t>Principal: </a:t>
            </a:r>
            <a:r>
              <a:rPr lang="es-PE" dirty="0" smtClean="0"/>
              <a:t>Cuadrante II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421696" y="3262708"/>
            <a:ext cx="2448272" cy="14619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Priorización:</a:t>
            </a:r>
          </a:p>
          <a:p>
            <a:r>
              <a:rPr lang="es-PE" sz="1700" dirty="0" smtClean="0"/>
              <a:t>Penetración de mercado.</a:t>
            </a:r>
          </a:p>
          <a:p>
            <a:r>
              <a:rPr lang="es-PE" sz="1700" dirty="0"/>
              <a:t>D</a:t>
            </a:r>
            <a:r>
              <a:rPr lang="es-PE" sz="1700" dirty="0" smtClean="0"/>
              <a:t>esarrollo </a:t>
            </a:r>
            <a:r>
              <a:rPr lang="es-PE" sz="1700" dirty="0"/>
              <a:t>de </a:t>
            </a:r>
            <a:r>
              <a:rPr lang="es-PE" sz="1700" dirty="0" smtClean="0"/>
              <a:t>mercado. Desarrollo </a:t>
            </a:r>
            <a:r>
              <a:rPr lang="es-PE" sz="1700" dirty="0"/>
              <a:t>de </a:t>
            </a:r>
            <a:r>
              <a:rPr lang="es-PE" sz="1700" dirty="0" smtClean="0"/>
              <a:t>producto. </a:t>
            </a:r>
            <a:r>
              <a:rPr lang="es-PE" sz="1700" dirty="0"/>
              <a:t>I</a:t>
            </a:r>
            <a:r>
              <a:rPr lang="es-PE" sz="1700" dirty="0" smtClean="0"/>
              <a:t>ntegración horizontal</a:t>
            </a:r>
            <a:r>
              <a:rPr lang="es-PE" dirty="0" smtClean="0"/>
              <a:t>.</a:t>
            </a:r>
            <a:endParaRPr lang="es-PE" b="1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6941976" y="3262708"/>
            <a:ext cx="2181002" cy="187743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PE" sz="2000" b="1" dirty="0"/>
              <a:t>MCPE</a:t>
            </a:r>
            <a:r>
              <a:rPr lang="es-PE" sz="2000" b="1" dirty="0" smtClean="0"/>
              <a:t>:</a:t>
            </a:r>
          </a:p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Penetración de mercado.</a:t>
            </a:r>
            <a:endParaRPr lang="es-PE" sz="2000" dirty="0" smtClean="0">
              <a:solidFill>
                <a:schemeClr val="bg1"/>
              </a:solidFill>
            </a:endParaRPr>
          </a:p>
          <a:p>
            <a:pPr algn="ctr"/>
            <a:r>
              <a:rPr lang="es-PE" sz="2400" b="1" dirty="0">
                <a:solidFill>
                  <a:schemeClr val="bg1"/>
                </a:solidFill>
              </a:rPr>
              <a:t>D</a:t>
            </a:r>
            <a:r>
              <a:rPr lang="es-PE" sz="2400" b="1" dirty="0" smtClean="0">
                <a:solidFill>
                  <a:schemeClr val="bg1"/>
                </a:solidFill>
              </a:rPr>
              <a:t>esarrollo </a:t>
            </a:r>
            <a:r>
              <a:rPr lang="es-PE" sz="2400" b="1" dirty="0">
                <a:solidFill>
                  <a:schemeClr val="bg1"/>
                </a:solidFill>
              </a:rPr>
              <a:t>de mercado. </a:t>
            </a:r>
          </a:p>
        </p:txBody>
      </p:sp>
      <p:sp>
        <p:nvSpPr>
          <p:cNvPr id="3" name="2 Flecha derecha"/>
          <p:cNvSpPr/>
          <p:nvPr/>
        </p:nvSpPr>
        <p:spPr>
          <a:xfrm>
            <a:off x="65212" y="3003798"/>
            <a:ext cx="9018564" cy="2521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57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marketing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07209"/>
              </p:ext>
            </p:extLst>
          </p:nvPr>
        </p:nvGraphicFramePr>
        <p:xfrm>
          <a:off x="5148064" y="1059583"/>
          <a:ext cx="3870176" cy="37414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870176"/>
              </a:tblGrid>
              <a:tr h="4991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>
                          <a:effectLst/>
                        </a:rPr>
                        <a:t>Fidelizar a los clientes actuales.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1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 smtClean="0">
                          <a:effectLst/>
                        </a:rPr>
                        <a:t>Producto alineado </a:t>
                      </a:r>
                      <a:r>
                        <a:rPr lang="es-PE" sz="2000" b="0" dirty="0">
                          <a:effectLst/>
                        </a:rPr>
                        <a:t>a la necesidad de los clientes.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91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>
                          <a:effectLst/>
                        </a:rPr>
                        <a:t>Ampliar los canales de ventas.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1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>
                          <a:effectLst/>
                        </a:rPr>
                        <a:t>Establecer un plan de comunicación y </a:t>
                      </a:r>
                      <a:r>
                        <a:rPr lang="es-PE" sz="2000" b="0" dirty="0" smtClean="0">
                          <a:effectLst/>
                        </a:rPr>
                        <a:t>relaciones.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1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0" dirty="0">
                          <a:effectLst/>
                        </a:rPr>
                        <a:t>Incrementar las ventas recomendadas por médicos ORL.</a:t>
                      </a:r>
                      <a:endParaRPr lang="es-PE" sz="36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71600" y="1059582"/>
            <a:ext cx="493244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 smtClean="0"/>
              <a:t>Fortalecer </a:t>
            </a:r>
            <a:r>
              <a:rPr lang="es-PE" sz="2000" dirty="0"/>
              <a:t>el posicionamiento de la marca Tecnología Auditiva Americana</a:t>
            </a:r>
            <a:endParaRPr lang="es-PE" sz="20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71599" y="1863272"/>
            <a:ext cx="493244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smtClean="0"/>
              <a:t>Lima, Arequipa, La Libertad y Piura de los NSE A y B (Demográfica / Geográfica).</a:t>
            </a:r>
            <a:endParaRPr lang="es-PE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06080" y="3075806"/>
            <a:ext cx="4920481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Producto</a:t>
            </a:r>
            <a:r>
              <a:rPr lang="es-PE" sz="2000" dirty="0" smtClean="0"/>
              <a:t>: Garantía y financiamiento</a:t>
            </a:r>
            <a:r>
              <a:rPr lang="es-PE" sz="2000" b="1" dirty="0" smtClean="0"/>
              <a:t>.</a:t>
            </a:r>
          </a:p>
          <a:p>
            <a:r>
              <a:rPr lang="es-PE" sz="2000" b="1" dirty="0" smtClean="0"/>
              <a:t>Precio</a:t>
            </a:r>
            <a:r>
              <a:rPr lang="es-PE" sz="2000" dirty="0" smtClean="0"/>
              <a:t>:  Dólares</a:t>
            </a:r>
          </a:p>
          <a:p>
            <a:r>
              <a:rPr lang="es-PE" sz="2000" b="1" dirty="0" smtClean="0"/>
              <a:t>Plaza</a:t>
            </a:r>
            <a:r>
              <a:rPr lang="es-PE" sz="2000" dirty="0" smtClean="0"/>
              <a:t>: San Miguel, San </a:t>
            </a:r>
            <a:r>
              <a:rPr lang="es-PE" sz="2000" dirty="0"/>
              <a:t>Isidro y </a:t>
            </a:r>
            <a:r>
              <a:rPr lang="es-PE" sz="2000" dirty="0" smtClean="0"/>
              <a:t>Miraflores.</a:t>
            </a:r>
          </a:p>
          <a:p>
            <a:r>
              <a:rPr lang="es-PE" sz="2000" dirty="0"/>
              <a:t> </a:t>
            </a:r>
            <a:r>
              <a:rPr lang="es-PE" sz="2000" dirty="0" smtClean="0"/>
              <a:t>           Nuevo </a:t>
            </a:r>
            <a:r>
              <a:rPr lang="es-PE" sz="2000" dirty="0"/>
              <a:t>canal </a:t>
            </a:r>
            <a:r>
              <a:rPr lang="es-PE" sz="2000" dirty="0" smtClean="0"/>
              <a:t>indirecto. </a:t>
            </a:r>
          </a:p>
          <a:p>
            <a:r>
              <a:rPr lang="es-PE" sz="2000" b="1" dirty="0" smtClean="0"/>
              <a:t>Promoción:  </a:t>
            </a:r>
            <a:r>
              <a:rPr lang="es-PE" sz="2000" dirty="0" smtClean="0"/>
              <a:t>Publicidad, promoción, relaciones públicas y ventas personales.</a:t>
            </a:r>
            <a:endParaRPr lang="es-PE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6080" y="2643758"/>
            <a:ext cx="489796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4Ps</a:t>
            </a:r>
          </a:p>
        </p:txBody>
      </p:sp>
    </p:spTree>
    <p:extLst>
      <p:ext uri="{BB962C8B-B14F-4D97-AF65-F5344CB8AC3E}">
        <p14:creationId xmlns:p14="http://schemas.microsoft.com/office/powerpoint/2010/main" val="13802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operaciones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6227" y="915566"/>
            <a:ext cx="882088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/>
              <a:t>A</a:t>
            </a:r>
            <a:r>
              <a:rPr lang="es-PE" sz="2000" dirty="0" smtClean="0"/>
              <a:t>segurar </a:t>
            </a:r>
            <a:r>
              <a:rPr lang="es-PE" sz="2000" dirty="0"/>
              <a:t>la capacidad sostenible </a:t>
            </a:r>
            <a:r>
              <a:rPr lang="es-ES" sz="2000" dirty="0"/>
              <a:t>de que el negocio se mantenga operativo de manera eficiente, brindando beneficios a sus diferentes </a:t>
            </a:r>
            <a:r>
              <a:rPr lang="es-ES" sz="2000" i="1" dirty="0" err="1"/>
              <a:t>stakeholders</a:t>
            </a:r>
            <a:endParaRPr lang="es-PE" sz="2000" b="1" dirty="0" smtClean="0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6226" y="1779662"/>
            <a:ext cx="4843805" cy="302433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50732"/>
              </p:ext>
            </p:extLst>
          </p:nvPr>
        </p:nvGraphicFramePr>
        <p:xfrm>
          <a:off x="5004048" y="1814905"/>
          <a:ext cx="3960440" cy="267861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960440"/>
              </a:tblGrid>
              <a:tr h="287004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u="none" strike="noStrike" dirty="0">
                          <a:effectLst/>
                        </a:rPr>
                        <a:t>Incrementar la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calidad.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03" marR="8303" marT="8303" marB="0" anchor="b"/>
                </a:tc>
              </a:tr>
              <a:tr h="381974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u="none" strike="noStrike" dirty="0">
                          <a:effectLst/>
                        </a:rPr>
                        <a:t>Reducir los costos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operativos.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03" marR="8303" marT="8303" marB="0" anchor="b"/>
                </a:tc>
              </a:tr>
              <a:tr h="828155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u="none" strike="noStrike" dirty="0">
                          <a:effectLst/>
                        </a:rPr>
                        <a:t>Disminuir los tiempos asociados a importación, reparaciones, remplazos y cambios de audífonos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03" marR="8303" marT="8303" marB="0" anchor="b"/>
                </a:tc>
              </a:tr>
              <a:tr h="1060835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u="none" strike="noStrike" dirty="0">
                          <a:effectLst/>
                        </a:rPr>
                        <a:t>Asegurar la capacidad operativa y de infraestructura para el desarrollo adecuado de las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actividades.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03" marR="8303" marT="83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Plan de recursos humanos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6226" y="915566"/>
            <a:ext cx="909227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/>
              <a:t>C</a:t>
            </a:r>
            <a:r>
              <a:rPr lang="es-PE" sz="2000" dirty="0" smtClean="0"/>
              <a:t>ontar</a:t>
            </a:r>
            <a:r>
              <a:rPr lang="es-PE" sz="2000" dirty="0"/>
              <a:t>, mantener y desarrollar el capital humano a través de un modelo de gestión de competencias que ayude a lograr un nivel de servicio que destaque en la industria</a:t>
            </a:r>
            <a:endParaRPr lang="es-PE" sz="2000" b="1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94228"/>
              </p:ext>
            </p:extLst>
          </p:nvPr>
        </p:nvGraphicFramePr>
        <p:xfrm>
          <a:off x="1475656" y="1923678"/>
          <a:ext cx="6552728" cy="237626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552728"/>
              </a:tblGrid>
              <a:tr h="309579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Formación constante del </a:t>
                      </a:r>
                      <a:r>
                        <a:rPr lang="es-PE" sz="2000" b="0" u="none" strike="noStrike" dirty="0" smtClean="0">
                          <a:effectLst/>
                        </a:rPr>
                        <a:t>personal.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05754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Generar y reforzar la cultura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Starkey.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Mejorar el desempeño de los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colaboradores.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Subir el nivel de satisfacción de los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colaboradores.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Mejorar el proceso de selección, reclutamiento y </a:t>
                      </a:r>
                      <a:r>
                        <a:rPr lang="es-PE" sz="2000" b="0" u="none" strike="noStrike" dirty="0" smtClean="0">
                          <a:effectLst/>
                        </a:rPr>
                        <a:t>contratación.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0" u="none" strike="noStrike" dirty="0">
                          <a:effectLst/>
                        </a:rPr>
                        <a:t>Mejorar el diseño organizacional de la empresa </a:t>
                      </a:r>
                      <a:r>
                        <a:rPr lang="es-PE" sz="2000" b="0" u="none" strike="noStrike" dirty="0" smtClean="0">
                          <a:effectLst/>
                        </a:rPr>
                        <a:t>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761</Words>
  <Application>Microsoft Office PowerPoint</Application>
  <PresentationFormat>Presentación en pantalla (16:9)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Plan Estratégico de Starkey Hearing Technologies - Perú</vt:lpstr>
      <vt:lpstr>Starkey – Perú</vt:lpstr>
      <vt:lpstr>Análisis y diagnóstico situacional</vt:lpstr>
      <vt:lpstr>Análisis interno</vt:lpstr>
      <vt:lpstr>Estudio de mercado</vt:lpstr>
      <vt:lpstr>Planeamiento estratégico</vt:lpstr>
      <vt:lpstr>Plan de marketing</vt:lpstr>
      <vt:lpstr>Plan de operaciones</vt:lpstr>
      <vt:lpstr>Plan de recursos humanos</vt:lpstr>
      <vt:lpstr>Plan de responsabilidad social</vt:lpstr>
      <vt:lpstr>Balanced Scored Card (BSC)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57</cp:revision>
  <dcterms:created xsi:type="dcterms:W3CDTF">2017-09-13T23:53:00Z</dcterms:created>
  <dcterms:modified xsi:type="dcterms:W3CDTF">2017-09-14T20:34:32Z</dcterms:modified>
</cp:coreProperties>
</file>