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4" r:id="rId13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>
        <p:scale>
          <a:sx n="96" d="100"/>
          <a:sy n="96" d="100"/>
        </p:scale>
        <p:origin x="-636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B9575-3BA8-482B-815F-69A5094E2367}" type="datetimeFigureOut">
              <a:rPr lang="es-PE" smtClean="0"/>
              <a:t>14/09/2017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A7FDE-C50E-488C-A877-2D06A4195A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5059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14/09/2017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Imagen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2" y="26115"/>
            <a:ext cx="1098301" cy="107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86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14/09/2017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9022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14/09/2017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1763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6115"/>
            <a:ext cx="7355160" cy="85725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14/09/2017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Imagen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2" y="26115"/>
            <a:ext cx="907573" cy="88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60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14/09/2017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6971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14/09/2017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9186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14/09/2017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404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14/09/2017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0440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14/09/2017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042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14/09/2017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2275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14/09/2017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5311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F921A-03C6-4718-B29D-DA210FB6DD20}" type="datetimeFigureOut">
              <a:rPr lang="es-PE" smtClean="0"/>
              <a:t>14/09/2017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609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87624" y="59127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s-PE" b="1" dirty="0" smtClean="0"/>
              <a:t>Plan Estratégico de Starkey Hearing Technologies - Perú</a:t>
            </a:r>
            <a:endParaRPr lang="es-PE" b="1" dirty="0"/>
          </a:p>
        </p:txBody>
      </p:sp>
      <p:pic>
        <p:nvPicPr>
          <p:cNvPr id="1026" name="Picture 2" descr="Resultado de imagen para starkey.c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3" r="14304"/>
          <a:stretch/>
        </p:blipFill>
        <p:spPr bwMode="auto">
          <a:xfrm>
            <a:off x="6463511" y="2866807"/>
            <a:ext cx="2606316" cy="224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/>
          <p:cNvSpPr txBox="1">
            <a:spLocks/>
          </p:cNvSpPr>
          <p:nvPr/>
        </p:nvSpPr>
        <p:spPr>
          <a:xfrm>
            <a:off x="107504" y="3031785"/>
            <a:ext cx="5544616" cy="1556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sz="2000" dirty="0" smtClean="0">
                <a:solidFill>
                  <a:schemeClr val="tx1"/>
                </a:solidFill>
              </a:rPr>
              <a:t>Daniel </a:t>
            </a:r>
            <a:r>
              <a:rPr lang="es-PE" sz="2000" dirty="0" smtClean="0">
                <a:solidFill>
                  <a:schemeClr val="tx1"/>
                </a:solidFill>
              </a:rPr>
              <a:t>Geray </a:t>
            </a:r>
            <a:r>
              <a:rPr lang="es-PE" sz="2000" dirty="0" smtClean="0">
                <a:solidFill>
                  <a:schemeClr val="tx1"/>
                </a:solidFill>
              </a:rPr>
              <a:t>Montjoy Pita</a:t>
            </a:r>
          </a:p>
          <a:p>
            <a:pPr algn="l"/>
            <a:r>
              <a:rPr lang="es-PE" sz="2000" dirty="0" smtClean="0">
                <a:solidFill>
                  <a:schemeClr val="tx1"/>
                </a:solidFill>
              </a:rPr>
              <a:t>Maria Gracia Panduro Temple</a:t>
            </a:r>
          </a:p>
          <a:p>
            <a:pPr algn="l"/>
            <a:r>
              <a:rPr lang="es-PE" sz="2000" dirty="0" smtClean="0">
                <a:solidFill>
                  <a:schemeClr val="tx1"/>
                </a:solidFill>
              </a:rPr>
              <a:t>Javier Alexander Zegarra Beltrán</a:t>
            </a:r>
          </a:p>
          <a:p>
            <a:pPr algn="l"/>
            <a:r>
              <a:rPr lang="es-PE" sz="2000" dirty="0" smtClean="0">
                <a:solidFill>
                  <a:schemeClr val="tx1"/>
                </a:solidFill>
              </a:rPr>
              <a:t>Asesor: Oscar de Azambuja Donayre</a:t>
            </a:r>
          </a:p>
          <a:p>
            <a:pPr algn="l"/>
            <a:endParaRPr lang="es-PE" sz="2800" dirty="0" smtClean="0">
              <a:solidFill>
                <a:schemeClr val="tx1"/>
              </a:solidFill>
            </a:endParaRPr>
          </a:p>
          <a:p>
            <a:endParaRPr lang="es-PE" sz="2800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Resultado de imagen para starkey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347614"/>
            <a:ext cx="2750333" cy="132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3"/>
          <p:cNvSpPr/>
          <p:nvPr/>
        </p:nvSpPr>
        <p:spPr>
          <a:xfrm>
            <a:off x="107909" y="4583620"/>
            <a:ext cx="5544211" cy="5238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“</a:t>
            </a:r>
            <a:r>
              <a:rPr lang="en-US" sz="1200" i="1" dirty="0" smtClean="0"/>
              <a:t>Unless </a:t>
            </a:r>
            <a:r>
              <a:rPr lang="en-US" sz="1200" i="1" dirty="0"/>
              <a:t>commitment is made, there are only promises and </a:t>
            </a:r>
            <a:r>
              <a:rPr lang="en-US" sz="1200" i="1" dirty="0" smtClean="0"/>
              <a:t>hopes</a:t>
            </a:r>
            <a:r>
              <a:rPr lang="en-US" sz="1200" i="1" dirty="0"/>
              <a:t>;</a:t>
            </a:r>
            <a:r>
              <a:rPr lang="en-US" sz="1200" i="1" dirty="0" smtClean="0"/>
              <a:t> </a:t>
            </a:r>
            <a:r>
              <a:rPr lang="en-US" sz="1200" i="1" dirty="0"/>
              <a:t>but no </a:t>
            </a:r>
            <a:r>
              <a:rPr lang="en-US" sz="1200" i="1" dirty="0" smtClean="0"/>
              <a:t>plans”</a:t>
            </a:r>
          </a:p>
          <a:p>
            <a:pPr algn="ctr"/>
            <a:r>
              <a:rPr lang="en-US" sz="1200" i="1" dirty="0" smtClean="0"/>
              <a:t>Peter Drucker.</a:t>
            </a:r>
            <a:endParaRPr lang="es-PE" sz="1200" i="1" dirty="0"/>
          </a:p>
        </p:txBody>
      </p:sp>
    </p:spTree>
    <p:extLst>
      <p:ext uri="{BB962C8B-B14F-4D97-AF65-F5344CB8AC3E}">
        <p14:creationId xmlns:p14="http://schemas.microsoft.com/office/powerpoint/2010/main" val="16573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Plan de responsabilidad social</a:t>
            </a:r>
            <a:endParaRPr lang="es-PE" dirty="0"/>
          </a:p>
        </p:txBody>
      </p:sp>
      <p:sp>
        <p:nvSpPr>
          <p:cNvPr id="4" name="3 CuadroTexto"/>
          <p:cNvSpPr txBox="1"/>
          <p:nvPr/>
        </p:nvSpPr>
        <p:spPr>
          <a:xfrm>
            <a:off x="16226" y="915566"/>
            <a:ext cx="9092277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PE" sz="2000" b="1" dirty="0" smtClean="0"/>
          </a:p>
        </p:txBody>
      </p:sp>
      <p:sp>
        <p:nvSpPr>
          <p:cNvPr id="5" name="4 CuadroTexto"/>
          <p:cNvSpPr txBox="1"/>
          <p:nvPr/>
        </p:nvSpPr>
        <p:spPr>
          <a:xfrm>
            <a:off x="16226" y="915566"/>
            <a:ext cx="9092277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PE" sz="2000" dirty="0" smtClean="0"/>
              <a:t>Cultura </a:t>
            </a:r>
            <a:r>
              <a:rPr lang="es-PE" sz="2000" dirty="0"/>
              <a:t>corporativa en donde las distintas estrategias provoquen el impacto social y medioambiental más significativo y al mismo tiempo logren el mejor resultado en el desempeño económico</a:t>
            </a:r>
            <a:endParaRPr lang="es-PE" sz="2000" b="1" dirty="0" smtClean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570320"/>
              </p:ext>
            </p:extLst>
          </p:nvPr>
        </p:nvGraphicFramePr>
        <p:xfrm>
          <a:off x="467544" y="2139702"/>
          <a:ext cx="8352928" cy="2376264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8352928"/>
              </a:tblGrid>
              <a:tr h="792088"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b="0" u="none" strike="noStrike" dirty="0">
                          <a:effectLst/>
                        </a:rPr>
                        <a:t>Disminución de los impactos ambientales causados por actividades de la empresa.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648072"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b="0" u="none" strike="noStrike" dirty="0">
                          <a:effectLst/>
                        </a:rPr>
                        <a:t>Promover y mantener la adopción de la responsabilidad social y ambiental de una manera amplia.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936104"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b="0" u="none" strike="noStrike" dirty="0">
                          <a:effectLst/>
                        </a:rPr>
                        <a:t>Participar en forma proactiva en campañas de ayuda educativas o de despistaje en el </a:t>
                      </a:r>
                      <a:r>
                        <a:rPr lang="es-PE" sz="2000" b="0" u="none" strike="noStrike" dirty="0" smtClean="0">
                          <a:effectLst/>
                        </a:rPr>
                        <a:t>Perú.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16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Balanced</a:t>
            </a:r>
            <a:r>
              <a:rPr lang="es-PE" dirty="0" smtClean="0"/>
              <a:t> </a:t>
            </a:r>
            <a:r>
              <a:rPr lang="es-PE" dirty="0" err="1" smtClean="0"/>
              <a:t>Scored</a:t>
            </a:r>
            <a:r>
              <a:rPr lang="es-PE" dirty="0" smtClean="0"/>
              <a:t> </a:t>
            </a:r>
            <a:r>
              <a:rPr lang="es-PE" dirty="0" err="1" smtClean="0"/>
              <a:t>Card</a:t>
            </a:r>
            <a:r>
              <a:rPr lang="es-PE" dirty="0" smtClean="0"/>
              <a:t> (BSC)</a:t>
            </a:r>
            <a:endParaRPr lang="es-P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15566"/>
            <a:ext cx="6502870" cy="4106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356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" r="2660" b="13723"/>
          <a:stretch/>
        </p:blipFill>
        <p:spPr bwMode="auto">
          <a:xfrm>
            <a:off x="1187624" y="915566"/>
            <a:ext cx="6782757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51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b="1" dirty="0"/>
              <a:t>Starkey – Perú</a:t>
            </a:r>
          </a:p>
        </p:txBody>
      </p:sp>
      <p:pic>
        <p:nvPicPr>
          <p:cNvPr id="5" name="4 Imagen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210"/>
          <a:stretch/>
        </p:blipFill>
        <p:spPr bwMode="auto">
          <a:xfrm>
            <a:off x="467544" y="915566"/>
            <a:ext cx="8208912" cy="40839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2461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b="1" dirty="0"/>
              <a:t>Análisis y diagnóstico situacional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-20283" y="915566"/>
            <a:ext cx="4623725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2000" b="1" dirty="0" smtClean="0"/>
              <a:t>Macroentorno: 2,77</a:t>
            </a:r>
          </a:p>
        </p:txBody>
      </p:sp>
      <p:grpSp>
        <p:nvGrpSpPr>
          <p:cNvPr id="8" name="7 Grupo"/>
          <p:cNvGrpSpPr/>
          <p:nvPr/>
        </p:nvGrpSpPr>
        <p:grpSpPr>
          <a:xfrm>
            <a:off x="-10142" y="3413821"/>
            <a:ext cx="4644008" cy="1631216"/>
            <a:chOff x="40568" y="2949533"/>
            <a:chExt cx="4644008" cy="1631216"/>
          </a:xfrm>
        </p:grpSpPr>
        <p:sp>
          <p:nvSpPr>
            <p:cNvPr id="5" name="4 CuadroTexto"/>
            <p:cNvSpPr txBox="1"/>
            <p:nvPr/>
          </p:nvSpPr>
          <p:spPr>
            <a:xfrm>
              <a:off x="40568" y="2949533"/>
              <a:ext cx="4644008" cy="16312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000" b="1" dirty="0" smtClean="0"/>
                <a:t>Amenazas:</a:t>
              </a:r>
            </a:p>
            <a:p>
              <a:pPr marL="342900" indent="-342900">
                <a:buFont typeface="Calibri" panose="020F0502020204030204" pitchFamily="34" charset="0"/>
                <a:buChar char="-"/>
              </a:pPr>
              <a:r>
                <a:rPr lang="es-PE" sz="2000" dirty="0" smtClean="0"/>
                <a:t>No </a:t>
              </a:r>
              <a:r>
                <a:rPr lang="es-PE" sz="2000" dirty="0"/>
                <a:t>cobertura </a:t>
              </a:r>
              <a:r>
                <a:rPr lang="es-PE" sz="2000" dirty="0" smtClean="0"/>
                <a:t>por </a:t>
              </a:r>
              <a:r>
                <a:rPr lang="es-PE" sz="2000" dirty="0"/>
                <a:t>parte de las EPS.</a:t>
              </a:r>
            </a:p>
            <a:p>
              <a:pPr marL="342900" indent="-342900">
                <a:buFont typeface="Calibri" panose="020F0502020204030204" pitchFamily="34" charset="0"/>
                <a:buChar char="-"/>
              </a:pPr>
              <a:r>
                <a:rPr lang="es-PE" sz="2000" dirty="0"/>
                <a:t>Lenta disminución de los NSE C y </a:t>
              </a:r>
              <a:r>
                <a:rPr lang="es-PE" sz="2000" dirty="0" smtClean="0"/>
                <a:t>D.</a:t>
              </a:r>
              <a:endParaRPr lang="es-PE" sz="2000" dirty="0"/>
            </a:p>
            <a:p>
              <a:pPr marL="342900" indent="-342900">
                <a:buFont typeface="Calibri" panose="020F0502020204030204" pitchFamily="34" charset="0"/>
                <a:buChar char="-"/>
              </a:pPr>
              <a:r>
                <a:rPr lang="es-PE" sz="2000" dirty="0"/>
                <a:t>Posible disrupción tecnológica.</a:t>
              </a:r>
            </a:p>
            <a:p>
              <a:pPr marL="342900" indent="-342900">
                <a:buFont typeface="Calibri" panose="020F0502020204030204" pitchFamily="34" charset="0"/>
                <a:buChar char="-"/>
              </a:pPr>
              <a:r>
                <a:rPr lang="es-PE" sz="2000" dirty="0" smtClean="0"/>
                <a:t>Costos </a:t>
              </a:r>
              <a:r>
                <a:rPr lang="es-PE" sz="2000" dirty="0"/>
                <a:t>y tiempos para importar</a:t>
              </a:r>
              <a:r>
                <a:rPr lang="es-PE" dirty="0" smtClean="0"/>
                <a:t>.</a:t>
              </a:r>
              <a:endParaRPr lang="es-PE" dirty="0"/>
            </a:p>
          </p:txBody>
        </p:sp>
        <p:sp>
          <p:nvSpPr>
            <p:cNvPr id="7" name="6 Flecha arriba"/>
            <p:cNvSpPr/>
            <p:nvPr/>
          </p:nvSpPr>
          <p:spPr>
            <a:xfrm rot="10800000">
              <a:off x="4256858" y="3023036"/>
              <a:ext cx="288032" cy="1440160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-20283" y="1347614"/>
            <a:ext cx="4644008" cy="1938992"/>
            <a:chOff x="0" y="1068762"/>
            <a:chExt cx="4788025" cy="1938992"/>
          </a:xfrm>
        </p:grpSpPr>
        <p:sp>
          <p:nvSpPr>
            <p:cNvPr id="11" name="10 CuadroTexto"/>
            <p:cNvSpPr txBox="1"/>
            <p:nvPr/>
          </p:nvSpPr>
          <p:spPr>
            <a:xfrm>
              <a:off x="0" y="1068762"/>
              <a:ext cx="4788025" cy="193899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000" b="1" dirty="0" smtClean="0"/>
                <a:t>Oportunidades:</a:t>
              </a:r>
            </a:p>
            <a:p>
              <a:pPr marL="342900" indent="-342900">
                <a:buFont typeface="Calibri" panose="020F0502020204030204" pitchFamily="34" charset="0"/>
                <a:buChar char="-"/>
              </a:pPr>
              <a:r>
                <a:rPr lang="es-PE" sz="2000" dirty="0" smtClean="0"/>
                <a:t>Personas </a:t>
              </a:r>
              <a:r>
                <a:rPr lang="es-PE" sz="2000" dirty="0"/>
                <a:t>con limitaciones auditivas moderadas.</a:t>
              </a:r>
            </a:p>
            <a:p>
              <a:pPr marL="342900" indent="-342900">
                <a:buFont typeface="Calibri" panose="020F0502020204030204" pitchFamily="34" charset="0"/>
                <a:buChar char="-"/>
              </a:pPr>
              <a:r>
                <a:rPr lang="es-PE" sz="2000" dirty="0" smtClean="0"/>
                <a:t>Envejecimiento </a:t>
              </a:r>
              <a:r>
                <a:rPr lang="es-PE" sz="2000" dirty="0"/>
                <a:t>poblacional.</a:t>
              </a:r>
            </a:p>
            <a:p>
              <a:pPr marL="342900" indent="-342900">
                <a:buFont typeface="Calibri" panose="020F0502020204030204" pitchFamily="34" charset="0"/>
                <a:buChar char="-"/>
              </a:pPr>
              <a:r>
                <a:rPr lang="es-PE" sz="2000" dirty="0" smtClean="0"/>
                <a:t>Niveles </a:t>
              </a:r>
              <a:r>
                <a:rPr lang="es-PE" sz="2000" dirty="0"/>
                <a:t>socioeconómicos.</a:t>
              </a:r>
            </a:p>
            <a:p>
              <a:pPr marL="342900" indent="-342900">
                <a:buFont typeface="Calibri" panose="020F0502020204030204" pitchFamily="34" charset="0"/>
                <a:buChar char="-"/>
              </a:pPr>
              <a:r>
                <a:rPr lang="es-PE" sz="2000" dirty="0" smtClean="0"/>
                <a:t>Tratados </a:t>
              </a:r>
              <a:r>
                <a:rPr lang="es-PE" sz="2000" dirty="0"/>
                <a:t>de libre comercio</a:t>
              </a:r>
              <a:r>
                <a:rPr lang="es-PE" sz="2000" dirty="0" smtClean="0"/>
                <a:t>.</a:t>
              </a:r>
              <a:endParaRPr lang="es-PE" sz="2000" dirty="0"/>
            </a:p>
          </p:txBody>
        </p:sp>
        <p:sp>
          <p:nvSpPr>
            <p:cNvPr id="12" name="11 Flecha arriba"/>
            <p:cNvSpPr/>
            <p:nvPr/>
          </p:nvSpPr>
          <p:spPr>
            <a:xfrm>
              <a:off x="4355976" y="1184456"/>
              <a:ext cx="288032" cy="1707604"/>
            </a:xfrm>
            <a:prstGeom prst="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6" name="15 CuadroTexto"/>
          <p:cNvSpPr txBox="1"/>
          <p:nvPr/>
        </p:nvSpPr>
        <p:spPr>
          <a:xfrm>
            <a:off x="4751513" y="915566"/>
            <a:ext cx="437423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2000" b="1" dirty="0" smtClean="0"/>
              <a:t>Microentorno: Neutra (3)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4751513" y="1359808"/>
            <a:ext cx="4392487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2000" b="1" dirty="0"/>
              <a:t>S</a:t>
            </a:r>
            <a:r>
              <a:rPr lang="es-PE" sz="2000" b="1" dirty="0" smtClean="0"/>
              <a:t>ector</a:t>
            </a:r>
            <a:r>
              <a:rPr lang="es-PE" sz="2000" dirty="0" smtClean="0"/>
              <a:t> </a:t>
            </a:r>
            <a:r>
              <a:rPr lang="es-PE" sz="2000" b="1" dirty="0" smtClean="0"/>
              <a:t>-&gt; </a:t>
            </a:r>
            <a:r>
              <a:rPr lang="es-PE" sz="2000" dirty="0" smtClean="0"/>
              <a:t>Aparatos médicos</a:t>
            </a:r>
            <a:r>
              <a:rPr lang="es-PE" sz="2000" b="1" dirty="0" smtClean="0"/>
              <a:t> </a:t>
            </a:r>
          </a:p>
          <a:p>
            <a:r>
              <a:rPr lang="es-PE" sz="2000" b="1" dirty="0" smtClean="0"/>
              <a:t>Industria -&gt; </a:t>
            </a:r>
            <a:r>
              <a:rPr lang="es-PE" sz="2000" dirty="0"/>
              <a:t>A</a:t>
            </a:r>
            <a:r>
              <a:rPr lang="es-PE" sz="2000" dirty="0" smtClean="0"/>
              <a:t>udífonos médicos</a:t>
            </a:r>
          </a:p>
        </p:txBody>
      </p:sp>
      <p:graphicFrame>
        <p:nvGraphicFramePr>
          <p:cNvPr id="18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941810"/>
              </p:ext>
            </p:extLst>
          </p:nvPr>
        </p:nvGraphicFramePr>
        <p:xfrm>
          <a:off x="4733259" y="2211709"/>
          <a:ext cx="4392486" cy="2707358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4248470"/>
                <a:gridCol w="144016"/>
              </a:tblGrid>
              <a:tr h="613624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2000" b="0" u="none" strike="noStrike" dirty="0">
                          <a:effectLst/>
                        </a:rPr>
                        <a:t>Poder de negociación de </a:t>
                      </a:r>
                      <a:r>
                        <a:rPr lang="es-PE" sz="2000" b="0" u="none" strike="noStrike" dirty="0" smtClean="0">
                          <a:effectLst/>
                        </a:rPr>
                        <a:t>los</a:t>
                      </a:r>
                      <a:r>
                        <a:rPr lang="es-PE" sz="2000" b="0" u="none" strike="noStrike" baseline="0" dirty="0" smtClean="0">
                          <a:effectLst/>
                        </a:rPr>
                        <a:t> p</a:t>
                      </a:r>
                      <a:r>
                        <a:rPr lang="es-PE" sz="2000" b="0" u="none" strike="noStrike" dirty="0" smtClean="0">
                          <a:effectLst/>
                        </a:rPr>
                        <a:t>roveedores (25%).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PE" sz="2400" b="0" u="none" strike="noStrike" dirty="0">
                          <a:effectLst/>
                        </a:rPr>
                        <a:t>3</a:t>
                      </a:r>
                      <a:endParaRPr lang="es-PE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595897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2000" b="0" u="none" strike="noStrike" dirty="0">
                          <a:effectLst/>
                        </a:rPr>
                        <a:t>Poder de negociación de los </a:t>
                      </a:r>
                      <a:r>
                        <a:rPr lang="es-PE" sz="2000" b="0" u="none" strike="noStrike" dirty="0" smtClean="0">
                          <a:effectLst/>
                        </a:rPr>
                        <a:t>clientes (25%).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2400" u="none" strike="noStrike" dirty="0">
                          <a:effectLst/>
                        </a:rPr>
                        <a:t>2</a:t>
                      </a:r>
                      <a:endParaRPr lang="es-PE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437753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2000" b="0" u="none" strike="noStrike" dirty="0">
                          <a:effectLst/>
                        </a:rPr>
                        <a:t>Amenaza de nuevos </a:t>
                      </a:r>
                      <a:r>
                        <a:rPr lang="es-PE" sz="2000" b="0" u="none" strike="noStrike" dirty="0" smtClean="0">
                          <a:effectLst/>
                        </a:rPr>
                        <a:t>competidores (15%)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PE" sz="2400" u="none" strike="noStrike" dirty="0">
                          <a:effectLst/>
                        </a:rPr>
                        <a:t>3</a:t>
                      </a:r>
                      <a:endParaRPr lang="es-PE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412230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2000" b="0" u="none" strike="noStrike" dirty="0">
                          <a:effectLst/>
                        </a:rPr>
                        <a:t>Amenazas de servicios </a:t>
                      </a:r>
                      <a:r>
                        <a:rPr lang="es-PE" sz="2000" b="0" u="none" strike="noStrike" baseline="0" dirty="0" smtClean="0">
                          <a:effectLst/>
                        </a:rPr>
                        <a:t> </a:t>
                      </a:r>
                      <a:r>
                        <a:rPr lang="es-PE" sz="2000" b="0" u="none" strike="noStrike" dirty="0" smtClean="0">
                          <a:effectLst/>
                        </a:rPr>
                        <a:t>sustitutos (25%).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2400" u="none" strike="noStrike" dirty="0">
                          <a:effectLst/>
                        </a:rPr>
                        <a:t>4</a:t>
                      </a:r>
                      <a:endParaRPr lang="es-PE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595897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2000" b="0" u="none" strike="noStrike" dirty="0">
                          <a:effectLst/>
                        </a:rPr>
                        <a:t>Rivalidad entre competidores </a:t>
                      </a:r>
                      <a:endParaRPr lang="es-PE" sz="2000" b="0" u="none" strike="noStrike" baseline="0" dirty="0" smtClean="0">
                        <a:effectLst/>
                      </a:endParaRPr>
                    </a:p>
                    <a:p>
                      <a:pPr algn="l" rtl="0" fontAlgn="ctr"/>
                      <a:r>
                        <a:rPr lang="es-PE" sz="2000" b="0" u="none" strike="noStrike" dirty="0" smtClean="0">
                          <a:effectLst/>
                        </a:rPr>
                        <a:t>existentes (10%).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PE" sz="2400" u="none" strike="noStrike" dirty="0">
                          <a:effectLst/>
                        </a:rPr>
                        <a:t>3</a:t>
                      </a:r>
                      <a:endParaRPr lang="es-PE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5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123478"/>
            <a:ext cx="7848872" cy="857250"/>
          </a:xfrm>
        </p:spPr>
        <p:txBody>
          <a:bodyPr>
            <a:normAutofit/>
          </a:bodyPr>
          <a:lstStyle/>
          <a:p>
            <a:r>
              <a:rPr lang="es-PE" b="1" dirty="0"/>
              <a:t>Análisis </a:t>
            </a:r>
            <a:r>
              <a:rPr lang="es-PE" b="1" dirty="0" smtClean="0"/>
              <a:t>interno</a:t>
            </a:r>
            <a:endParaRPr lang="es-PE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-20282" y="915566"/>
            <a:ext cx="4570958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2000" b="1" dirty="0" smtClean="0"/>
              <a:t>Factores internos: 3,11</a:t>
            </a:r>
          </a:p>
        </p:txBody>
      </p:sp>
      <p:grpSp>
        <p:nvGrpSpPr>
          <p:cNvPr id="7" name="6 Grupo"/>
          <p:cNvGrpSpPr/>
          <p:nvPr/>
        </p:nvGrpSpPr>
        <p:grpSpPr>
          <a:xfrm>
            <a:off x="-20283" y="3487324"/>
            <a:ext cx="4550676" cy="1656176"/>
            <a:chOff x="30011" y="3023036"/>
            <a:chExt cx="4644008" cy="1656176"/>
          </a:xfrm>
        </p:grpSpPr>
        <p:sp>
          <p:nvSpPr>
            <p:cNvPr id="8" name="7 CuadroTexto"/>
            <p:cNvSpPr txBox="1"/>
            <p:nvPr/>
          </p:nvSpPr>
          <p:spPr>
            <a:xfrm>
              <a:off x="30011" y="3047996"/>
              <a:ext cx="4644008" cy="16312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000" b="1" dirty="0" smtClean="0"/>
                <a:t>Debilidades:</a:t>
              </a:r>
            </a:p>
            <a:p>
              <a:pPr marL="342900" indent="-342900">
                <a:buFont typeface="Calibri" panose="020F0502020204030204" pitchFamily="34" charset="0"/>
                <a:buChar char="-"/>
              </a:pPr>
              <a:r>
                <a:rPr lang="es-PE" sz="2000" dirty="0"/>
                <a:t>Procesos.</a:t>
              </a:r>
            </a:p>
            <a:p>
              <a:pPr marL="342900" indent="-342900">
                <a:buFont typeface="Calibri" panose="020F0502020204030204" pitchFamily="34" charset="0"/>
                <a:buChar char="-"/>
              </a:pPr>
              <a:r>
                <a:rPr lang="es-PE" sz="2000" dirty="0" smtClean="0"/>
                <a:t>Número </a:t>
              </a:r>
              <a:r>
                <a:rPr lang="es-PE" sz="2000" dirty="0"/>
                <a:t>de locales de atención</a:t>
              </a:r>
              <a:r>
                <a:rPr lang="es-PE" sz="2000" dirty="0" smtClean="0"/>
                <a:t>.</a:t>
              </a:r>
            </a:p>
            <a:p>
              <a:pPr marL="342900" indent="-342900">
                <a:buFont typeface="Calibri" panose="020F0502020204030204" pitchFamily="34" charset="0"/>
                <a:buChar char="-"/>
              </a:pPr>
              <a:r>
                <a:rPr lang="es-PE" sz="2000" dirty="0" smtClean="0"/>
                <a:t>Red </a:t>
              </a:r>
              <a:r>
                <a:rPr lang="es-PE" sz="2000" dirty="0"/>
                <a:t>de </a:t>
              </a:r>
              <a:r>
                <a:rPr lang="es-PE" sz="2000" dirty="0" err="1" smtClean="0"/>
                <a:t>recomendadores</a:t>
              </a:r>
              <a:r>
                <a:rPr lang="es-PE" sz="2000" dirty="0" smtClean="0"/>
                <a:t>.</a:t>
              </a:r>
            </a:p>
            <a:p>
              <a:pPr marL="342900" indent="-342900">
                <a:buFont typeface="Calibri" panose="020F0502020204030204" pitchFamily="34" charset="0"/>
                <a:buChar char="-"/>
              </a:pPr>
              <a:r>
                <a:rPr lang="es-PE" sz="2000" dirty="0" smtClean="0"/>
                <a:t>Plan de </a:t>
              </a:r>
              <a:r>
                <a:rPr lang="es-PE" sz="2000" dirty="0"/>
                <a:t>gestión de </a:t>
              </a:r>
              <a:r>
                <a:rPr lang="es-PE" sz="2000" dirty="0" smtClean="0"/>
                <a:t>colaborador.</a:t>
              </a:r>
              <a:endParaRPr lang="es-PE" sz="2000" dirty="0"/>
            </a:p>
          </p:txBody>
        </p:sp>
        <p:sp>
          <p:nvSpPr>
            <p:cNvPr id="9" name="8 Flecha arriba"/>
            <p:cNvSpPr/>
            <p:nvPr/>
          </p:nvSpPr>
          <p:spPr>
            <a:xfrm rot="10800000">
              <a:off x="4256858" y="3023036"/>
              <a:ext cx="288032" cy="1440160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-20283" y="1347614"/>
            <a:ext cx="4570958" cy="2139710"/>
            <a:chOff x="0" y="1068762"/>
            <a:chExt cx="4788025" cy="1938992"/>
          </a:xfrm>
        </p:grpSpPr>
        <p:sp>
          <p:nvSpPr>
            <p:cNvPr id="11" name="10 CuadroTexto"/>
            <p:cNvSpPr txBox="1"/>
            <p:nvPr/>
          </p:nvSpPr>
          <p:spPr>
            <a:xfrm>
              <a:off x="0" y="1068762"/>
              <a:ext cx="4788025" cy="193899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000" b="1" dirty="0" smtClean="0"/>
                <a:t>Fortalezas:</a:t>
              </a:r>
            </a:p>
            <a:p>
              <a:pPr marL="342900" indent="-342900">
                <a:buFont typeface="Calibri" panose="020F0502020204030204" pitchFamily="34" charset="0"/>
                <a:buChar char="-"/>
              </a:pPr>
              <a:r>
                <a:rPr lang="es-PE" sz="2000" dirty="0" smtClean="0"/>
                <a:t>Relaciones sólidas con proveedores </a:t>
              </a:r>
              <a:r>
                <a:rPr lang="es-PE" sz="2000" dirty="0"/>
                <a:t>de servicio </a:t>
              </a:r>
              <a:r>
                <a:rPr lang="es-PE" sz="2000" dirty="0" smtClean="0"/>
                <a:t>logístico.</a:t>
              </a:r>
            </a:p>
            <a:p>
              <a:pPr marL="342900" indent="-342900">
                <a:buFont typeface="Calibri" panose="020F0502020204030204" pitchFamily="34" charset="0"/>
                <a:buChar char="-"/>
              </a:pPr>
              <a:r>
                <a:rPr lang="es-PE" sz="2000" dirty="0"/>
                <a:t>Precios de compra </a:t>
              </a:r>
              <a:r>
                <a:rPr lang="es-PE" sz="2000" i="1" dirty="0" smtClean="0"/>
                <a:t>intercompany.</a:t>
              </a:r>
            </a:p>
            <a:p>
              <a:pPr marL="342900" indent="-342900">
                <a:buFont typeface="Calibri" panose="020F0502020204030204" pitchFamily="34" charset="0"/>
                <a:buChar char="-"/>
              </a:pPr>
              <a:r>
                <a:rPr lang="es-PE" sz="2000" dirty="0"/>
                <a:t>Políticas de trasmisión de </a:t>
              </a:r>
              <a:r>
                <a:rPr lang="es-PE" sz="2000" dirty="0" smtClean="0"/>
                <a:t>cultura.</a:t>
              </a:r>
              <a:endParaRPr lang="es-PE" sz="2000" dirty="0"/>
            </a:p>
            <a:p>
              <a:pPr marL="342900" indent="-342900">
                <a:buFont typeface="Calibri" panose="020F0502020204030204" pitchFamily="34" charset="0"/>
                <a:buChar char="-"/>
              </a:pPr>
              <a:r>
                <a:rPr lang="es-PE" sz="2000" dirty="0"/>
                <a:t>Audífonos </a:t>
              </a:r>
              <a:r>
                <a:rPr lang="es-PE" sz="2000" dirty="0" smtClean="0"/>
                <a:t>(tecnología, estética, precios)</a:t>
              </a:r>
              <a:endParaRPr lang="es-PE" sz="2000" dirty="0"/>
            </a:p>
          </p:txBody>
        </p:sp>
        <p:sp>
          <p:nvSpPr>
            <p:cNvPr id="12" name="11 Flecha arriba"/>
            <p:cNvSpPr/>
            <p:nvPr/>
          </p:nvSpPr>
          <p:spPr>
            <a:xfrm>
              <a:off x="4355976" y="1184456"/>
              <a:ext cx="288032" cy="1707604"/>
            </a:xfrm>
            <a:prstGeom prst="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065147"/>
              </p:ext>
            </p:extLst>
          </p:nvPr>
        </p:nvGraphicFramePr>
        <p:xfrm>
          <a:off x="4716017" y="1359725"/>
          <a:ext cx="4248472" cy="3660297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3776420"/>
                <a:gridCol w="472052"/>
              </a:tblGrid>
              <a:tr h="31226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PE" sz="2000" u="none" strike="noStrike" dirty="0" smtClean="0">
                          <a:effectLst/>
                        </a:rPr>
                        <a:t>Recursos físicos</a:t>
                      </a:r>
                      <a:endParaRPr lang="es-PE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78" marR="8278" marT="8278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654064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2000" b="0" u="none" strike="noStrike" dirty="0">
                          <a:effectLst/>
                        </a:rPr>
                        <a:t>Local con infraestructura </a:t>
                      </a:r>
                      <a:r>
                        <a:rPr lang="es-PE" sz="2000" b="0" u="none" strike="noStrike" baseline="0" dirty="0" smtClean="0">
                          <a:effectLst/>
                        </a:rPr>
                        <a:t> (</a:t>
                      </a:r>
                      <a:r>
                        <a:rPr lang="es-PE" sz="2000" b="0" u="none" strike="noStrike" dirty="0" smtClean="0">
                          <a:effectLst/>
                        </a:rPr>
                        <a:t>atención </a:t>
                      </a:r>
                      <a:r>
                        <a:rPr lang="es-PE" sz="2000" b="0" u="none" strike="noStrike" dirty="0">
                          <a:effectLst/>
                        </a:rPr>
                        <a:t>personalizada y especializada </a:t>
                      </a:r>
                      <a:r>
                        <a:rPr lang="es-PE" sz="2000" b="0" u="none" strike="noStrike" dirty="0" smtClean="0">
                          <a:effectLst/>
                        </a:rPr>
                        <a:t>)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78" marR="8278" marT="827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2000" u="none" strike="noStrike" dirty="0" smtClean="0">
                          <a:effectLst/>
                        </a:rPr>
                        <a:t>VCT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78" marR="8278" marT="8278" marB="0" anchor="ctr"/>
                </a:tc>
              </a:tr>
              <a:tr h="31226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PE" sz="2000" u="none" strike="noStrike" dirty="0" smtClean="0">
                          <a:effectLst/>
                        </a:rPr>
                        <a:t>Capacidades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78" marR="8278" marT="8278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702528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2000" b="0" u="none" strike="noStrike" dirty="0">
                          <a:effectLst/>
                        </a:rPr>
                        <a:t>Gestión corporativa </a:t>
                      </a:r>
                      <a:r>
                        <a:rPr lang="es-PE" sz="2000" b="0" u="none" strike="noStrike" dirty="0" smtClean="0">
                          <a:effectLst/>
                        </a:rPr>
                        <a:t>en </a:t>
                      </a:r>
                      <a:r>
                        <a:rPr lang="es-PE" sz="2000" b="0" u="none" strike="noStrike" dirty="0">
                          <a:effectLst/>
                        </a:rPr>
                        <a:t>el desarrollo de la estrategia local 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78" marR="8278" marT="827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2000" u="none" strike="noStrike" dirty="0" smtClean="0">
                          <a:effectLst/>
                        </a:rPr>
                        <a:t>VCS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78" marR="8278" marT="8278" marB="0" anchor="ctr"/>
                </a:tc>
              </a:tr>
              <a:tr h="31226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PE" sz="2000" u="none" strike="noStrike" dirty="0" smtClean="0">
                          <a:effectLst/>
                        </a:rPr>
                        <a:t>Recursos organizacionales</a:t>
                      </a:r>
                      <a:endParaRPr lang="es-PE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78" marR="8278" marT="8278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616282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2000" b="0" u="none" strike="noStrike" dirty="0" smtClean="0">
                          <a:effectLst/>
                        </a:rPr>
                        <a:t>Marca y posicionamiento de Tecnología </a:t>
                      </a:r>
                      <a:r>
                        <a:rPr lang="es-PE" sz="2000" b="0" u="none" strike="noStrike" dirty="0">
                          <a:effectLst/>
                        </a:rPr>
                        <a:t>Auditiva Americana.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78" marR="8278" marT="827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2000" u="none" strike="noStrike" dirty="0" smtClean="0">
                          <a:effectLst/>
                        </a:rPr>
                        <a:t>VCS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78" marR="8278" marT="8278" marB="0" anchor="ctr"/>
                </a:tc>
              </a:tr>
              <a:tr h="314545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2000" b="0" u="none" strike="noStrike">
                          <a:effectLst/>
                        </a:rPr>
                        <a:t>Cultura de valores Starkey.</a:t>
                      </a:r>
                      <a:endParaRPr lang="es-P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78" marR="8278" marT="827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2000" u="none" strike="noStrike" dirty="0" smtClean="0">
                          <a:effectLst/>
                        </a:rPr>
                        <a:t>VCS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78" marR="8278" marT="8278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2000" b="0" u="none" strike="noStrike" dirty="0">
                          <a:effectLst/>
                        </a:rPr>
                        <a:t>Alianzas </a:t>
                      </a:r>
                      <a:r>
                        <a:rPr lang="es-PE" sz="2000" b="0" u="none" strike="noStrike" dirty="0" smtClean="0">
                          <a:effectLst/>
                        </a:rPr>
                        <a:t>estratégicas. 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78" marR="8278" marT="827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2000" u="none" strike="noStrike" dirty="0" smtClean="0">
                          <a:effectLst/>
                        </a:rPr>
                        <a:t>VCS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78" marR="8278" marT="8278" marB="0" anchor="ctr"/>
                </a:tc>
              </a:tr>
            </a:tbl>
          </a:graphicData>
        </a:graphic>
      </p:graphicFrame>
      <p:sp>
        <p:nvSpPr>
          <p:cNvPr id="13" name="12 CuadroTexto"/>
          <p:cNvSpPr txBox="1"/>
          <p:nvPr/>
        </p:nvSpPr>
        <p:spPr>
          <a:xfrm>
            <a:off x="4716016" y="915566"/>
            <a:ext cx="435597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2000" b="1" dirty="0" smtClean="0"/>
              <a:t>VRIO</a:t>
            </a:r>
          </a:p>
        </p:txBody>
      </p:sp>
    </p:spTree>
    <p:extLst>
      <p:ext uri="{BB962C8B-B14F-4D97-AF65-F5344CB8AC3E}">
        <p14:creationId xmlns:p14="http://schemas.microsoft.com/office/powerpoint/2010/main" val="106862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b="1" dirty="0"/>
              <a:t>Estudio de mercado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0" y="987574"/>
            <a:ext cx="5796136" cy="163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 smtClean="0"/>
              <a:t>Mercado </a:t>
            </a:r>
            <a:r>
              <a:rPr lang="es-PE" sz="2000" b="1" dirty="0"/>
              <a:t>meta </a:t>
            </a:r>
            <a:r>
              <a:rPr lang="es-PE" sz="2000" b="1" dirty="0" smtClean="0"/>
              <a:t>:</a:t>
            </a:r>
          </a:p>
          <a:p>
            <a:r>
              <a:rPr lang="es-PE" sz="2000" dirty="0"/>
              <a:t>Personas </a:t>
            </a:r>
            <a:r>
              <a:rPr lang="es-PE" sz="2000" dirty="0" smtClean="0"/>
              <a:t> con </a:t>
            </a:r>
            <a:r>
              <a:rPr lang="es-PE" sz="2000" dirty="0"/>
              <a:t>discapacidad </a:t>
            </a:r>
            <a:r>
              <a:rPr lang="es-PE" sz="2000" dirty="0" smtClean="0"/>
              <a:t>auditiva</a:t>
            </a:r>
            <a:r>
              <a:rPr lang="es-PE" sz="2000" dirty="0"/>
              <a:t> </a:t>
            </a:r>
            <a:r>
              <a:rPr lang="es-PE" sz="2000" dirty="0" smtClean="0"/>
              <a:t>residentes en Lima, Arequipa, La Libertad y Piura originada </a:t>
            </a:r>
            <a:r>
              <a:rPr lang="es-PE" sz="2000" dirty="0"/>
              <a:t>por edad avanzada y que pertenezcan a los niveles </a:t>
            </a:r>
            <a:r>
              <a:rPr lang="es-ES_tradnl" sz="2000" dirty="0"/>
              <a:t>socioeconómicos</a:t>
            </a:r>
            <a:r>
              <a:rPr lang="es-PE" sz="2000" dirty="0"/>
              <a:t> (NSE) A y </a:t>
            </a:r>
            <a:r>
              <a:rPr lang="es-PE" sz="2000" dirty="0" smtClean="0"/>
              <a:t>B.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6" t="6184" r="29625" b="4374"/>
          <a:stretch/>
        </p:blipFill>
        <p:spPr bwMode="auto">
          <a:xfrm>
            <a:off x="5940152" y="771550"/>
            <a:ext cx="3100994" cy="433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6084168" y="1267737"/>
            <a:ext cx="266429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Mercado meta: 34.528  </a:t>
            </a:r>
            <a:endParaRPr lang="es-PE" dirty="0"/>
          </a:p>
        </p:txBody>
      </p:sp>
      <p:sp>
        <p:nvSpPr>
          <p:cNvPr id="7" name="6 CuadroTexto"/>
          <p:cNvSpPr txBox="1"/>
          <p:nvPr/>
        </p:nvSpPr>
        <p:spPr>
          <a:xfrm>
            <a:off x="0" y="2715766"/>
            <a:ext cx="5796136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 smtClean="0"/>
              <a:t>NPS</a:t>
            </a:r>
            <a:r>
              <a:rPr lang="es-PE" sz="2000" dirty="0" smtClean="0"/>
              <a:t> </a:t>
            </a:r>
            <a:r>
              <a:rPr lang="es-PE" sz="2000" b="1" dirty="0" smtClean="0"/>
              <a:t>-&gt; </a:t>
            </a:r>
            <a:r>
              <a:rPr lang="es-PE" sz="2000" dirty="0"/>
              <a:t>un alto nivel de </a:t>
            </a:r>
            <a:r>
              <a:rPr lang="es-PE" sz="2000" dirty="0" smtClean="0"/>
              <a:t>recomendación. </a:t>
            </a:r>
            <a:endParaRPr lang="es-PE" sz="2000" b="1" dirty="0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0" y="3219822"/>
            <a:ext cx="5796136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/>
              <a:t>P</a:t>
            </a:r>
            <a:r>
              <a:rPr lang="es-PE" sz="2000" b="1" dirty="0" smtClean="0"/>
              <a:t>rincipal </a:t>
            </a:r>
            <a:r>
              <a:rPr lang="es-PE" sz="2000" b="1" dirty="0"/>
              <a:t>motivo </a:t>
            </a:r>
            <a:r>
              <a:rPr lang="es-PE" sz="2000" b="1" dirty="0" smtClean="0"/>
              <a:t>de compra</a:t>
            </a:r>
            <a:r>
              <a:rPr lang="es-PE" sz="2000" dirty="0" smtClean="0"/>
              <a:t>: </a:t>
            </a:r>
          </a:p>
          <a:p>
            <a:r>
              <a:rPr lang="es-PE" sz="2000" dirty="0"/>
              <a:t>R</a:t>
            </a:r>
            <a:r>
              <a:rPr lang="es-PE" sz="2000" dirty="0" smtClean="0"/>
              <a:t>ecomendación </a:t>
            </a:r>
            <a:r>
              <a:rPr lang="es-PE" sz="2000" dirty="0"/>
              <a:t>de algún familiar o </a:t>
            </a:r>
            <a:r>
              <a:rPr lang="es-PE" sz="2000" dirty="0" smtClean="0"/>
              <a:t>conocido.</a:t>
            </a:r>
          </a:p>
          <a:p>
            <a:r>
              <a:rPr lang="es-PE" sz="2000" dirty="0"/>
              <a:t>R</a:t>
            </a:r>
            <a:r>
              <a:rPr lang="es-PE" sz="2000" dirty="0" smtClean="0"/>
              <a:t>ecomendación </a:t>
            </a:r>
            <a:r>
              <a:rPr lang="es-PE" sz="2000" dirty="0"/>
              <a:t>de un </a:t>
            </a:r>
            <a:r>
              <a:rPr lang="es-PE" sz="2000" dirty="0" smtClean="0"/>
              <a:t>médico.</a:t>
            </a:r>
            <a:endParaRPr lang="es-PE" sz="2000" b="1" dirty="0" smtClean="0"/>
          </a:p>
        </p:txBody>
      </p:sp>
      <p:sp>
        <p:nvSpPr>
          <p:cNvPr id="10" name="9 CuadroTexto"/>
          <p:cNvSpPr txBox="1"/>
          <p:nvPr/>
        </p:nvSpPr>
        <p:spPr>
          <a:xfrm>
            <a:off x="0" y="4371950"/>
            <a:ext cx="5756582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000" dirty="0"/>
              <a:t>P</a:t>
            </a:r>
            <a:r>
              <a:rPr lang="es-PE" sz="2000" dirty="0" smtClean="0"/>
              <a:t>rincipal </a:t>
            </a:r>
            <a:r>
              <a:rPr lang="es-PE" sz="2000" dirty="0"/>
              <a:t>razón </a:t>
            </a:r>
            <a:r>
              <a:rPr lang="es-PE" sz="2000" dirty="0" smtClean="0"/>
              <a:t>para </a:t>
            </a:r>
            <a:r>
              <a:rPr lang="es-PE" sz="2000" dirty="0"/>
              <a:t>no </a:t>
            </a:r>
            <a:r>
              <a:rPr lang="es-PE" sz="2000" dirty="0" smtClean="0"/>
              <a:t>comprar </a:t>
            </a:r>
            <a:r>
              <a:rPr lang="es-PE" sz="2000" dirty="0"/>
              <a:t>es el </a:t>
            </a:r>
            <a:r>
              <a:rPr lang="es-PE" sz="2000" b="1" dirty="0" smtClean="0"/>
              <a:t>precio</a:t>
            </a:r>
          </a:p>
        </p:txBody>
      </p:sp>
    </p:spTree>
    <p:extLst>
      <p:ext uri="{BB962C8B-B14F-4D97-AF65-F5344CB8AC3E}">
        <p14:creationId xmlns:p14="http://schemas.microsoft.com/office/powerpoint/2010/main" val="16052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Planeamiento estratégico</a:t>
            </a:r>
            <a:endParaRPr lang="es-PE" dirty="0"/>
          </a:p>
        </p:txBody>
      </p:sp>
      <p:sp>
        <p:nvSpPr>
          <p:cNvPr id="4" name="3 CuadroTexto"/>
          <p:cNvSpPr txBox="1"/>
          <p:nvPr/>
        </p:nvSpPr>
        <p:spPr>
          <a:xfrm>
            <a:off x="1043608" y="987574"/>
            <a:ext cx="8040168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/>
              <a:t>…</a:t>
            </a:r>
            <a:r>
              <a:rPr lang="es-PE" sz="2000" dirty="0"/>
              <a:t>empresa líder del mercado peruano de recuperación y cuidado auditivo</a:t>
            </a:r>
            <a:r>
              <a:rPr lang="es-PE" sz="2000" dirty="0" smtClean="0"/>
              <a:t>…</a:t>
            </a:r>
          </a:p>
        </p:txBody>
      </p:sp>
      <p:pic>
        <p:nvPicPr>
          <p:cNvPr id="7170" name="Picture 2" descr="Resultado de imagen para pasi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3" t="21785" r="10775" b="3988"/>
          <a:stretch/>
        </p:blipFill>
        <p:spPr bwMode="auto">
          <a:xfrm rot="1654609">
            <a:off x="8493894" y="1395932"/>
            <a:ext cx="544503" cy="52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n para bruju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4288"/>
            <a:ext cx="899592" cy="55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0" y="1563638"/>
            <a:ext cx="4932040" cy="132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/>
              <a:t>Objetivos estratégicos</a:t>
            </a:r>
            <a:endParaRPr lang="es-PE" sz="2000" dirty="0"/>
          </a:p>
          <a:p>
            <a:r>
              <a:rPr lang="es-PE" sz="2000" dirty="0" smtClean="0"/>
              <a:t>1. Participación </a:t>
            </a:r>
            <a:r>
              <a:rPr lang="es-PE" sz="2000" dirty="0"/>
              <a:t>de mercado del 5,8 al 12</a:t>
            </a:r>
            <a:r>
              <a:rPr lang="es-PE" sz="2000" dirty="0" smtClean="0"/>
              <a:t>%.</a:t>
            </a:r>
          </a:p>
          <a:p>
            <a:r>
              <a:rPr lang="es-PE" sz="2000" dirty="0" smtClean="0"/>
              <a:t>2. Marca </a:t>
            </a:r>
            <a:r>
              <a:rPr lang="es-PE" sz="2000" dirty="0"/>
              <a:t>Tecnología Auditiva Americana </a:t>
            </a:r>
            <a:r>
              <a:rPr lang="es-PE" sz="2000" dirty="0" smtClean="0"/>
              <a:t>líder </a:t>
            </a:r>
            <a:r>
              <a:rPr lang="es-PE" sz="2000" dirty="0"/>
              <a:t>en audífonos de alta tecnología y </a:t>
            </a:r>
            <a:r>
              <a:rPr lang="es-PE" sz="2000" dirty="0" smtClean="0"/>
              <a:t>servicio.</a:t>
            </a:r>
            <a:endParaRPr lang="es-PE" sz="2000" b="1" dirty="0" smtClean="0"/>
          </a:p>
        </p:txBody>
      </p:sp>
      <p:sp>
        <p:nvSpPr>
          <p:cNvPr id="10" name="9 CuadroTexto"/>
          <p:cNvSpPr txBox="1"/>
          <p:nvPr/>
        </p:nvSpPr>
        <p:spPr>
          <a:xfrm>
            <a:off x="5004048" y="1851670"/>
            <a:ext cx="4110125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 smtClean="0"/>
              <a:t>Estrategia Genérica</a:t>
            </a:r>
          </a:p>
          <a:p>
            <a:r>
              <a:rPr lang="es-PE" sz="2000" dirty="0" smtClean="0"/>
              <a:t>Diferenciación </a:t>
            </a:r>
            <a:r>
              <a:rPr lang="es-PE" sz="2000" dirty="0"/>
              <a:t>enfocada </a:t>
            </a:r>
            <a:r>
              <a:rPr lang="es-PE" sz="2000" dirty="0" smtClean="0"/>
              <a:t>. </a:t>
            </a:r>
          </a:p>
          <a:p>
            <a:r>
              <a:rPr lang="es-PE" dirty="0" smtClean="0"/>
              <a:t>(enfoque </a:t>
            </a:r>
            <a:r>
              <a:rPr lang="es-PE" dirty="0"/>
              <a:t>tipo </a:t>
            </a:r>
            <a:r>
              <a:rPr lang="es-PE" dirty="0" smtClean="0"/>
              <a:t>5)</a:t>
            </a:r>
            <a:r>
              <a:rPr lang="es-PE" sz="2000" dirty="0" smtClean="0"/>
              <a:t> </a:t>
            </a:r>
            <a:endParaRPr lang="es-PE" sz="2000" b="1" dirty="0" smtClean="0"/>
          </a:p>
        </p:txBody>
      </p:sp>
      <p:sp>
        <p:nvSpPr>
          <p:cNvPr id="14" name="13 CuadroTexto"/>
          <p:cNvSpPr txBox="1"/>
          <p:nvPr/>
        </p:nvSpPr>
        <p:spPr>
          <a:xfrm>
            <a:off x="0" y="3048167"/>
            <a:ext cx="2015207" cy="6771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PE" b="1" dirty="0" smtClean="0"/>
              <a:t>PEYEA</a:t>
            </a:r>
            <a:r>
              <a:rPr lang="es-PE" sz="2000" dirty="0" smtClean="0"/>
              <a:t>:</a:t>
            </a:r>
          </a:p>
          <a:p>
            <a:r>
              <a:rPr lang="es-PE" dirty="0" smtClean="0"/>
              <a:t>Cuadrante agresivo </a:t>
            </a:r>
            <a:endParaRPr lang="es-PE" b="1" dirty="0" smtClean="0"/>
          </a:p>
        </p:txBody>
      </p:sp>
      <p:sp>
        <p:nvSpPr>
          <p:cNvPr id="16" name="15 CuadroTexto"/>
          <p:cNvSpPr txBox="1"/>
          <p:nvPr/>
        </p:nvSpPr>
        <p:spPr>
          <a:xfrm>
            <a:off x="2051720" y="3063555"/>
            <a:ext cx="2304256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PE" b="1" dirty="0" smtClean="0"/>
              <a:t>Matriz Estrategia </a:t>
            </a:r>
          </a:p>
          <a:p>
            <a:r>
              <a:rPr lang="es-PE" b="1" dirty="0" smtClean="0"/>
              <a:t>Principal: </a:t>
            </a:r>
            <a:r>
              <a:rPr lang="es-PE" dirty="0" smtClean="0"/>
              <a:t>Cuadrante II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4427984" y="3054960"/>
            <a:ext cx="2448272" cy="14619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PE" sz="2000" b="1" dirty="0" smtClean="0"/>
              <a:t>Priorización:</a:t>
            </a:r>
          </a:p>
          <a:p>
            <a:r>
              <a:rPr lang="es-PE" sz="1700" dirty="0" smtClean="0"/>
              <a:t>Penetración de mercado.</a:t>
            </a:r>
          </a:p>
          <a:p>
            <a:r>
              <a:rPr lang="es-PE" sz="1700" dirty="0"/>
              <a:t>D</a:t>
            </a:r>
            <a:r>
              <a:rPr lang="es-PE" sz="1700" dirty="0" smtClean="0"/>
              <a:t>esarrollo </a:t>
            </a:r>
            <a:r>
              <a:rPr lang="es-PE" sz="1700" dirty="0"/>
              <a:t>de </a:t>
            </a:r>
            <a:r>
              <a:rPr lang="es-PE" sz="1700" dirty="0" smtClean="0"/>
              <a:t>mercado. Desarrollo </a:t>
            </a:r>
            <a:r>
              <a:rPr lang="es-PE" sz="1700" dirty="0"/>
              <a:t>de </a:t>
            </a:r>
            <a:r>
              <a:rPr lang="es-PE" sz="1700" dirty="0" smtClean="0"/>
              <a:t>producto. </a:t>
            </a:r>
            <a:r>
              <a:rPr lang="es-PE" sz="1700" dirty="0"/>
              <a:t>I</a:t>
            </a:r>
            <a:r>
              <a:rPr lang="es-PE" sz="1700" dirty="0" smtClean="0"/>
              <a:t>ntegración horizontal</a:t>
            </a:r>
            <a:r>
              <a:rPr lang="es-PE" dirty="0" smtClean="0"/>
              <a:t>.</a:t>
            </a:r>
            <a:endParaRPr lang="es-PE" b="1" dirty="0" smtClean="0"/>
          </a:p>
        </p:txBody>
      </p:sp>
      <p:sp>
        <p:nvSpPr>
          <p:cNvPr id="18" name="17 CuadroTexto"/>
          <p:cNvSpPr txBox="1"/>
          <p:nvPr/>
        </p:nvSpPr>
        <p:spPr>
          <a:xfrm>
            <a:off x="6948264" y="3054960"/>
            <a:ext cx="2181002" cy="187743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PE" sz="2000" b="1" dirty="0"/>
              <a:t>MCPE</a:t>
            </a:r>
            <a:r>
              <a:rPr lang="es-PE" sz="2000" b="1" dirty="0" smtClean="0"/>
              <a:t>:</a:t>
            </a:r>
          </a:p>
          <a:p>
            <a:pPr algn="ctr"/>
            <a:r>
              <a:rPr lang="es-PE" sz="2400" b="1" dirty="0" smtClean="0">
                <a:solidFill>
                  <a:schemeClr val="bg1"/>
                </a:solidFill>
              </a:rPr>
              <a:t>Penetración de mercado.</a:t>
            </a:r>
            <a:endParaRPr lang="es-PE" sz="2000" dirty="0" smtClean="0">
              <a:solidFill>
                <a:schemeClr val="bg1"/>
              </a:solidFill>
            </a:endParaRPr>
          </a:p>
          <a:p>
            <a:pPr algn="ctr"/>
            <a:r>
              <a:rPr lang="es-PE" sz="2400" b="1" dirty="0">
                <a:solidFill>
                  <a:schemeClr val="bg1"/>
                </a:solidFill>
              </a:rPr>
              <a:t>D</a:t>
            </a:r>
            <a:r>
              <a:rPr lang="es-PE" sz="2400" b="1" dirty="0" smtClean="0">
                <a:solidFill>
                  <a:schemeClr val="bg1"/>
                </a:solidFill>
              </a:rPr>
              <a:t>esarrollo </a:t>
            </a:r>
            <a:r>
              <a:rPr lang="es-PE" sz="2400" b="1" dirty="0">
                <a:solidFill>
                  <a:schemeClr val="bg1"/>
                </a:solidFill>
              </a:rPr>
              <a:t>de </a:t>
            </a:r>
            <a:r>
              <a:rPr lang="es-PE" sz="2400" b="1" dirty="0" smtClean="0">
                <a:solidFill>
                  <a:schemeClr val="bg1"/>
                </a:solidFill>
              </a:rPr>
              <a:t>mercado</a:t>
            </a:r>
            <a:r>
              <a:rPr lang="es-PE" sz="2400" b="1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7579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Plan de marketing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707209"/>
              </p:ext>
            </p:extLst>
          </p:nvPr>
        </p:nvGraphicFramePr>
        <p:xfrm>
          <a:off x="5148064" y="1059583"/>
          <a:ext cx="3870176" cy="359479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870176"/>
              </a:tblGrid>
              <a:tr h="4991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2000" b="0" dirty="0">
                          <a:effectLst/>
                        </a:rPr>
                        <a:t>Fidelizar a los clientes actuales.</a:t>
                      </a:r>
                      <a:endParaRPr lang="es-PE" sz="36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7136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2000" b="0" dirty="0" smtClean="0">
                          <a:effectLst/>
                        </a:rPr>
                        <a:t>Producto alineado </a:t>
                      </a:r>
                      <a:r>
                        <a:rPr lang="es-PE" sz="2000" b="0" dirty="0">
                          <a:effectLst/>
                        </a:rPr>
                        <a:t>a la necesidad de los clientes.</a:t>
                      </a:r>
                      <a:endParaRPr lang="es-PE" sz="36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91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2000" b="0" dirty="0">
                          <a:effectLst/>
                        </a:rPr>
                        <a:t>Ampliar los canales de ventas.</a:t>
                      </a:r>
                      <a:endParaRPr lang="es-PE" sz="36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7136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2000" b="0" dirty="0">
                          <a:effectLst/>
                        </a:rPr>
                        <a:t>Establecer un plan de comunicación y </a:t>
                      </a:r>
                      <a:r>
                        <a:rPr lang="es-PE" sz="2000" b="0" dirty="0" smtClean="0">
                          <a:effectLst/>
                        </a:rPr>
                        <a:t>relaciones.</a:t>
                      </a:r>
                      <a:endParaRPr lang="es-PE" sz="36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7136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2000" b="0" dirty="0">
                          <a:effectLst/>
                        </a:rPr>
                        <a:t>Incrementar las ventas recomendadas por médicos ORL.</a:t>
                      </a:r>
                      <a:endParaRPr lang="es-PE" sz="36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71600" y="1059582"/>
            <a:ext cx="4932446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PE" sz="2000" dirty="0" smtClean="0"/>
              <a:t>Fortalecer </a:t>
            </a:r>
            <a:r>
              <a:rPr lang="es-PE" sz="2000" dirty="0"/>
              <a:t>el posicionamiento de la marca Tecnología Auditiva Americana</a:t>
            </a:r>
            <a:endParaRPr lang="es-PE" sz="2000" b="1" dirty="0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71599" y="1863272"/>
            <a:ext cx="4932447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PE" sz="2000" smtClean="0"/>
              <a:t>Lima, Arequipa, La Libertad y Piura de los NSE A y B (Demográfica / Geográfica).</a:t>
            </a:r>
            <a:endParaRPr lang="es-PE" sz="2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106080" y="3075806"/>
            <a:ext cx="4920481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PE" sz="2000" b="1" dirty="0" smtClean="0"/>
              <a:t>Producto</a:t>
            </a:r>
            <a:r>
              <a:rPr lang="es-PE" sz="2000" dirty="0" smtClean="0"/>
              <a:t>: Garantía y financiamiento</a:t>
            </a:r>
            <a:r>
              <a:rPr lang="es-PE" sz="2000" b="1" dirty="0" smtClean="0"/>
              <a:t>.</a:t>
            </a:r>
          </a:p>
          <a:p>
            <a:r>
              <a:rPr lang="es-PE" sz="2000" b="1" dirty="0" smtClean="0"/>
              <a:t>Precio</a:t>
            </a:r>
            <a:r>
              <a:rPr lang="es-PE" sz="2000" dirty="0" smtClean="0"/>
              <a:t>:  Dólares</a:t>
            </a:r>
          </a:p>
          <a:p>
            <a:r>
              <a:rPr lang="es-PE" sz="2000" b="1" dirty="0" smtClean="0"/>
              <a:t>Plaza</a:t>
            </a:r>
            <a:r>
              <a:rPr lang="es-PE" sz="2000" dirty="0" smtClean="0"/>
              <a:t>: San Miguel, San </a:t>
            </a:r>
            <a:r>
              <a:rPr lang="es-PE" sz="2000" dirty="0"/>
              <a:t>Isidro y </a:t>
            </a:r>
            <a:r>
              <a:rPr lang="es-PE" sz="2000" dirty="0" smtClean="0"/>
              <a:t>Miraflores.</a:t>
            </a:r>
          </a:p>
          <a:p>
            <a:r>
              <a:rPr lang="es-PE" sz="2000" dirty="0"/>
              <a:t> </a:t>
            </a:r>
            <a:r>
              <a:rPr lang="es-PE" sz="2000" dirty="0" smtClean="0"/>
              <a:t>           Nuevo </a:t>
            </a:r>
            <a:r>
              <a:rPr lang="es-PE" sz="2000" dirty="0"/>
              <a:t>canal </a:t>
            </a:r>
            <a:r>
              <a:rPr lang="es-PE" sz="2000" dirty="0" smtClean="0"/>
              <a:t>indirecto. </a:t>
            </a:r>
          </a:p>
          <a:p>
            <a:r>
              <a:rPr lang="es-PE" sz="2000" b="1" dirty="0" smtClean="0"/>
              <a:t>Promoción:  </a:t>
            </a:r>
            <a:r>
              <a:rPr lang="es-PE" sz="2000" dirty="0" smtClean="0"/>
              <a:t>Publicidad, promoción, relaciones públicas y ventas personales.</a:t>
            </a:r>
            <a:endParaRPr lang="es-PE" sz="20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106080" y="2643758"/>
            <a:ext cx="489796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2000" b="1" dirty="0" smtClean="0"/>
              <a:t>4Ps</a:t>
            </a:r>
          </a:p>
        </p:txBody>
      </p:sp>
    </p:spTree>
    <p:extLst>
      <p:ext uri="{BB962C8B-B14F-4D97-AF65-F5344CB8AC3E}">
        <p14:creationId xmlns:p14="http://schemas.microsoft.com/office/powerpoint/2010/main" val="138025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Plan de operaciones</a:t>
            </a:r>
            <a:endParaRPr lang="es-PE" dirty="0"/>
          </a:p>
        </p:txBody>
      </p:sp>
      <p:sp>
        <p:nvSpPr>
          <p:cNvPr id="4" name="3 CuadroTexto"/>
          <p:cNvSpPr txBox="1"/>
          <p:nvPr/>
        </p:nvSpPr>
        <p:spPr>
          <a:xfrm>
            <a:off x="16227" y="915566"/>
            <a:ext cx="882088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PE" sz="2000" dirty="0"/>
              <a:t>A</a:t>
            </a:r>
            <a:r>
              <a:rPr lang="es-PE" sz="2000" dirty="0" smtClean="0"/>
              <a:t>segurar </a:t>
            </a:r>
            <a:r>
              <a:rPr lang="es-PE" sz="2000" dirty="0"/>
              <a:t>la capacidad sostenible </a:t>
            </a:r>
            <a:r>
              <a:rPr lang="es-ES" sz="2000" dirty="0"/>
              <a:t>de que el negocio se mantenga operativo de manera eficiente, brindando beneficios a sus diferentes </a:t>
            </a:r>
            <a:r>
              <a:rPr lang="es-ES" sz="2000" i="1" dirty="0" err="1"/>
              <a:t>stakeholders</a:t>
            </a:r>
            <a:endParaRPr lang="es-PE" sz="2000" b="1" dirty="0" smtClean="0"/>
          </a:p>
        </p:txBody>
      </p:sp>
      <p:pic>
        <p:nvPicPr>
          <p:cNvPr id="5" name="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16226" y="1779662"/>
            <a:ext cx="4843805" cy="3024336"/>
          </a:xfrm>
          <a:prstGeom prst="rect">
            <a:avLst/>
          </a:prstGeom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550732"/>
              </p:ext>
            </p:extLst>
          </p:nvPr>
        </p:nvGraphicFramePr>
        <p:xfrm>
          <a:off x="5004048" y="1814905"/>
          <a:ext cx="3960440" cy="2678615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3960440"/>
              </a:tblGrid>
              <a:tr h="287004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u="none" strike="noStrike" dirty="0">
                          <a:effectLst/>
                        </a:rPr>
                        <a:t>Incrementar la </a:t>
                      </a:r>
                      <a:r>
                        <a:rPr lang="es-PE" sz="2000" b="0" u="none" strike="noStrike" dirty="0" smtClean="0">
                          <a:effectLst/>
                        </a:rPr>
                        <a:t>calidad.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03" marR="8303" marT="8303" marB="0" anchor="b"/>
                </a:tc>
              </a:tr>
              <a:tr h="381974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u="none" strike="noStrike" dirty="0">
                          <a:effectLst/>
                        </a:rPr>
                        <a:t>Reducir los costos </a:t>
                      </a:r>
                      <a:r>
                        <a:rPr lang="es-PE" sz="2000" b="0" u="none" strike="noStrike" dirty="0" smtClean="0">
                          <a:effectLst/>
                        </a:rPr>
                        <a:t>operativos.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03" marR="8303" marT="8303" marB="0" anchor="b"/>
                </a:tc>
              </a:tr>
              <a:tr h="828155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u="none" strike="noStrike" dirty="0">
                          <a:effectLst/>
                        </a:rPr>
                        <a:t>Disminuir los tiempos asociados a importación, reparaciones, remplazos y cambios de audífonos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03" marR="8303" marT="8303" marB="0" anchor="b"/>
                </a:tc>
              </a:tr>
              <a:tr h="1060835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u="none" strike="noStrike" dirty="0">
                          <a:effectLst/>
                        </a:rPr>
                        <a:t>Asegurar la capacidad operativa y de infraestructura para el desarrollo adecuado de las </a:t>
                      </a:r>
                      <a:r>
                        <a:rPr lang="es-PE" sz="2000" b="0" u="none" strike="noStrike" dirty="0" smtClean="0">
                          <a:effectLst/>
                        </a:rPr>
                        <a:t>actividades.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03" marR="8303" marT="830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54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Plan de recursos humanos</a:t>
            </a:r>
            <a:endParaRPr lang="es-PE" dirty="0"/>
          </a:p>
        </p:txBody>
      </p:sp>
      <p:sp>
        <p:nvSpPr>
          <p:cNvPr id="4" name="3 CuadroTexto"/>
          <p:cNvSpPr txBox="1"/>
          <p:nvPr/>
        </p:nvSpPr>
        <p:spPr>
          <a:xfrm>
            <a:off x="16226" y="915566"/>
            <a:ext cx="9092277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PE" sz="2000" dirty="0"/>
              <a:t>C</a:t>
            </a:r>
            <a:r>
              <a:rPr lang="es-PE" sz="2000" dirty="0" smtClean="0"/>
              <a:t>ontar</a:t>
            </a:r>
            <a:r>
              <a:rPr lang="es-PE" sz="2000" dirty="0"/>
              <a:t>, mantener y desarrollar el capital humano a través de un modelo de gestión de competencias que ayude a lograr un nivel de servicio que destaque en la industria</a:t>
            </a:r>
            <a:endParaRPr lang="es-PE" sz="2000" b="1" dirty="0" smtClean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121042"/>
              </p:ext>
            </p:extLst>
          </p:nvPr>
        </p:nvGraphicFramePr>
        <p:xfrm>
          <a:off x="395536" y="1851671"/>
          <a:ext cx="7920880" cy="2818611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7920880"/>
              </a:tblGrid>
              <a:tr h="309579"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b="0" u="none" strike="noStrike" dirty="0">
                          <a:effectLst/>
                        </a:rPr>
                        <a:t>Formación constante del </a:t>
                      </a:r>
                      <a:r>
                        <a:rPr lang="es-PE" sz="2000" b="0" u="none" strike="noStrike" dirty="0" smtClean="0">
                          <a:effectLst/>
                        </a:rPr>
                        <a:t>personal.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411708"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b="0" u="none" strike="noStrike" dirty="0">
                          <a:effectLst/>
                        </a:rPr>
                        <a:t>Generar y reforzar la cultura </a:t>
                      </a:r>
                      <a:r>
                        <a:rPr lang="es-PE" sz="2000" b="0" u="none" strike="noStrike" dirty="0" smtClean="0">
                          <a:effectLst/>
                        </a:rPr>
                        <a:t>Starkey.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514356"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b="0" u="none" strike="noStrike" dirty="0">
                          <a:effectLst/>
                        </a:rPr>
                        <a:t>Mejorar el desempeño de los </a:t>
                      </a:r>
                      <a:r>
                        <a:rPr lang="es-PE" sz="2000" b="0" u="none" strike="noStrike" dirty="0" smtClean="0">
                          <a:effectLst/>
                        </a:rPr>
                        <a:t>colaboradores.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514356"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b="0" u="none" strike="noStrike" dirty="0">
                          <a:effectLst/>
                        </a:rPr>
                        <a:t>Subir el nivel de satisfacción de los </a:t>
                      </a:r>
                      <a:r>
                        <a:rPr lang="es-PE" sz="2000" b="0" u="none" strike="noStrike" dirty="0" smtClean="0">
                          <a:effectLst/>
                        </a:rPr>
                        <a:t>colaboradores.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549510"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b="0" u="none" strike="noStrike" dirty="0">
                          <a:effectLst/>
                        </a:rPr>
                        <a:t>Mejorar el proceso de selección, reclutamiento y </a:t>
                      </a:r>
                      <a:r>
                        <a:rPr lang="es-PE" sz="2000" b="0" u="none" strike="noStrike" dirty="0" smtClean="0">
                          <a:effectLst/>
                        </a:rPr>
                        <a:t>contratación.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514356"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b="0" u="none" strike="noStrike" dirty="0">
                          <a:effectLst/>
                        </a:rPr>
                        <a:t>Mejorar el diseño organizacional de la empresa </a:t>
                      </a:r>
                      <a:r>
                        <a:rPr lang="es-PE" sz="2000" b="0" u="none" strike="noStrike" dirty="0" smtClean="0">
                          <a:effectLst/>
                        </a:rPr>
                        <a:t>.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96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753</Words>
  <Application>Microsoft Office PowerPoint</Application>
  <PresentationFormat>Presentación en pantalla (16:9)</PresentationFormat>
  <Paragraphs>121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Plan Estratégico de Starkey Hearing Technologies - Perú</vt:lpstr>
      <vt:lpstr>Starkey – Perú</vt:lpstr>
      <vt:lpstr>Análisis y diagnóstico situacional</vt:lpstr>
      <vt:lpstr>Análisis interno</vt:lpstr>
      <vt:lpstr>Estudio de mercado</vt:lpstr>
      <vt:lpstr>Planeamiento estratégico</vt:lpstr>
      <vt:lpstr>Plan de marketing</vt:lpstr>
      <vt:lpstr>Plan de operaciones</vt:lpstr>
      <vt:lpstr>Plan de recursos humanos</vt:lpstr>
      <vt:lpstr>Plan de responsabilidad social</vt:lpstr>
      <vt:lpstr>Balanced Scored Card (BSC)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Montjoy Pita</dc:creator>
  <cp:lastModifiedBy>Daniel Montjoy Pita</cp:lastModifiedBy>
  <cp:revision>52</cp:revision>
  <dcterms:created xsi:type="dcterms:W3CDTF">2017-09-13T23:53:00Z</dcterms:created>
  <dcterms:modified xsi:type="dcterms:W3CDTF">2017-09-14T19:03:41Z</dcterms:modified>
</cp:coreProperties>
</file>