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8"/>
  </p:normalViewPr>
  <p:slideViewPr>
    <p:cSldViewPr>
      <p:cViewPr>
        <p:scale>
          <a:sx n="96" d="100"/>
          <a:sy n="96" d="100"/>
        </p:scale>
        <p:origin x="1544" y="-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13/09/17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‹Nr.›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338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13/09/17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‹Nr.›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902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13/09/17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‹Nr.›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176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13/09/17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‹Nr.›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276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13/09/17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‹Nr.›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697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13/09/17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‹Nr.›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918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13/09/17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‹Nr.›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404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13/09/17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‹Nr.›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044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13/09/17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‹Nr.›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042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13/09/17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‹Nr.›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227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13/09/17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‹Nr.›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531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F921A-03C6-4718-B29D-DA210FB6DD20}" type="datetimeFigureOut">
              <a:rPr lang="es-PE" smtClean="0"/>
              <a:t>13/09/17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46C6-FF0B-4072-8C01-227C1CFD91DE}" type="slidenum">
              <a:rPr lang="es-PE" smtClean="0"/>
              <a:t>‹Nr.›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609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7772400" cy="1470025"/>
          </a:xfrm>
        </p:spPr>
        <p:txBody>
          <a:bodyPr/>
          <a:lstStyle/>
          <a:p>
            <a:r>
              <a:rPr lang="es-PE" dirty="0" smtClean="0"/>
              <a:t>Plan Estratégico de </a:t>
            </a:r>
            <a:r>
              <a:rPr lang="es-PE" dirty="0" err="1" smtClean="0"/>
              <a:t>Starkey</a:t>
            </a:r>
            <a:r>
              <a:rPr lang="es-PE" dirty="0" smtClean="0"/>
              <a:t> </a:t>
            </a:r>
            <a:r>
              <a:rPr lang="es-PE" dirty="0" err="1" smtClean="0"/>
              <a:t>Hearing</a:t>
            </a:r>
            <a:r>
              <a:rPr lang="es-PE" dirty="0" smtClean="0"/>
              <a:t> Technologies - Perú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87624" y="5157192"/>
            <a:ext cx="6400800" cy="720080"/>
          </a:xfrm>
        </p:spPr>
        <p:txBody>
          <a:bodyPr/>
          <a:lstStyle/>
          <a:p>
            <a:r>
              <a:rPr lang="es-PE" dirty="0" smtClean="0"/>
              <a:t>Asesor: Oscar de </a:t>
            </a:r>
            <a:r>
              <a:rPr lang="es-PE" dirty="0" err="1" smtClean="0"/>
              <a:t>Azambuja</a:t>
            </a:r>
            <a:r>
              <a:rPr lang="es-PE" dirty="0" smtClean="0"/>
              <a:t> </a:t>
            </a:r>
            <a:r>
              <a:rPr lang="es-PE" dirty="0" err="1" smtClean="0"/>
              <a:t>Donayre</a:t>
            </a:r>
            <a:endParaRPr lang="es-PE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787624" y="2996952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dirty="0" smtClean="0"/>
              <a:t>Daniel G. </a:t>
            </a:r>
            <a:r>
              <a:rPr lang="es-PE" dirty="0" err="1" smtClean="0"/>
              <a:t>Montjoy</a:t>
            </a:r>
            <a:r>
              <a:rPr lang="es-PE" dirty="0" smtClean="0"/>
              <a:t> Pita</a:t>
            </a:r>
          </a:p>
          <a:p>
            <a:pPr algn="l"/>
            <a:r>
              <a:rPr lang="es-PE" dirty="0" err="1" smtClean="0"/>
              <a:t>Maria</a:t>
            </a:r>
            <a:r>
              <a:rPr lang="es-PE" dirty="0" smtClean="0"/>
              <a:t> Gracia Panduro Temple</a:t>
            </a:r>
          </a:p>
          <a:p>
            <a:pPr algn="l"/>
            <a:r>
              <a:rPr lang="es-PE" dirty="0" smtClean="0"/>
              <a:t>Javier A. Zegarra Beltrán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573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Plan de responsabilidad social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616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Balanced</a:t>
            </a:r>
            <a:r>
              <a:rPr lang="es-PE" dirty="0" smtClean="0"/>
              <a:t> </a:t>
            </a:r>
            <a:r>
              <a:rPr lang="es-PE" dirty="0" err="1" smtClean="0"/>
              <a:t>Scored</a:t>
            </a:r>
            <a:r>
              <a:rPr lang="es-PE" dirty="0" smtClean="0"/>
              <a:t> </a:t>
            </a:r>
            <a:r>
              <a:rPr lang="es-PE" dirty="0" err="1" smtClean="0"/>
              <a:t>Card</a:t>
            </a:r>
            <a:r>
              <a:rPr lang="es-PE" dirty="0" smtClean="0"/>
              <a:t> (BSC)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356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b="1" dirty="0" err="1"/>
              <a:t>Starkey</a:t>
            </a:r>
            <a:r>
              <a:rPr lang="es-PE" b="1" dirty="0"/>
              <a:t> – Perú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CANVAS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2461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b="1" dirty="0"/>
              <a:t>Análisis y diagnóstico situacional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7440"/>
              </p:ext>
            </p:extLst>
          </p:nvPr>
        </p:nvGraphicFramePr>
        <p:xfrm>
          <a:off x="438744" y="5013176"/>
          <a:ext cx="8229598" cy="1280160"/>
        </p:xfrm>
        <a:graphic>
          <a:graphicData uri="http://schemas.openxmlformats.org/drawingml/2006/table">
            <a:tbl>
              <a:tblPr firstRow="1" firstCol="1" bandRow="1"/>
              <a:tblGrid>
                <a:gridCol w="511983"/>
                <a:gridCol w="2871058"/>
                <a:gridCol w="1503026"/>
                <a:gridCol w="286447"/>
                <a:gridCol w="286447"/>
                <a:gridCol w="286447"/>
                <a:gridCol w="286447"/>
                <a:gridCol w="286447"/>
                <a:gridCol w="1183653"/>
                <a:gridCol w="727643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 b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Peso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 b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Factores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 b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Muy poco atractivo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s-ES_tradnl" sz="1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s-ES_tradnl" sz="1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 b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 b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 b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 b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Muy atractivo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 b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Puntaje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25%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Poder de negociación de los proveedores.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Alto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800"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800" dirty="0"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es-ES_tradnl" sz="1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800" dirty="0"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800"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Bajo 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0,75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25%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Poder de negociación de los clientes.</a:t>
                      </a:r>
                      <a:endParaRPr lang="es-ES_tradnl" sz="1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Alto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800"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800"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800" dirty="0"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800" dirty="0"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Bajo </a:t>
                      </a:r>
                      <a:endParaRPr lang="es-ES_tradnl" sz="1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0,5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15%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Amenaza de nuevos competidores.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Alto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800"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800"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800"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800"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Bajo </a:t>
                      </a:r>
                      <a:endParaRPr lang="es-ES_tradnl" sz="1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0,45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25%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Amenazas de servicios sustitutos.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Alto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800"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800"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800"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800"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Bajo </a:t>
                      </a:r>
                      <a:endParaRPr lang="es-ES_tradnl" sz="1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10%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Rivalidad entre competidores existentes</a:t>
                      </a:r>
                      <a:endParaRPr lang="es-ES_tradnl" sz="1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Alto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800"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800"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800"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800"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Bajo </a:t>
                      </a:r>
                      <a:endParaRPr lang="es-ES_tradnl" sz="1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0,3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Atractividad de la industria: neutra</a:t>
                      </a:r>
                      <a:endParaRPr lang="es-ES_tradnl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es-ES_tradnl" sz="1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5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b="1" dirty="0"/>
              <a:t>Análisis interno de la organización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460263"/>
              </p:ext>
            </p:extLst>
          </p:nvPr>
        </p:nvGraphicFramePr>
        <p:xfrm>
          <a:off x="647563" y="1196752"/>
          <a:ext cx="7848873" cy="2463800"/>
        </p:xfrm>
        <a:graphic>
          <a:graphicData uri="http://schemas.openxmlformats.org/drawingml/2006/table">
            <a:tbl>
              <a:tblPr/>
              <a:tblGrid>
                <a:gridCol w="6710086"/>
                <a:gridCol w="1138787"/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Factores internos claves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Puntuación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s-PE" sz="7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Relaciones sólidas, trato preferencial y tarifas diferenciadas (flete) con proveedores de servicio logístico a nivel global debido a negociaciones realizadas por la matriz. 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0,36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s-PE" sz="7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Precios de compra </a:t>
                      </a:r>
                      <a:r>
                        <a:rPr lang="es-PE" sz="7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intercompany</a:t>
                      </a:r>
                      <a:r>
                        <a:rPr lang="es-PE" sz="7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(precio de transferencia) de audífonos y accesorios y atención inmediata en órdenes de producción.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0,36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s-PE" sz="7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Políticas de trasmisión de cultura.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0,28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s-PE" sz="7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Audífonos de última tecnología con altos estándares estéticos y variedad de precios. 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0,36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s-PE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Procesos sin integración ni responsables asignados en las áreas de ventas, logística, producción y posventa, impactando en tiempos, esfuerzos y recursos.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0,18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s-PE" sz="7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Reducido número de locales de atención.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0,1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s-PE" sz="7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Número reducido de red de recomendadores, pacientes y médicos, que representan un 10 y 15% de las ventas respectivamente. 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0,14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s-PE" sz="7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Ausencia de un plan de gestión de clientes internos (colaborador).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7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0,18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s-PE" sz="7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Starkey - Perú tiene una posición interna medianamente fuerte.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7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3,11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118272"/>
              </p:ext>
            </p:extLst>
          </p:nvPr>
        </p:nvGraphicFramePr>
        <p:xfrm>
          <a:off x="647564" y="3861048"/>
          <a:ext cx="7848872" cy="2497241"/>
        </p:xfrm>
        <a:graphic>
          <a:graphicData uri="http://schemas.openxmlformats.org/drawingml/2006/table">
            <a:tbl>
              <a:tblPr/>
              <a:tblGrid>
                <a:gridCol w="4774058"/>
                <a:gridCol w="404580"/>
                <a:gridCol w="404580"/>
                <a:gridCol w="404580"/>
                <a:gridCol w="404580"/>
                <a:gridCol w="1456494"/>
              </a:tblGrid>
              <a:tr h="288253"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Recursos y capacidades</a:t>
                      </a:r>
                      <a:endParaRPr lang="es-ES_tradnl" sz="8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  <a:endParaRPr lang="es-ES_tradnl" sz="8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</a:t>
                      </a:r>
                      <a:endParaRPr lang="es-ES_tradnl" sz="8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I</a:t>
                      </a:r>
                      <a:endParaRPr lang="es-ES_tradnl" sz="8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endParaRPr lang="es-ES_tradnl" sz="8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Implicación competitiva</a:t>
                      </a:r>
                      <a:endParaRPr lang="es-ES_tradnl" sz="8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24258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Recursos físicos</a:t>
                      </a:r>
                      <a:endParaRPr lang="es-ES_tradnl" sz="8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288253"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Local con infraestructura diseñada para la atención personalizada y especializada de clientes.</a:t>
                      </a:r>
                      <a:endParaRPr lang="es-ES_tradnl" sz="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Sí</a:t>
                      </a:r>
                      <a:endParaRPr lang="es-ES_tradnl" sz="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Sí</a:t>
                      </a:r>
                      <a:endParaRPr lang="es-ES_tradnl" sz="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No</a:t>
                      </a:r>
                      <a:endParaRPr lang="es-ES_tradnl" sz="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Sí</a:t>
                      </a:r>
                      <a:endParaRPr lang="es-ES_tradnl" sz="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Ventaja competitiva temporal</a:t>
                      </a:r>
                      <a:endParaRPr lang="es-ES_tradnl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58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Capacidades</a:t>
                      </a:r>
                      <a:endParaRPr lang="es-ES_tradnl" sz="8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328209"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Gestión corporativa a través del involucramiento de la matriz y sus filiales en el desarrollo de la estrategia local (inteligencia de todos).</a:t>
                      </a:r>
                      <a:endParaRPr lang="es-ES_tradnl" sz="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Sí</a:t>
                      </a:r>
                      <a:endParaRPr lang="es-ES_tradnl" sz="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Sí</a:t>
                      </a:r>
                      <a:endParaRPr lang="es-ES_tradnl" sz="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Sí</a:t>
                      </a:r>
                      <a:endParaRPr lang="es-ES_tradnl" sz="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Sí</a:t>
                      </a:r>
                      <a:endParaRPr lang="es-ES_tradnl" sz="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Ventaja competitiva sostenible</a:t>
                      </a:r>
                      <a:endParaRPr lang="es-ES_tradnl" sz="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58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Recursos organizacionales</a:t>
                      </a:r>
                      <a:endParaRPr lang="es-ES_tradnl" sz="8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288253"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Marca y posicionamiento de Tecnología Auditiva Americana.</a:t>
                      </a:r>
                      <a:endParaRPr lang="es-ES_tradnl" sz="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Sí</a:t>
                      </a:r>
                      <a:endParaRPr lang="es-ES_tradnl" sz="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Sí</a:t>
                      </a:r>
                      <a:endParaRPr lang="es-ES_tradnl" sz="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Sí</a:t>
                      </a:r>
                      <a:endParaRPr lang="es-ES_tradnl" sz="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Sí</a:t>
                      </a:r>
                      <a:endParaRPr lang="es-ES_tradnl" sz="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Ventaja competitiva sostenible</a:t>
                      </a:r>
                      <a:endParaRPr lang="es-ES_tradnl" sz="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53"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Cultura de valores Starkey.</a:t>
                      </a:r>
                      <a:endParaRPr lang="es-ES_tradnl" sz="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Sí</a:t>
                      </a:r>
                      <a:endParaRPr lang="es-ES_tradnl" sz="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Si</a:t>
                      </a:r>
                      <a:endParaRPr lang="es-ES_tradnl" sz="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Si</a:t>
                      </a:r>
                      <a:endParaRPr lang="es-ES_tradnl" sz="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Sí</a:t>
                      </a:r>
                      <a:endParaRPr lang="es-ES_tradnl" sz="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Ventaja competitiva sostenible</a:t>
                      </a:r>
                      <a:endParaRPr lang="es-ES_tradnl" sz="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53"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Alianzas estratégicas con proveedores logísticos y precios </a:t>
                      </a:r>
                      <a:r>
                        <a:rPr lang="es-PE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intercompany</a:t>
                      </a: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.  </a:t>
                      </a:r>
                      <a:endParaRPr lang="es-ES_tradnl" sz="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Sí</a:t>
                      </a:r>
                      <a:endParaRPr lang="es-ES_tradnl" sz="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Sí</a:t>
                      </a:r>
                      <a:endParaRPr lang="es-ES_tradnl" sz="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Sí</a:t>
                      </a:r>
                      <a:endParaRPr lang="es-ES_tradnl" sz="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Sí</a:t>
                      </a:r>
                      <a:endParaRPr lang="es-ES_tradnl" sz="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Ventaja competitiva sostenible</a:t>
                      </a:r>
                      <a:endParaRPr lang="es-ES_tradnl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62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b="1" dirty="0"/>
              <a:t>Estudio de mercado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52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Planeamiento estratégico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57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Plan de marketing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02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Plan de operaciones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554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Plan de recursos humanos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09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410</Words>
  <Application>Microsoft Macintosh PowerPoint</Application>
  <PresentationFormat>Presentación en pantalla (4:3)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Arial</vt:lpstr>
      <vt:lpstr>Tema de Office</vt:lpstr>
      <vt:lpstr>Plan Estratégico de Starkey Hearing Technologies - Perú</vt:lpstr>
      <vt:lpstr>Starkey – Perú</vt:lpstr>
      <vt:lpstr>Análisis y diagnóstico situacional</vt:lpstr>
      <vt:lpstr>Análisis interno de la organización</vt:lpstr>
      <vt:lpstr>Estudio de mercado</vt:lpstr>
      <vt:lpstr>Planeamiento estratégico</vt:lpstr>
      <vt:lpstr>Plan de marketing</vt:lpstr>
      <vt:lpstr>Plan de operaciones</vt:lpstr>
      <vt:lpstr>Plan de recursos humanos</vt:lpstr>
      <vt:lpstr>Plan de responsabilidad social</vt:lpstr>
      <vt:lpstr>Balanced Scored Card (BSC)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Montjoy Pita</dc:creator>
  <cp:lastModifiedBy>Usuario de Microsoft Office</cp:lastModifiedBy>
  <cp:revision>12</cp:revision>
  <dcterms:created xsi:type="dcterms:W3CDTF">2017-09-13T23:53:00Z</dcterms:created>
  <dcterms:modified xsi:type="dcterms:W3CDTF">2017-09-14T02:25:03Z</dcterms:modified>
</cp:coreProperties>
</file>