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4"/>
  </p:notesMasterIdLst>
  <p:sldIdLst>
    <p:sldId id="270" r:id="rId2"/>
    <p:sldId id="273" r:id="rId3"/>
    <p:sldId id="272" r:id="rId4"/>
    <p:sldId id="291" r:id="rId5"/>
    <p:sldId id="295" r:id="rId6"/>
    <p:sldId id="274" r:id="rId7"/>
    <p:sldId id="275" r:id="rId8"/>
    <p:sldId id="294" r:id="rId9"/>
    <p:sldId id="281" r:id="rId10"/>
    <p:sldId id="293" r:id="rId11"/>
    <p:sldId id="296" r:id="rId12"/>
    <p:sldId id="267" r:id="rId13"/>
    <p:sldId id="297" r:id="rId14"/>
    <p:sldId id="284" r:id="rId15"/>
    <p:sldId id="285" r:id="rId16"/>
    <p:sldId id="286" r:id="rId17"/>
    <p:sldId id="288" r:id="rId18"/>
    <p:sldId id="287" r:id="rId19"/>
    <p:sldId id="289" r:id="rId20"/>
    <p:sldId id="292" r:id="rId21"/>
    <p:sldId id="290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uglas Moore" initials="D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81" autoAdjust="0"/>
  </p:normalViewPr>
  <p:slideViewPr>
    <p:cSldViewPr snapToGrid="0" snapToObjects="1">
      <p:cViewPr varScale="1">
        <p:scale>
          <a:sx n="87" d="100"/>
          <a:sy n="87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48FA6-3C40-9243-8899-9549DA8881C4}" type="datetimeFigureOut">
              <a:rPr lang="en-US" smtClean="0"/>
              <a:t>8/19/13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C0A09-6CA9-3A4F-902C-30B0D254B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0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Thanks</a:t>
            </a:r>
            <a:r>
              <a:rPr lang="en-US" baseline="0" dirty="0" smtClean="0"/>
              <a:t> for your time today.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Excited to share how Think Big Analytics can help you make big data come alive to allow you to accelerate your time to value.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We founded the company after Ron Bodkin’s work at Quantcast, one of the pioneers in leveraging Hadoop and data science technologies to build a new $100M business in advertising. Ron got together again with Rick Farnell who saw the opportunity to monetize the pace of </a:t>
            </a:r>
            <a:r>
              <a:rPr lang="en-US" baseline="0" dirty="0" smtClean="0"/>
              <a:t>open source </a:t>
            </a:r>
            <a:r>
              <a:rPr lang="en-US" baseline="0" dirty="0" smtClean="0"/>
              <a:t>software adoption by both startups and enterprises while at Sun Microsystems leading Sun’s move to a Software as a service model on Amazon and played a key role in one of the largest open source software acquisitions in the technology industry. Together with Katie Bodkin our 3</a:t>
            </a:r>
            <a:r>
              <a:rPr lang="en-US" baseline="30000" dirty="0" smtClean="0"/>
              <a:t>rd</a:t>
            </a:r>
            <a:r>
              <a:rPr lang="en-US" baseline="0" dirty="0" smtClean="0"/>
              <a:t> Founder we built the vision for what is now Think Big Analytics. Today we’re helping innovative companies take advantage of the power of big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1BFD0-EC85-4D17-8243-A4534AE2C8B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4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That is what</a:t>
            </a:r>
            <a:r>
              <a:rPr lang="en-US" baseline="0" dirty="0" smtClean="0"/>
              <a:t> we do.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Think Big Analytics provides data science and engineering services that create value from Big Data	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 We help you IMAGINE your possibilities for big data and identify a plan for profitable projects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We ILLUMINATE your team through training and education on the latest in big data technologies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We then help you IMPLEMENT your analytics plan with hands-on data scientists and engineers who rapidly build data solutions to deliver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1BFD0-EC85-4D17-8243-A4534AE2C8B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46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Think Big has helped companies of all sizes – from SMBs to the Fortune 50 – generate value from big data.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What we know for sure is this – the technology is so new that all organizations are seeking support and as you can see here, many of them come to Think Big.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So let’s look at the landscape…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1BFD0-EC85-4D17-8243-A4534AE2C8B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20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Least Once Semantics means</a:t>
            </a:r>
            <a:r>
              <a:rPr lang="en-US" baseline="0" dirty="0" smtClean="0"/>
              <a:t> the possibility of duplicates</a:t>
            </a:r>
          </a:p>
          <a:p>
            <a:r>
              <a:rPr lang="en-US" baseline="0" dirty="0" smtClean="0"/>
              <a:t>This requires a read-repair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0A09-6CA9-3A4F-902C-30B0D254B1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Streams – unbounded</a:t>
            </a:r>
            <a:r>
              <a:rPr lang="en-US" baseline="0" dirty="0" smtClean="0"/>
              <a:t> sequence of tuples</a:t>
            </a:r>
          </a:p>
          <a:p>
            <a:r>
              <a:rPr lang="en-US" baseline="0" dirty="0" smtClean="0"/>
              <a:t>Tuple – Named list of Values</a:t>
            </a:r>
          </a:p>
          <a:p>
            <a:r>
              <a:rPr lang="en-US" baseline="0" dirty="0" smtClean="0"/>
              <a:t>Stream Groupings – shuffleGrouping, fieldsGrouping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0A09-6CA9-3A4F-902C-30B0D254B1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15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and only Once semantics for Trident vs. Storm’s at-least-once</a:t>
            </a:r>
            <a:r>
              <a:rPr lang="en-US" baseline="0" dirty="0" smtClean="0"/>
              <a:t> semantics.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0A09-6CA9-3A4F-902C-30B0D254B1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50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Trident</a:t>
            </a:r>
            <a:r>
              <a:rPr lang="en-US" baseline="0" dirty="0" smtClean="0"/>
              <a:t> leverages Storm Nimbus, Supervisors, workers executors etc.</a:t>
            </a:r>
          </a:p>
          <a:p>
            <a:r>
              <a:rPr lang="en-US" baseline="0" dirty="0" smtClean="0"/>
              <a:t>Trident does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0A09-6CA9-3A4F-902C-30B0D254B1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18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Filters – keep or not</a:t>
            </a:r>
          </a:p>
          <a:p>
            <a:r>
              <a:rPr lang="en-US" dirty="0" smtClean="0"/>
              <a:t>Functions – Modify output</a:t>
            </a:r>
          </a:p>
          <a:p>
            <a:r>
              <a:rPr lang="en-US" dirty="0" smtClean="0"/>
              <a:t>Aggregators (Sum(), Count(), StockAggregator)</a:t>
            </a:r>
          </a:p>
          <a:p>
            <a:r>
              <a:rPr lang="en-US" dirty="0" smtClean="0"/>
              <a:t>Reducers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0A09-6CA9-3A4F-902C-30B0D254B10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3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over Master">
    <p:bg bwMode="auto"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971800" y="5212377"/>
            <a:ext cx="6019800" cy="569387"/>
          </a:xfrm>
          <a:noFill/>
        </p:spPr>
        <p:txBody>
          <a:bodyPr wrap="square" lIns="91440" bIns="91440" anchor="ctr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 b="0" i="0" cap="none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38800" y="2971800"/>
            <a:ext cx="3352800" cy="70788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3" charset="2"/>
              <a:buNone/>
              <a:defRPr sz="2000" b="0" i="0">
                <a:solidFill>
                  <a:srgbClr val="BC3C00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382000" cy="3581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defRPr>
                <a:solidFill>
                  <a:srgbClr val="4D353B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rgbClr val="4D353B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rgbClr val="4D353B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rgbClr val="4D353B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rgbClr val="4D353B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1000" y="607700"/>
            <a:ext cx="7239000" cy="4591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057400"/>
            <a:ext cx="4038600" cy="1734577"/>
          </a:xfrm>
          <a:prstGeom prst="rect">
            <a:avLst/>
          </a:prstGeom>
        </p:spPr>
        <p:txBody>
          <a:bodyPr>
            <a:spAutoFit/>
          </a:bodyPr>
          <a:lstStyle>
            <a:lvl1pPr marL="285750" indent="-285750">
              <a:buClr>
                <a:schemeClr val="accent1"/>
              </a:buClr>
              <a:defRPr sz="20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marL="625475" indent="-168275">
              <a:buClr>
                <a:schemeClr val="accent1"/>
              </a:buClr>
              <a:defRPr sz="1800"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2057400"/>
            <a:ext cx="4038600" cy="1734577"/>
          </a:xfrm>
          <a:prstGeom prst="rect">
            <a:avLst/>
          </a:prstGeom>
        </p:spPr>
        <p:txBody>
          <a:bodyPr>
            <a:spAutoFit/>
          </a:bodyPr>
          <a:lstStyle>
            <a:lvl1pPr marL="285750" indent="-285750">
              <a:buClr>
                <a:schemeClr val="accent1"/>
              </a:buClr>
              <a:defRPr sz="20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marL="625475" indent="-168275">
              <a:buClr>
                <a:schemeClr val="accent1"/>
              </a:buClr>
              <a:defRPr sz="1800"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1000" y="607700"/>
            <a:ext cx="7239000" cy="4591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Alterna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2695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607035"/>
            <a:ext cx="7239000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 bwMode="white">
          <a:xfrm>
            <a:off x="5578229" y="6647677"/>
            <a:ext cx="2956171" cy="1384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en-US" sz="9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Copyright (c) 2013, Think Big Analytics.        </a:t>
            </a:r>
            <a:r>
              <a:rPr lang="en-US" sz="800" b="0" i="0" dirty="0" smtClean="0">
                <a:solidFill>
                  <a:schemeClr val="bg1"/>
                </a:solidFill>
                <a:effectLst/>
                <a:latin typeface="Arial"/>
                <a:cs typeface="Arial"/>
              </a:rPr>
              <a:t>|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81000" y="2057400"/>
            <a:ext cx="8382000" cy="17345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 bwMode="gray">
          <a:xfrm>
            <a:off x="8153400" y="6639983"/>
            <a:ext cx="706730" cy="138499"/>
          </a:xfrm>
          <a:prstGeom prst="rect">
            <a:avLst/>
          </a:prstGeom>
          <a:noFill/>
        </p:spPr>
        <p:txBody>
          <a:bodyPr wrap="square" tIns="0" bIns="0" rtlCol="0" anchor="ctr" anchorCtr="0">
            <a:spAutoFit/>
          </a:bodyPr>
          <a:lstStyle/>
          <a:p>
            <a:pPr algn="r"/>
            <a:fld id="{3BA9165F-7FF1-F447-B623-F4CCB58BE682}" type="slidenum">
              <a:rPr lang="en-US" sz="900" b="0" i="0" smtClean="0">
                <a:solidFill>
                  <a:schemeClr val="bg1"/>
                </a:solidFill>
                <a:latin typeface="Arial"/>
                <a:cs typeface="Arial"/>
              </a:rPr>
              <a:pPr algn="r"/>
              <a:t>‹#›</a:t>
            </a:fld>
            <a:endParaRPr lang="en-US" sz="900" b="0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0" i="0" kern="1200">
          <a:solidFill>
            <a:schemeClr val="tx2">
              <a:lumMod val="90000"/>
              <a:lumOff val="10000"/>
            </a:schemeClr>
          </a:solidFill>
          <a:effectLst/>
          <a:latin typeface="Arial"/>
          <a:ea typeface="+mj-ea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Clr>
          <a:schemeClr val="accent1"/>
        </a:buClr>
        <a:buSzPct val="110000"/>
        <a:buFont typeface="Wingdings" charset="2"/>
        <a:buChar char=""/>
        <a:defRPr sz="2000" b="0" i="0" kern="1200">
          <a:solidFill>
            <a:schemeClr val="tx2">
              <a:lumMod val="90000"/>
              <a:lumOff val="1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95000"/>
        </a:lnSpc>
        <a:spcBef>
          <a:spcPts val="0"/>
        </a:spcBef>
        <a:spcAft>
          <a:spcPts val="500"/>
        </a:spcAft>
        <a:buClr>
          <a:schemeClr val="accent1"/>
        </a:buClr>
        <a:buSzPct val="100000"/>
        <a:buFont typeface="Lucida Grande"/>
        <a:buChar char="-"/>
        <a:defRPr sz="1800" b="0" i="0" kern="1200">
          <a:solidFill>
            <a:schemeClr val="tx2">
              <a:lumMod val="90000"/>
              <a:lumOff val="1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95000"/>
        </a:lnSpc>
        <a:spcBef>
          <a:spcPts val="0"/>
        </a:spcBef>
        <a:spcAft>
          <a:spcPts val="500"/>
        </a:spcAft>
        <a:buClr>
          <a:schemeClr val="accent1"/>
        </a:buClr>
        <a:buSzPct val="85000"/>
        <a:buFont typeface="Arial"/>
        <a:buChar char="•"/>
        <a:defRPr sz="1800" b="0" i="0" kern="1200">
          <a:solidFill>
            <a:schemeClr val="tx2">
              <a:lumMod val="90000"/>
              <a:lumOff val="1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95000"/>
        </a:lnSpc>
        <a:spcBef>
          <a:spcPts val="0"/>
        </a:spcBef>
        <a:spcAft>
          <a:spcPts val="500"/>
        </a:spcAft>
        <a:buClr>
          <a:schemeClr val="accent1"/>
        </a:buClr>
        <a:buSzPct val="85000"/>
        <a:buFont typeface="Arial"/>
        <a:buChar char="•"/>
        <a:defRPr sz="1800" b="0" i="0" kern="1200">
          <a:solidFill>
            <a:schemeClr val="tx2">
              <a:lumMod val="90000"/>
              <a:lumOff val="1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95000"/>
        </a:lnSpc>
        <a:spcBef>
          <a:spcPts val="0"/>
        </a:spcBef>
        <a:spcAft>
          <a:spcPts val="500"/>
        </a:spcAft>
        <a:buClr>
          <a:schemeClr val="accent1"/>
        </a:buClr>
        <a:buSzPct val="85000"/>
        <a:buFont typeface="Arial"/>
        <a:buChar char="•"/>
        <a:defRPr sz="1800" b="0" i="0" kern="1200">
          <a:solidFill>
            <a:schemeClr val="tx2">
              <a:lumMod val="90000"/>
              <a:lumOff val="1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athanmarz/storm/wiki/Rational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ouglas.moore@thinkbiganalytics" TargetMode="External"/><Relationship Id="rId3" Type="http://schemas.openxmlformats.org/officeDocument/2006/relationships/hyperlink" Target="http://www.thinkbiganalytics.co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20" Type="http://schemas.openxmlformats.org/officeDocument/2006/relationships/image" Target="../media/image25.png"/><Relationship Id="rId21" Type="http://schemas.openxmlformats.org/officeDocument/2006/relationships/image" Target="../media/image26.jpeg"/><Relationship Id="rId22" Type="http://schemas.openxmlformats.org/officeDocument/2006/relationships/image" Target="../media/image27.jpg"/><Relationship Id="rId23" Type="http://schemas.openxmlformats.org/officeDocument/2006/relationships/image" Target="../media/image28.jpg"/><Relationship Id="rId10" Type="http://schemas.openxmlformats.org/officeDocument/2006/relationships/image" Target="../media/image15.png"/><Relationship Id="rId11" Type="http://schemas.openxmlformats.org/officeDocument/2006/relationships/image" Target="../media/image16.jpeg"/><Relationship Id="rId12" Type="http://schemas.openxmlformats.org/officeDocument/2006/relationships/image" Target="../media/image17.jpe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hyperlink" Target="https://github.com/nathanmarz/storm/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5212376"/>
            <a:ext cx="8001000" cy="569387"/>
          </a:xfrm>
        </p:spPr>
        <p:txBody>
          <a:bodyPr/>
          <a:lstStyle/>
          <a:p>
            <a:r>
              <a:rPr lang="en-US" dirty="0" smtClean="0"/>
              <a:t>Building Storm Trident Topologies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638800" y="3033355"/>
            <a:ext cx="3352800" cy="646331"/>
          </a:xfrm>
        </p:spPr>
        <p:txBody>
          <a:bodyPr/>
          <a:lstStyle/>
          <a:p>
            <a:r>
              <a:rPr lang="en-US" dirty="0" smtClean="0"/>
              <a:t>Douglas Moore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Principal Consultant &amp; Architect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8800" y="3733800"/>
            <a:ext cx="3505200" cy="307777"/>
          </a:xfrm>
          <a:prstGeom prst="rect">
            <a:avLst/>
          </a:prstGeom>
          <a:solidFill>
            <a:srgbClr val="D29A00"/>
          </a:solidFill>
        </p:spPr>
        <p:txBody>
          <a:bodyPr wrap="square" tIns="45720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August 2013</a:t>
            </a:r>
            <a:endParaRPr lang="en-US" sz="1400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00241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5437" r="-5437"/>
          <a:stretch>
            <a:fillRect/>
          </a:stretch>
        </p:blipFill>
        <p:spPr>
          <a:xfrm>
            <a:off x="381000" y="1156335"/>
            <a:ext cx="8382000" cy="535837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</a:t>
            </a:r>
            <a:r>
              <a:rPr lang="en-US" dirty="0" smtClean="0"/>
              <a:t>Architecture – Speed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2096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351695"/>
            <a:ext cx="7239000" cy="461665"/>
          </a:xfrm>
        </p:spPr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69127"/>
      </p:ext>
    </p:extLst>
  </p:cSld>
  <p:clrMapOvr>
    <a:masterClrMapping/>
  </p:clrMapOvr>
  <p:transition xmlns:p14="http://schemas.microsoft.com/office/powerpoint/2010/main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31900"/>
            <a:ext cx="8382000" cy="2129557"/>
          </a:xfrm>
        </p:spPr>
        <p:txBody>
          <a:bodyPr/>
          <a:lstStyle/>
          <a:p>
            <a:r>
              <a:rPr lang="en-US" dirty="0" smtClean="0"/>
              <a:t>Better </a:t>
            </a:r>
            <a:r>
              <a:rPr lang="en-US" dirty="0" smtClean="0"/>
              <a:t>end-user </a:t>
            </a:r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Lower Latency</a:t>
            </a:r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 smtClean="0"/>
              <a:t>to catch fast moving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Trending topics</a:t>
            </a:r>
          </a:p>
          <a:p>
            <a:pPr lvl="1"/>
            <a:r>
              <a:rPr lang="en-US" dirty="0" smtClean="0"/>
              <a:t>Fraud</a:t>
            </a:r>
          </a:p>
          <a:p>
            <a:pPr lvl="1"/>
            <a:r>
              <a:rPr lang="en-US" dirty="0" smtClean="0"/>
              <a:t>System updates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Real-time?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3887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31900"/>
            <a:ext cx="8382000" cy="2976713"/>
          </a:xfrm>
        </p:spPr>
        <p:txBody>
          <a:bodyPr/>
          <a:lstStyle/>
          <a:p>
            <a:pPr marL="285750" lvl="1">
              <a:spcAft>
                <a:spcPts val="800"/>
              </a:spcAft>
              <a:buSzPct val="110000"/>
              <a:buFont typeface="Wingdings" charset="2"/>
              <a:buChar char=""/>
            </a:pPr>
            <a:r>
              <a:rPr lang="en-US" dirty="0" smtClean="0"/>
              <a:t>Needed better way to </a:t>
            </a:r>
            <a:r>
              <a:rPr lang="en-US" dirty="0"/>
              <a:t>manage queue readers and logic pipeline</a:t>
            </a:r>
          </a:p>
          <a:p>
            <a:pPr marL="685800" lvl="2">
              <a:spcAft>
                <a:spcPts val="800"/>
              </a:spcAft>
              <a:buSzPct val="110000"/>
              <a:buFont typeface="Wingdings" charset="2"/>
              <a:buChar char=""/>
            </a:pPr>
            <a:r>
              <a:rPr lang="en-US" dirty="0" smtClean="0"/>
              <a:t>Much better </a:t>
            </a:r>
            <a:r>
              <a:rPr lang="en-US" dirty="0"/>
              <a:t>than roll your </a:t>
            </a:r>
            <a:r>
              <a:rPr lang="en-US" dirty="0" smtClean="0"/>
              <a:t>own</a:t>
            </a:r>
          </a:p>
          <a:p>
            <a:pPr marL="685800" lvl="2">
              <a:spcAft>
                <a:spcPts val="800"/>
              </a:spcAft>
              <a:buSzPct val="110000"/>
              <a:buFont typeface="Wingdings" charset="2"/>
              <a:buChar char=""/>
            </a:pPr>
            <a:r>
              <a:rPr lang="en-US" dirty="0" smtClean="0"/>
              <a:t>Reliable (Message guarantees, fault tolerant)</a:t>
            </a:r>
          </a:p>
          <a:p>
            <a:pPr marL="685800" lvl="2">
              <a:spcAft>
                <a:spcPts val="800"/>
              </a:spcAft>
              <a:buSzPct val="110000"/>
              <a:buFont typeface="Wingdings" charset="2"/>
              <a:buChar char=""/>
            </a:pPr>
            <a:r>
              <a:rPr lang="en-US" dirty="0" smtClean="0"/>
              <a:t>Multi-node scaling (1MM messages / </a:t>
            </a:r>
            <a:r>
              <a:rPr lang="en-US" dirty="0" smtClean="0"/>
              <a:t>1 node / second)</a:t>
            </a:r>
            <a:endParaRPr lang="en-US" dirty="0" smtClean="0"/>
          </a:p>
          <a:p>
            <a:pPr marL="685800" lvl="2">
              <a:spcAft>
                <a:spcPts val="800"/>
              </a:spcAft>
              <a:buSzPct val="110000"/>
              <a:buFont typeface="Wingdings" charset="2"/>
              <a:buChar char=""/>
            </a:pPr>
            <a:r>
              <a:rPr lang="en-US" dirty="0" smtClean="0"/>
              <a:t>It works</a:t>
            </a:r>
          </a:p>
          <a:p>
            <a:pPr marL="685800" lvl="2">
              <a:spcAft>
                <a:spcPts val="800"/>
              </a:spcAft>
              <a:buSzPct val="110000"/>
              <a:buFont typeface="Wingdings" charset="2"/>
              <a:buChar char=""/>
            </a:pPr>
            <a:r>
              <a:rPr lang="en-US" dirty="0" smtClean="0"/>
              <a:t>For </a:t>
            </a:r>
            <a:r>
              <a:rPr lang="en-US" dirty="0"/>
              <a:t>more reasons: </a:t>
            </a:r>
            <a:r>
              <a:rPr lang="en-US" dirty="0" smtClean="0">
                <a:hlinkClick r:id="rId2"/>
              </a:rPr>
              <a:t>https://github.com/nathanmarz/storm/wiki/</a:t>
            </a:r>
            <a:r>
              <a:rPr lang="en-US" dirty="0" smtClean="0">
                <a:hlinkClick r:id="rId2"/>
              </a:rPr>
              <a:t>Rationale</a:t>
            </a:r>
            <a:endParaRPr lang="en-US" dirty="0" smtClean="0"/>
          </a:p>
          <a:p>
            <a:r>
              <a:rPr lang="en-US" dirty="0" smtClean="0"/>
              <a:t>Scalable low latency ETL</a:t>
            </a:r>
          </a:p>
          <a:p>
            <a:r>
              <a:rPr lang="en-US" dirty="0" smtClean="0"/>
              <a:t>Reliable Cron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Storm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7532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26337"/>
            <a:ext cx="8382000" cy="4747711"/>
          </a:xfrm>
        </p:spPr>
        <p:txBody>
          <a:bodyPr/>
          <a:lstStyle/>
          <a:p>
            <a:r>
              <a:rPr lang="en-US" dirty="0" smtClean="0"/>
              <a:t>When you need:</a:t>
            </a:r>
          </a:p>
          <a:p>
            <a:pPr lvl="1"/>
            <a:r>
              <a:rPr lang="en-US" dirty="0" smtClean="0"/>
              <a:t>Once and Only Once Semantics – “One and Done”</a:t>
            </a:r>
          </a:p>
          <a:p>
            <a:pPr lvl="2"/>
            <a:r>
              <a:rPr lang="en-US" dirty="0" smtClean="0"/>
              <a:t>Transactional Topologies</a:t>
            </a:r>
          </a:p>
          <a:p>
            <a:pPr lvl="1"/>
            <a:r>
              <a:rPr lang="en-US" dirty="0" smtClean="0"/>
              <a:t>Convenient Abstractions for Persistent Aggregates</a:t>
            </a:r>
          </a:p>
          <a:p>
            <a:pPr lvl="1"/>
            <a:r>
              <a:rPr lang="en-US" dirty="0" smtClean="0"/>
              <a:t>Concepts familiar to Pig &amp; Cascading users</a:t>
            </a:r>
          </a:p>
          <a:p>
            <a:pPr lvl="2"/>
            <a:r>
              <a:rPr lang="en-US" dirty="0" smtClean="0"/>
              <a:t>Joins, Grouping, Aggregation, Functions, Filters</a:t>
            </a:r>
          </a:p>
          <a:p>
            <a:pPr lvl="1"/>
            <a:r>
              <a:rPr lang="en-US" dirty="0" smtClean="0"/>
              <a:t>Stateful Incremental processing on top of data stores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Examples &amp; Use Cases</a:t>
            </a:r>
          </a:p>
          <a:p>
            <a:pPr lvl="1"/>
            <a:r>
              <a:rPr lang="en-US" dirty="0" smtClean="0"/>
              <a:t>Processing a batch upload of invoices</a:t>
            </a:r>
          </a:p>
          <a:p>
            <a:pPr lvl="1"/>
            <a:r>
              <a:rPr lang="en-US" dirty="0" smtClean="0"/>
              <a:t>Unpacking an archive of log events</a:t>
            </a:r>
          </a:p>
          <a:p>
            <a:pPr lvl="1"/>
            <a:r>
              <a:rPr lang="en-US" dirty="0" smtClean="0"/>
              <a:t>Windowed moving average</a:t>
            </a:r>
          </a:p>
          <a:p>
            <a:pPr lvl="1"/>
            <a:r>
              <a:rPr lang="en-US" dirty="0" smtClean="0"/>
              <a:t>Trending topics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Trident?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0" y="1395331"/>
            <a:ext cx="1739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2890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034" y="1290363"/>
            <a:ext cx="3683000" cy="4491230"/>
          </a:xfrm>
        </p:spPr>
        <p:txBody>
          <a:bodyPr/>
          <a:lstStyle/>
          <a:p>
            <a:r>
              <a:rPr lang="en-US" dirty="0" smtClean="0"/>
              <a:t>Trident is</a:t>
            </a:r>
          </a:p>
          <a:p>
            <a:pPr lvl="1"/>
            <a:r>
              <a:rPr lang="en-US" dirty="0" smtClean="0"/>
              <a:t>Abstraction on top of Storm Infrastructure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Divided into streams</a:t>
            </a:r>
          </a:p>
          <a:p>
            <a:pPr lvl="2"/>
            <a:r>
              <a:rPr lang="en-US" dirty="0" smtClean="0"/>
              <a:t>Optimized</a:t>
            </a:r>
          </a:p>
          <a:p>
            <a:pPr lvl="1"/>
            <a:r>
              <a:rPr lang="en-US" dirty="0" smtClean="0"/>
              <a:t>DRPC compatible</a:t>
            </a:r>
          </a:p>
          <a:p>
            <a:pPr lvl="1"/>
            <a:r>
              <a:rPr lang="en-US" dirty="0" smtClean="0"/>
              <a:t>Added to Storm </a:t>
            </a:r>
            <a:r>
              <a:rPr lang="en-US" dirty="0"/>
              <a:t>0.8.0 – Aug </a:t>
            </a:r>
            <a:r>
              <a:rPr lang="en-US" dirty="0" smtClean="0"/>
              <a:t>2012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Trident is not</a:t>
            </a:r>
          </a:p>
          <a:p>
            <a:pPr lvl="1"/>
            <a:r>
              <a:rPr lang="en-US" dirty="0" smtClean="0"/>
              <a:t>Compatible with Storm topologies, bolts and spouts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Trident exactly?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1256590"/>
            <a:ext cx="5080000" cy="2510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0" y="3766608"/>
            <a:ext cx="5080000" cy="27536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8789" y="5781593"/>
            <a:ext cx="3538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Source: </a:t>
            </a: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https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://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blog.twitter.com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/2012/trident-high-level-abstraction-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realtime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-computation</a:t>
            </a:r>
            <a:endParaRPr lang="en-US" sz="1400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4085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057400"/>
            <a:ext cx="5791099" cy="1572225"/>
          </a:xfrm>
        </p:spPr>
        <p:txBody>
          <a:bodyPr/>
          <a:lstStyle/>
          <a:p>
            <a:r>
              <a:rPr lang="en-US" dirty="0" smtClean="0"/>
              <a:t>Filters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Aggregators</a:t>
            </a:r>
          </a:p>
          <a:p>
            <a:r>
              <a:rPr lang="en-US" dirty="0" smtClean="0"/>
              <a:t>Reducers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Trident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099" y="1358785"/>
            <a:ext cx="2895801" cy="47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4165"/>
      </p:ext>
    </p:extLst>
  </p:cSld>
  <p:clrMapOvr>
    <a:masterClrMapping/>
  </p:clrMapOvr>
  <p:transition xmlns:p14="http://schemas.microsoft.com/office/powerpoint/2010/main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9653" b="-9653"/>
          <a:stretch>
            <a:fillRect/>
          </a:stretch>
        </p:blipFill>
        <p:spPr>
          <a:xfrm>
            <a:off x="381000" y="1182539"/>
            <a:ext cx="8382000" cy="529952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21762"/>
      </p:ext>
    </p:extLst>
  </p:cSld>
  <p:clrMapOvr>
    <a:masterClrMapping/>
  </p:clrMapOvr>
  <p:transition xmlns:p14="http://schemas.microsoft.com/office/powerpoint/2010/main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1364" b="-11364"/>
          <a:stretch>
            <a:fillRect/>
          </a:stretch>
        </p:blipFill>
        <p:spPr>
          <a:xfrm>
            <a:off x="381000" y="1182540"/>
            <a:ext cx="8382000" cy="531412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72271"/>
      </p:ext>
    </p:extLst>
  </p:cSld>
  <p:clrMapOvr>
    <a:masterClrMapping/>
  </p:clrMapOvr>
  <p:transition xmlns:p14="http://schemas.microsoft.com/office/powerpoint/2010/main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057400"/>
            <a:ext cx="8382000" cy="782265"/>
          </a:xfrm>
        </p:spPr>
        <p:txBody>
          <a:bodyPr/>
          <a:lstStyle/>
          <a:p>
            <a:r>
              <a:rPr lang="en-US" dirty="0" smtClean="0"/>
              <a:t>Simple Trident Topology + DRPC</a:t>
            </a:r>
          </a:p>
          <a:p>
            <a:r>
              <a:rPr lang="en-US" dirty="0" smtClean="0"/>
              <a:t>Custom Trident </a:t>
            </a:r>
            <a:r>
              <a:rPr lang="en-US" dirty="0" smtClean="0"/>
              <a:t>CombinerAggregator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the running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29994"/>
      </p:ext>
    </p:extLst>
  </p:cSld>
  <p:clrMapOvr>
    <a:masterClrMapping/>
  </p:clrMapOvr>
  <p:transition xmlns:p14="http://schemas.microsoft.com/office/powerpoint/2010/main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3911506"/>
            <a:ext cx="4038600" cy="22944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path:</a:t>
            </a:r>
          </a:p>
          <a:p>
            <a:r>
              <a:rPr lang="en-US" dirty="0" smtClean="0"/>
              <a:t>Background &amp; Assumptions</a:t>
            </a:r>
          </a:p>
          <a:p>
            <a:pPr lvl="1"/>
            <a:r>
              <a:rPr lang="en-US" dirty="0" smtClean="0"/>
              <a:t>Think Big, Storm,…</a:t>
            </a:r>
            <a:endParaRPr lang="en-US" dirty="0" smtClean="0"/>
          </a:p>
          <a:p>
            <a:r>
              <a:rPr lang="en-US" dirty="0" smtClean="0"/>
              <a:t>What is Trident</a:t>
            </a:r>
          </a:p>
          <a:p>
            <a:r>
              <a:rPr lang="en-US" dirty="0" smtClean="0"/>
              <a:t>The code</a:t>
            </a:r>
            <a:endParaRPr lang="en-US" dirty="0"/>
          </a:p>
          <a:p>
            <a:r>
              <a:rPr lang="en-US" dirty="0" smtClean="0"/>
              <a:t>Take away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9738" y="1896809"/>
            <a:ext cx="7459723" cy="135319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Purpose: </a:t>
            </a:r>
          </a:p>
          <a:p>
            <a:r>
              <a:rPr lang="en-US" sz="2400" dirty="0" smtClean="0"/>
              <a:t>Familiar with Trident capabilities</a:t>
            </a:r>
          </a:p>
          <a:p>
            <a:r>
              <a:rPr lang="en-US" sz="2400" dirty="0" smtClean="0"/>
              <a:t>Get you up and coding Trident &amp; DRPC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Boston Storm </a:t>
            </a:r>
            <a:r>
              <a:rPr lang="en-US" dirty="0"/>
              <a:t>Meetup </a:t>
            </a:r>
            <a:r>
              <a:rPr lang="en-US" dirty="0" smtClean="0"/>
              <a:t>2013</a:t>
            </a:r>
            <a:r>
              <a:rPr lang="en-US" dirty="0" smtClean="0"/>
              <a:t>-08-20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1656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057400"/>
            <a:ext cx="8382000" cy="1572225"/>
          </a:xfrm>
        </p:spPr>
        <p:txBody>
          <a:bodyPr/>
          <a:lstStyle/>
          <a:p>
            <a:r>
              <a:rPr lang="en-US" dirty="0" smtClean="0"/>
              <a:t>Trident isn’t too hard</a:t>
            </a:r>
          </a:p>
          <a:p>
            <a:r>
              <a:rPr lang="en-US" dirty="0" smtClean="0"/>
              <a:t>DRPC is easy</a:t>
            </a:r>
          </a:p>
          <a:p>
            <a:r>
              <a:rPr lang="en-US" dirty="0" smtClean="0"/>
              <a:t>Great for aggregates and much more</a:t>
            </a:r>
          </a:p>
          <a:p>
            <a:r>
              <a:rPr lang="en-US" dirty="0" smtClean="0"/>
              <a:t>Good if you need ‘one and done’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61436"/>
      </p:ext>
    </p:extLst>
  </p:cSld>
  <p:clrMapOvr>
    <a:masterClrMapping/>
  </p:clrMapOvr>
  <p:transition xmlns:p14="http://schemas.microsoft.com/office/powerpoint/2010/main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97330"/>
            <a:ext cx="5811067" cy="31206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Contact: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douglas.moore at thinkbiganalytics</a:t>
            </a:r>
            <a:r>
              <a:rPr lang="en-US" dirty="0" smtClean="0"/>
              <a:t> dot com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www.thinkbiganalytics.com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Github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https://github.com/dmoore247/storm-trident-tutorial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459792" y="4443485"/>
            <a:ext cx="5303207" cy="1572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85750" indent="-28575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10000"/>
              <a:buFont typeface="Wingdings" charset="2"/>
              <a:buChar char=""/>
              <a:defRPr sz="2000" b="0" i="0" kern="1200">
                <a:solidFill>
                  <a:srgbClr val="4D353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Lucida Grande"/>
              <a:buChar char="-"/>
              <a:defRPr sz="1800" b="0" i="0" kern="1200">
                <a:solidFill>
                  <a:srgbClr val="4D353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85000"/>
              <a:buFont typeface="Arial"/>
              <a:buChar char="•"/>
              <a:defRPr sz="1800" b="0" i="0" kern="1200">
                <a:solidFill>
                  <a:srgbClr val="4D353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85000"/>
              <a:buFont typeface="Arial"/>
              <a:buChar char="•"/>
              <a:defRPr sz="1800" b="0" i="0" kern="1200">
                <a:solidFill>
                  <a:srgbClr val="4D353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85000"/>
              <a:buFont typeface="Arial"/>
              <a:buChar char="•"/>
              <a:defRPr sz="1800" b="0" i="0" kern="1200">
                <a:solidFill>
                  <a:srgbClr val="4D353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 smtClean="0"/>
              <a:t>Yes we are hiring!!</a:t>
            </a:r>
          </a:p>
          <a:p>
            <a:pPr marL="0" indent="0">
              <a:buFont typeface="Wingdings" charset="2"/>
              <a:buNone/>
            </a:pPr>
            <a:r>
              <a:rPr lang="en-US" dirty="0"/>
              <a:t> </a:t>
            </a:r>
            <a:r>
              <a:rPr lang="en-US" dirty="0" smtClean="0"/>
              <a:t>- Consulting Skills</a:t>
            </a:r>
          </a:p>
          <a:p>
            <a:pPr marL="0" indent="0">
              <a:buFont typeface="Wingdings" charset="2"/>
              <a:buNone/>
            </a:pPr>
            <a:r>
              <a:rPr lang="en-US" dirty="0"/>
              <a:t> </a:t>
            </a:r>
            <a:r>
              <a:rPr lang="en-US" dirty="0" smtClean="0"/>
              <a:t>- Never get bored, lots of new projects</a:t>
            </a:r>
          </a:p>
          <a:p>
            <a:pPr marL="0" indent="0">
              <a:buFont typeface="Wingdings" charset="2"/>
              <a:buNone/>
            </a:pPr>
            <a:r>
              <a:rPr lang="en-US" dirty="0"/>
              <a:t> </a:t>
            </a:r>
            <a:r>
              <a:rPr lang="en-US" dirty="0" smtClean="0"/>
              <a:t>- Work at home &amp; client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32829"/>
      </p:ext>
    </p:extLst>
  </p:cSld>
  <p:clrMapOvr>
    <a:masterClrMapping/>
  </p:clrMapOvr>
  <p:transition xmlns:p14="http://schemas.microsoft.com/office/powerpoint/2010/main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9316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590800"/>
          </a:xfrm>
          <a:prstGeom prst="rect">
            <a:avLst/>
          </a:prstGeom>
          <a:gradFill flip="none" rotWithShape="1">
            <a:gsLst>
              <a:gs pos="65000">
                <a:srgbClr val="FFFFFF"/>
              </a:gs>
              <a:gs pos="100000">
                <a:schemeClr val="accent2"/>
              </a:gs>
            </a:gsLst>
            <a:lin ang="16200000" scaled="0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2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2743200"/>
            <a:ext cx="9144000" cy="3733800"/>
            <a:chOff x="0" y="2743200"/>
            <a:chExt cx="9144000" cy="3810000"/>
          </a:xfrm>
        </p:grpSpPr>
        <p:sp>
          <p:nvSpPr>
            <p:cNvPr id="7" name="Rectangle 6"/>
            <p:cNvSpPr/>
            <p:nvPr/>
          </p:nvSpPr>
          <p:spPr>
            <a:xfrm>
              <a:off x="0" y="3200400"/>
              <a:ext cx="9144000" cy="33528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3000">
                  <a:schemeClr val="accent3">
                    <a:lumMod val="40000"/>
                    <a:lumOff val="60000"/>
                  </a:schemeClr>
                </a:gs>
              </a:gsLst>
              <a:lin ang="16200000" scaled="0"/>
              <a:tileRect/>
            </a:gra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00" y="2743200"/>
              <a:ext cx="8991600" cy="9144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85000"/>
                  </a:schemeClr>
                </a:gs>
                <a:gs pos="13000">
                  <a:schemeClr val="tx2"/>
                </a:gs>
              </a:gsLst>
              <a:lin ang="16200000" scaled="0"/>
              <a:tileRect/>
            </a:gra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Accelerating Your Time to Value using Big Data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33400" y="3886200"/>
            <a:ext cx="2438400" cy="2438400"/>
            <a:chOff x="533400" y="3886200"/>
            <a:chExt cx="2438400" cy="2438400"/>
          </a:xfrm>
        </p:grpSpPr>
        <p:sp>
          <p:nvSpPr>
            <p:cNvPr id="11" name="Oval 10"/>
            <p:cNvSpPr/>
            <p:nvPr/>
          </p:nvSpPr>
          <p:spPr>
            <a:xfrm>
              <a:off x="533400" y="3886200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r="2700000">
                <a:srgbClr val="000000">
                  <a:alpha val="5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5800" y="4907040"/>
              <a:ext cx="2133600" cy="584776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  <a:latin typeface="+mn-lt"/>
                </a:rPr>
                <a:t>Strategy </a:t>
              </a:r>
              <a:br>
                <a:rPr lang="en-US" sz="1600" dirty="0" smtClean="0">
                  <a:solidFill>
                    <a:schemeClr val="tx2"/>
                  </a:solidFill>
                  <a:latin typeface="+mn-lt"/>
                </a:rPr>
              </a:br>
              <a:r>
                <a:rPr lang="en-US" sz="1600" dirty="0" smtClean="0">
                  <a:solidFill>
                    <a:schemeClr val="tx2"/>
                  </a:solidFill>
                  <a:latin typeface="+mn-lt"/>
                </a:rPr>
                <a:t>and Roadmap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2000" y="4526040"/>
              <a:ext cx="1981200" cy="36933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>
              <a:spAutoFit/>
            </a:bodyPr>
            <a:lstStyle/>
            <a:p>
              <a:pPr algn="ctr"/>
              <a:r>
                <a:rPr lang="en-US" cap="all" dirty="0" smtClean="0">
                  <a:solidFill>
                    <a:schemeClr val="accent1"/>
                  </a:solidFill>
                </a:rPr>
                <a:t>IMAGINE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52800" y="3886200"/>
            <a:ext cx="2438400" cy="2438400"/>
            <a:chOff x="3352800" y="3886200"/>
            <a:chExt cx="2438400" cy="2438400"/>
          </a:xfrm>
        </p:grpSpPr>
        <p:sp>
          <p:nvSpPr>
            <p:cNvPr id="16" name="Oval 15"/>
            <p:cNvSpPr/>
            <p:nvPr/>
          </p:nvSpPr>
          <p:spPr>
            <a:xfrm>
              <a:off x="3352800" y="3886200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r="2700000">
                <a:srgbClr val="000000">
                  <a:alpha val="5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7100" y="4907040"/>
              <a:ext cx="2209800" cy="584776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  <a:latin typeface="+mn-lt"/>
                </a:rPr>
                <a:t>Training </a:t>
              </a:r>
              <a:br>
                <a:rPr lang="en-US" sz="1600" dirty="0" smtClean="0">
                  <a:solidFill>
                    <a:schemeClr val="tx2"/>
                  </a:solidFill>
                  <a:latin typeface="+mn-lt"/>
                </a:rPr>
              </a:br>
              <a:r>
                <a:rPr lang="en-US" sz="1600" dirty="0" smtClean="0">
                  <a:solidFill>
                    <a:schemeClr val="tx2"/>
                  </a:solidFill>
                  <a:latin typeface="+mn-lt"/>
                </a:rPr>
                <a:t>and Education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29000" y="4526040"/>
              <a:ext cx="2286000" cy="36933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cap="all" dirty="0" smtClean="0">
                  <a:solidFill>
                    <a:schemeClr val="accent1"/>
                  </a:solidFill>
                </a:rPr>
                <a:t>ILLUMINATE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72200" y="3886200"/>
            <a:ext cx="2438400" cy="2438400"/>
            <a:chOff x="6172200" y="3886200"/>
            <a:chExt cx="2438400" cy="2438400"/>
          </a:xfrm>
        </p:grpSpPr>
        <p:sp>
          <p:nvSpPr>
            <p:cNvPr id="20" name="Oval 19"/>
            <p:cNvSpPr/>
            <p:nvPr/>
          </p:nvSpPr>
          <p:spPr>
            <a:xfrm>
              <a:off x="6172200" y="3886200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r="2700000">
                <a:srgbClr val="000000">
                  <a:alpha val="5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24600" y="4907040"/>
              <a:ext cx="2133600" cy="830997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  <a:latin typeface="+mn-lt"/>
                </a:rPr>
                <a:t>Hands-On </a:t>
              </a:r>
              <a:br>
                <a:rPr lang="en-US" sz="1600" dirty="0" smtClean="0">
                  <a:solidFill>
                    <a:schemeClr val="tx2"/>
                  </a:solidFill>
                  <a:latin typeface="+mn-lt"/>
                </a:rPr>
              </a:br>
              <a:r>
                <a:rPr lang="en-US" sz="1600" dirty="0" smtClean="0">
                  <a:solidFill>
                    <a:schemeClr val="tx2"/>
                  </a:solidFill>
                  <a:latin typeface="+mn-lt"/>
                </a:rPr>
                <a:t>Data Science and </a:t>
              </a:r>
              <a:br>
                <a:rPr lang="en-US" sz="1600" dirty="0" smtClean="0">
                  <a:solidFill>
                    <a:schemeClr val="tx2"/>
                  </a:solidFill>
                  <a:latin typeface="+mn-lt"/>
                </a:rPr>
              </a:br>
              <a:r>
                <a:rPr lang="en-US" sz="1600" dirty="0" smtClean="0">
                  <a:solidFill>
                    <a:schemeClr val="tx2"/>
                  </a:solidFill>
                  <a:latin typeface="+mn-lt"/>
                </a:rPr>
                <a:t>Data 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00800" y="4526040"/>
              <a:ext cx="1981200" cy="36933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>
              <a:spAutoFit/>
            </a:bodyPr>
            <a:lstStyle/>
            <a:p>
              <a:pPr algn="ctr"/>
              <a:r>
                <a:rPr lang="en-US" cap="all" dirty="0" smtClean="0">
                  <a:solidFill>
                    <a:schemeClr val="accent1"/>
                  </a:solidFill>
                </a:rPr>
                <a:t>IMPLEMENT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902855" y="4267200"/>
            <a:ext cx="1660813" cy="160020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2743200" y="1295400"/>
            <a:ext cx="5943600" cy="1068388"/>
            <a:chOff x="2743200" y="1295400"/>
            <a:chExt cx="5943600" cy="1068388"/>
          </a:xfrm>
        </p:grpSpPr>
        <p:sp>
          <p:nvSpPr>
            <p:cNvPr id="5" name="TextBox 4"/>
            <p:cNvSpPr txBox="1"/>
            <p:nvPr/>
          </p:nvSpPr>
          <p:spPr>
            <a:xfrm>
              <a:off x="2743200" y="1295400"/>
              <a:ext cx="5562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Leading Provider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43200" y="1752600"/>
              <a:ext cx="594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Data Science and Engineering Services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819400" y="2362200"/>
              <a:ext cx="5562600" cy="1588"/>
            </a:xfrm>
            <a:prstGeom prst="line">
              <a:avLst/>
            </a:prstGeom>
            <a:ln w="762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ThinkBig_logo_ORANGE_rgb_pp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8354"/>
            <a:ext cx="2133600" cy="19268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alphaModFix amt="37000"/>
          </a:blip>
          <a:stretch>
            <a:fillRect/>
          </a:stretch>
        </p:blipFill>
        <p:spPr>
          <a:xfrm>
            <a:off x="3721100" y="4279900"/>
            <a:ext cx="1689100" cy="1663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alphaModFix amt="43000"/>
          </a:blip>
          <a:stretch>
            <a:fillRect/>
          </a:stretch>
        </p:blipFill>
        <p:spPr>
          <a:xfrm>
            <a:off x="6477000" y="4318000"/>
            <a:ext cx="1752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9116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7035"/>
            <a:ext cx="7239000" cy="461665"/>
          </a:xfrm>
        </p:spPr>
        <p:txBody>
          <a:bodyPr/>
          <a:lstStyle/>
          <a:p>
            <a:r>
              <a:rPr lang="en-US" dirty="0" smtClean="0"/>
              <a:t>Accelerating Value for Industry Leaders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0" y="1143000"/>
            <a:ext cx="4572000" cy="5410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">
                <a:schemeClr val="accent3">
                  <a:lumMod val="40000"/>
                  <a:lumOff val="60000"/>
                </a:schemeClr>
              </a:gs>
              <a:gs pos="95000">
                <a:schemeClr val="accent3">
                  <a:lumMod val="40000"/>
                  <a:lumOff val="6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676400"/>
            <a:ext cx="4114800" cy="4572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 Chip Customers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6200" y="2209800"/>
            <a:ext cx="4295713" cy="4038600"/>
            <a:chOff x="5069348" y="2603501"/>
            <a:chExt cx="4295713" cy="4038600"/>
          </a:xfrm>
        </p:grpSpPr>
        <p:pic>
          <p:nvPicPr>
            <p:cNvPr id="9" name="Picture 8" descr="intel_rgb_1700_s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6548" y="2679701"/>
              <a:ext cx="668516" cy="445678"/>
            </a:xfrm>
            <a:prstGeom prst="rect">
              <a:avLst/>
            </a:prstGeom>
          </p:spPr>
        </p:pic>
        <p:pic>
          <p:nvPicPr>
            <p:cNvPr id="10" name="Picture 9" descr="netapp_star_logo _s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9548" y="2603501"/>
              <a:ext cx="1112609" cy="297467"/>
            </a:xfrm>
            <a:prstGeom prst="rect">
              <a:avLst/>
            </a:prstGeom>
          </p:spPr>
        </p:pic>
        <p:pic>
          <p:nvPicPr>
            <p:cNvPr id="12" name="Picture 11" descr="qualcomm-logo-s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21748" y="3213101"/>
              <a:ext cx="1140879" cy="289182"/>
            </a:xfrm>
            <a:prstGeom prst="rect">
              <a:avLst/>
            </a:prstGeom>
          </p:spPr>
        </p:pic>
        <p:pic>
          <p:nvPicPr>
            <p:cNvPr id="13" name="Picture 12" descr="travelocity_logo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64948" y="3060701"/>
              <a:ext cx="1400113" cy="456981"/>
            </a:xfrm>
            <a:prstGeom prst="rect">
              <a:avLst/>
            </a:prstGeom>
          </p:spPr>
        </p:pic>
        <p:pic>
          <p:nvPicPr>
            <p:cNvPr id="15" name="Picture 14" descr="Charles_Schwab_logo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9348" y="3517901"/>
              <a:ext cx="1703875" cy="304800"/>
            </a:xfrm>
            <a:prstGeom prst="rect">
              <a:avLst/>
            </a:prstGeom>
          </p:spPr>
        </p:pic>
        <p:pic>
          <p:nvPicPr>
            <p:cNvPr id="16" name="Picture 15" descr="NASDAQ_logo_sm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17148" y="3213101"/>
              <a:ext cx="1252602" cy="304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36048" y="4127501"/>
              <a:ext cx="817076" cy="447639"/>
            </a:xfrm>
            <a:prstGeom prst="rect">
              <a:avLst/>
            </a:prstGeom>
          </p:spPr>
        </p:pic>
        <p:pic>
          <p:nvPicPr>
            <p:cNvPr id="21" name="Picture 20" descr="quantcast_logo-medallion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50348" y="5499101"/>
              <a:ext cx="1447800" cy="304800"/>
            </a:xfrm>
            <a:prstGeom prst="rect">
              <a:avLst/>
            </a:prstGeom>
          </p:spPr>
        </p:pic>
        <p:pic>
          <p:nvPicPr>
            <p:cNvPr id="23" name="Picture 22" descr="ancestry_sm.jp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02948" y="5422901"/>
              <a:ext cx="2033618" cy="345715"/>
            </a:xfrm>
            <a:prstGeom prst="rect">
              <a:avLst/>
            </a:prstGeom>
          </p:spPr>
        </p:pic>
        <p:pic>
          <p:nvPicPr>
            <p:cNvPr id="24" name="Picture 23" descr="OmnicomLogo_sm.jp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26548" y="6032501"/>
              <a:ext cx="1732551" cy="228600"/>
            </a:xfrm>
            <a:prstGeom prst="rect">
              <a:avLst/>
            </a:prstGeom>
          </p:spPr>
        </p:pic>
        <p:pic>
          <p:nvPicPr>
            <p:cNvPr id="25" name="Picture 24" descr="retailigence.logo.small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974348" y="6337301"/>
              <a:ext cx="1415845" cy="304800"/>
            </a:xfrm>
            <a:prstGeom prst="rect">
              <a:avLst/>
            </a:prstGeom>
          </p:spPr>
        </p:pic>
        <p:pic>
          <p:nvPicPr>
            <p:cNvPr id="26" name="Picture 25" descr="Sharethrough-Logo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069348" y="6291581"/>
              <a:ext cx="1371600" cy="27432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5">
              <a:lum bright="5000"/>
            </a:blip>
            <a:srcRect l="25224" r="26455"/>
            <a:stretch>
              <a:fillRect/>
            </a:stretch>
          </p:blipFill>
          <p:spPr>
            <a:xfrm>
              <a:off x="8193548" y="5956301"/>
              <a:ext cx="1012874" cy="457200"/>
            </a:xfrm>
            <a:prstGeom prst="rect">
              <a:avLst/>
            </a:prstGeom>
          </p:spPr>
        </p:pic>
      </p:grpSp>
      <p:sp>
        <p:nvSpPr>
          <p:cNvPr id="27" name="Content Placeholder 12"/>
          <p:cNvSpPr txBox="1">
            <a:spLocks/>
          </p:cNvSpPr>
          <p:nvPr/>
        </p:nvSpPr>
        <p:spPr>
          <a:xfrm>
            <a:off x="4953000" y="1676400"/>
            <a:ext cx="3810000" cy="13162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tabLst/>
              <a:defRPr/>
            </a:pPr>
            <a:r>
              <a:rPr lang="en-US" sz="2000" dirty="0" smtClean="0">
                <a:solidFill>
                  <a:schemeClr val="accent1"/>
                </a:solidFill>
                <a:latin typeface="Arial"/>
                <a:cs typeface="Arial"/>
              </a:rPr>
              <a:t>Netapp</a:t>
            </a:r>
            <a:endParaRPr lang="en-US" sz="20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"/>
              <a:tabLst/>
              <a:defRPr/>
            </a:pPr>
            <a:r>
              <a:rPr lang="en-US" sz="1600" dirty="0" smtClean="0">
                <a:solidFill>
                  <a:srgbClr val="4D353B"/>
                </a:solidFill>
                <a:latin typeface="Arial"/>
                <a:cs typeface="Arial"/>
              </a:rPr>
              <a:t>Predictive IT Support</a:t>
            </a:r>
          </a:p>
          <a:p>
            <a:pPr marL="285750" marR="0" lvl="0" indent="-28575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"/>
              <a:tabLst/>
              <a:defRPr/>
            </a:pPr>
            <a:r>
              <a:rPr lang="en-US" sz="1600" dirty="0" smtClean="0">
                <a:solidFill>
                  <a:srgbClr val="4D353B"/>
                </a:solidFill>
                <a:latin typeface="Arial"/>
                <a:cs typeface="Arial"/>
              </a:rPr>
              <a:t>Reduced Critical Customer Support Tickets</a:t>
            </a:r>
          </a:p>
        </p:txBody>
      </p:sp>
      <p:sp>
        <p:nvSpPr>
          <p:cNvPr id="28" name="Content Placeholder 12"/>
          <p:cNvSpPr txBox="1">
            <a:spLocks/>
          </p:cNvSpPr>
          <p:nvPr/>
        </p:nvSpPr>
        <p:spPr>
          <a:xfrm>
            <a:off x="4953000" y="3068168"/>
            <a:ext cx="3810000" cy="161787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Acxiom</a:t>
            </a:r>
          </a:p>
          <a:p>
            <a:pPr marL="285750" indent="-285750" defTabSz="457200" fontAlgn="auto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"/>
              <a:defRPr/>
            </a:pPr>
            <a:r>
              <a:rPr lang="en-US" sz="1600" dirty="0">
                <a:solidFill>
                  <a:srgbClr val="4D353B"/>
                </a:solidFill>
                <a:latin typeface="Arial"/>
                <a:cs typeface="Arial"/>
              </a:rPr>
              <a:t>Combine Offline Data with Online Data Analytics</a:t>
            </a:r>
          </a:p>
          <a:p>
            <a:pPr marL="285750" indent="-285750" defTabSz="457200" fontAlgn="auto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"/>
              <a:defRPr/>
            </a:pPr>
            <a:r>
              <a:rPr lang="en-US" sz="1600" dirty="0">
                <a:solidFill>
                  <a:srgbClr val="4D353B"/>
                </a:solidFill>
                <a:latin typeface="Arial"/>
                <a:cs typeface="Arial"/>
              </a:rPr>
              <a:t>New Revenues for services with Global Customers</a:t>
            </a:r>
          </a:p>
        </p:txBody>
      </p:sp>
      <p:sp>
        <p:nvSpPr>
          <p:cNvPr id="29" name="Content Placeholder 12"/>
          <p:cNvSpPr txBox="1">
            <a:spLocks/>
          </p:cNvSpPr>
          <p:nvPr/>
        </p:nvSpPr>
        <p:spPr>
          <a:xfrm>
            <a:off x="4953000" y="4855942"/>
            <a:ext cx="3810000" cy="13162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HSBC</a:t>
            </a:r>
          </a:p>
          <a:p>
            <a:pPr marL="285750" marR="0" lvl="0" indent="-28575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"/>
              <a:tabLst/>
              <a:defRPr/>
            </a:pPr>
            <a:r>
              <a:rPr lang="en-US" sz="1600" dirty="0" smtClean="0">
                <a:solidFill>
                  <a:srgbClr val="4D353B"/>
                </a:solidFill>
                <a:latin typeface="Arial"/>
                <a:cs typeface="Arial"/>
              </a:rPr>
              <a:t>Customer Risk Analysis</a:t>
            </a:r>
            <a:endParaRPr lang="en-US" sz="1600" dirty="0">
              <a:solidFill>
                <a:srgbClr val="4D353B"/>
              </a:solidFill>
              <a:latin typeface="Arial"/>
              <a:cs typeface="Arial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"/>
              <a:tabLst/>
              <a:defRPr/>
            </a:pPr>
            <a:r>
              <a:rPr lang="en-US" sz="1600" dirty="0" smtClean="0">
                <a:solidFill>
                  <a:srgbClr val="4D353B"/>
                </a:solidFill>
                <a:latin typeface="Arial"/>
                <a:cs typeface="Arial"/>
              </a:rPr>
              <a:t>Decreased Time for Identifying Non Optimal Client Interaction by Weeks 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95600" y="3200400"/>
            <a:ext cx="1371600" cy="517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8600" y="4648200"/>
            <a:ext cx="1197143" cy="342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19200" y="3962400"/>
            <a:ext cx="838200" cy="5183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76600" y="4343400"/>
            <a:ext cx="1054100" cy="4919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67000" y="3810000"/>
            <a:ext cx="1727200" cy="448094"/>
          </a:xfrm>
          <a:prstGeom prst="rect">
            <a:avLst/>
          </a:prstGeom>
        </p:spPr>
      </p:pic>
      <p:pic>
        <p:nvPicPr>
          <p:cNvPr id="30" name="Picture 29" descr="imgres.jpeg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75" b="29508"/>
          <a:stretch/>
        </p:blipFill>
        <p:spPr>
          <a:xfrm>
            <a:off x="1524000" y="4495800"/>
            <a:ext cx="1533526" cy="446116"/>
          </a:xfrm>
          <a:prstGeom prst="rect">
            <a:avLst/>
          </a:prstGeom>
        </p:spPr>
      </p:pic>
      <p:pic>
        <p:nvPicPr>
          <p:cNvPr id="4" name="Picture 3" descr="fidelity-investments-logo-tall.jpg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00"/>
          <a:stretch/>
        </p:blipFill>
        <p:spPr>
          <a:xfrm>
            <a:off x="1447800" y="3505200"/>
            <a:ext cx="1219200" cy="295657"/>
          </a:xfrm>
          <a:prstGeom prst="rect">
            <a:avLst/>
          </a:prstGeom>
        </p:spPr>
      </p:pic>
      <p:pic>
        <p:nvPicPr>
          <p:cNvPr id="5" name="Picture 4" descr="EMC-logo.jp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286000"/>
            <a:ext cx="914400" cy="3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8107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351695"/>
            <a:ext cx="7239000" cy="461665"/>
          </a:xfrm>
        </p:spPr>
        <p:txBody>
          <a:bodyPr/>
          <a:lstStyle/>
          <a:p>
            <a:r>
              <a:rPr lang="en-US" dirty="0" smtClean="0"/>
              <a:t>Storm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69127"/>
      </p:ext>
    </p:extLst>
  </p:cSld>
  <p:clrMapOvr>
    <a:masterClrMapping/>
  </p:clrMapOvr>
  <p:transition xmlns:p14="http://schemas.microsoft.com/office/powerpoint/2010/main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192" y="2161232"/>
            <a:ext cx="3520808" cy="24765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65646"/>
            <a:ext cx="8382000" cy="4815421"/>
          </a:xfrm>
        </p:spPr>
        <p:txBody>
          <a:bodyPr/>
          <a:lstStyle/>
          <a:p>
            <a:r>
              <a:rPr lang="en-US" dirty="0" smtClean="0"/>
              <a:t>DAG Processing of never ending streams of data</a:t>
            </a:r>
          </a:p>
          <a:p>
            <a:pPr lvl="1"/>
            <a:r>
              <a:rPr lang="en-US" dirty="0"/>
              <a:t>Open Sourced: </a:t>
            </a:r>
            <a:r>
              <a:rPr lang="en-US" dirty="0" smtClean="0">
                <a:hlinkClick r:id="rId4"/>
              </a:rPr>
              <a:t>https://github.com/nathanmarz/storm/wiki</a:t>
            </a:r>
            <a:endParaRPr lang="en-US" dirty="0" smtClean="0"/>
          </a:p>
          <a:p>
            <a:pPr lvl="1"/>
            <a:r>
              <a:rPr lang="en-US" dirty="0" smtClean="0"/>
              <a:t>Used at Twitter plus &gt; 24 other companies</a:t>
            </a:r>
          </a:p>
          <a:p>
            <a:pPr lvl="1"/>
            <a:r>
              <a:rPr lang="en-US" dirty="0" smtClean="0"/>
              <a:t>Reliable - At Least Once semantics</a:t>
            </a:r>
          </a:p>
          <a:p>
            <a:pPr lvl="1"/>
            <a:r>
              <a:rPr lang="en-US" dirty="0"/>
              <a:t>Think </a:t>
            </a:r>
            <a:r>
              <a:rPr lang="en-US" dirty="0" smtClean="0"/>
              <a:t>MapReduce </a:t>
            </a:r>
            <a:r>
              <a:rPr lang="en-US" dirty="0"/>
              <a:t>for </a:t>
            </a:r>
            <a:r>
              <a:rPr lang="en-US" dirty="0" smtClean="0"/>
              <a:t>data streams</a:t>
            </a:r>
          </a:p>
          <a:p>
            <a:pPr lvl="1"/>
            <a:r>
              <a:rPr lang="en-US" dirty="0" smtClean="0"/>
              <a:t>Java / Clojure based</a:t>
            </a:r>
          </a:p>
          <a:p>
            <a:pPr lvl="1"/>
            <a:r>
              <a:rPr lang="en-US" dirty="0" smtClean="0"/>
              <a:t>Bolts in Java and ‘Shell Bolts’</a:t>
            </a:r>
          </a:p>
          <a:p>
            <a:pPr lvl="1"/>
            <a:r>
              <a:rPr lang="en-US" dirty="0"/>
              <a:t>Not a queue, but </a:t>
            </a:r>
            <a:r>
              <a:rPr lang="en-US" dirty="0" smtClean="0"/>
              <a:t>usually reads </a:t>
            </a:r>
            <a:r>
              <a:rPr lang="en-US" dirty="0"/>
              <a:t>from </a:t>
            </a:r>
            <a:r>
              <a:rPr lang="en-US" dirty="0" smtClean="0"/>
              <a:t>a queue.</a:t>
            </a:r>
          </a:p>
          <a:p>
            <a:r>
              <a:rPr lang="en-US" dirty="0" smtClean="0"/>
              <a:t>Related:</a:t>
            </a:r>
          </a:p>
          <a:p>
            <a:pPr lvl="1"/>
            <a:r>
              <a:rPr lang="en-US" dirty="0" smtClean="0"/>
              <a:t>S4, </a:t>
            </a:r>
            <a:r>
              <a:rPr lang="en-US" dirty="0" smtClean="0"/>
              <a:t>CEP, InfoStreams, HStreaming,…</a:t>
            </a:r>
            <a:endParaRPr lang="en-US" dirty="0" smtClean="0"/>
          </a:p>
          <a:p>
            <a:r>
              <a:rPr lang="en-US" dirty="0" smtClean="0"/>
              <a:t>Compromises</a:t>
            </a:r>
          </a:p>
          <a:p>
            <a:pPr lvl="1"/>
            <a:r>
              <a:rPr lang="en-US" dirty="0" smtClean="0"/>
              <a:t>Static topologies &amp; cluster sizing – Avoid messy dynamic rebalancing</a:t>
            </a:r>
          </a:p>
          <a:p>
            <a:pPr lvl="1"/>
            <a:r>
              <a:rPr lang="en-US" dirty="0" smtClean="0"/>
              <a:t>Nimbus – SPOF</a:t>
            </a:r>
          </a:p>
          <a:p>
            <a:r>
              <a:rPr lang="en-US" dirty="0" smtClean="0"/>
              <a:t>Strong Community Support, </a:t>
            </a:r>
            <a:r>
              <a:rPr lang="en-US" dirty="0" smtClean="0"/>
              <a:t>commercial support from InfoChimps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4006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403" y="1435100"/>
            <a:ext cx="3841597" cy="2780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356" y="2797911"/>
            <a:ext cx="2903404" cy="2042224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1000" y="1435100"/>
            <a:ext cx="4038600" cy="4596643"/>
          </a:xfrm>
        </p:spPr>
        <p:txBody>
          <a:bodyPr/>
          <a:lstStyle/>
          <a:p>
            <a:r>
              <a:rPr lang="en-US" dirty="0" smtClean="0"/>
              <a:t>Cluster</a:t>
            </a:r>
          </a:p>
          <a:p>
            <a:pPr lvl="1"/>
            <a:r>
              <a:rPr lang="en-US" dirty="0" smtClean="0"/>
              <a:t>Supervisor</a:t>
            </a:r>
          </a:p>
          <a:p>
            <a:pPr lvl="1"/>
            <a:r>
              <a:rPr lang="en-US" dirty="0" smtClean="0"/>
              <a:t>Worker</a:t>
            </a:r>
          </a:p>
          <a:p>
            <a:r>
              <a:rPr lang="en-US" dirty="0" smtClean="0"/>
              <a:t>Topology</a:t>
            </a:r>
          </a:p>
          <a:p>
            <a:r>
              <a:rPr lang="en-US" dirty="0" smtClean="0"/>
              <a:t>Streams</a:t>
            </a:r>
          </a:p>
          <a:p>
            <a:r>
              <a:rPr lang="en-US" dirty="0" smtClean="0"/>
              <a:t>Spout</a:t>
            </a:r>
          </a:p>
          <a:p>
            <a:r>
              <a:rPr lang="en-US" dirty="0" smtClean="0"/>
              <a:t>Bolt</a:t>
            </a:r>
          </a:p>
          <a:p>
            <a:r>
              <a:rPr lang="en-US" dirty="0" smtClean="0"/>
              <a:t>Tuple</a:t>
            </a:r>
          </a:p>
          <a:p>
            <a:r>
              <a:rPr lang="en-US" dirty="0" smtClean="0"/>
              <a:t>Stream Groupings</a:t>
            </a:r>
          </a:p>
          <a:p>
            <a:pPr lvl="1"/>
            <a:r>
              <a:rPr lang="en-US" dirty="0" smtClean="0"/>
              <a:t>Shuffle, Field</a:t>
            </a:r>
          </a:p>
          <a:p>
            <a:r>
              <a:rPr lang="en-US" dirty="0" smtClean="0"/>
              <a:t>Trident</a:t>
            </a:r>
          </a:p>
          <a:p>
            <a:r>
              <a:rPr lang="en-US" dirty="0" smtClean="0"/>
              <a:t>DRPC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Concepts Review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951" y="4656108"/>
            <a:ext cx="2623512" cy="175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7801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351695"/>
            <a:ext cx="7239000" cy="461665"/>
          </a:xfrm>
        </p:spPr>
        <p:txBody>
          <a:bodyPr/>
          <a:lstStyle/>
          <a:p>
            <a:r>
              <a:rPr lang="en-US" dirty="0" smtClean="0"/>
              <a:t>Where do we use Storm / Trident?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05524"/>
      </p:ext>
    </p:extLst>
  </p:cSld>
  <p:clrMapOvr>
    <a:masterClrMapping/>
  </p:clrMapOvr>
  <p:transition xmlns:p14="http://schemas.microsoft.com/office/powerpoint/2010/main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&amp; Big Data Patterns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038" r="-2038"/>
          <a:stretch>
            <a:fillRect/>
          </a:stretch>
        </p:blipFill>
        <p:spPr>
          <a:xfrm>
            <a:off x="381000" y="1200727"/>
            <a:ext cx="8382000" cy="5310909"/>
          </a:xfrm>
        </p:spPr>
      </p:pic>
    </p:spTree>
    <p:extLst>
      <p:ext uri="{BB962C8B-B14F-4D97-AF65-F5344CB8AC3E}">
        <p14:creationId xmlns:p14="http://schemas.microsoft.com/office/powerpoint/2010/main" val="400061567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1116">
      <a:dk1>
        <a:srgbClr val="000000"/>
      </a:dk1>
      <a:lt1>
        <a:sysClr val="window" lastClr="FFFFFF"/>
      </a:lt1>
      <a:dk2>
        <a:srgbClr val="342528"/>
      </a:dk2>
      <a:lt2>
        <a:srgbClr val="E6E6E6"/>
      </a:lt2>
      <a:accent1>
        <a:srgbClr val="C24900"/>
      </a:accent1>
      <a:accent2>
        <a:srgbClr val="B5ACA8"/>
      </a:accent2>
      <a:accent3>
        <a:srgbClr val="63ABA1"/>
      </a:accent3>
      <a:accent4>
        <a:srgbClr val="9C6409"/>
      </a:accent4>
      <a:accent5>
        <a:srgbClr val="D29A00"/>
      </a:accent5>
      <a:accent6>
        <a:srgbClr val="5F7E17"/>
      </a:accent6>
      <a:hlink>
        <a:srgbClr val="AB8422"/>
      </a:hlink>
      <a:folHlink>
        <a:srgbClr val="46464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190500" dir="2700000">
            <a:srgbClr val="000000">
              <a:alpha val="50000"/>
            </a:srgbClr>
          </a:outerShdw>
        </a:effectLst>
      </a:spPr>
      <a:bodyPr rtlCol="0" anchor="ctr"/>
      <a:lstStyle>
        <a:defPPr algn="ctr"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>
            <a:solidFill>
              <a:schemeClr val="tx2">
                <a:lumMod val="90000"/>
                <a:lumOff val="10000"/>
              </a:schemeClr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10983</TotalTime>
  <Words>915</Words>
  <Application>Microsoft Macintosh PowerPoint</Application>
  <PresentationFormat>On-screen Show (4:3)</PresentationFormat>
  <Paragraphs>168</Paragraphs>
  <Slides>22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Theme</vt:lpstr>
      <vt:lpstr>Building Storm Trident Topologies</vt:lpstr>
      <vt:lpstr>Boston Storm Meetup 2013-08-20 Agenda</vt:lpstr>
      <vt:lpstr>PowerPoint Presentation</vt:lpstr>
      <vt:lpstr>Accelerating Value for Industry Leaders</vt:lpstr>
      <vt:lpstr>Storm Concepts</vt:lpstr>
      <vt:lpstr>Storm Overview</vt:lpstr>
      <vt:lpstr>Storm Concepts Review</vt:lpstr>
      <vt:lpstr>Where do we use Storm / Trident?</vt:lpstr>
      <vt:lpstr>Storm &amp; Big Data Patterns</vt:lpstr>
      <vt:lpstr>Analytics Architecture – Speed layer</vt:lpstr>
      <vt:lpstr>Why?</vt:lpstr>
      <vt:lpstr>Why Real-time?</vt:lpstr>
      <vt:lpstr>Why Storm?</vt:lpstr>
      <vt:lpstr>Why Trident?</vt:lpstr>
      <vt:lpstr>What is Trident exactly?</vt:lpstr>
      <vt:lpstr>Trident operations</vt:lpstr>
      <vt:lpstr>Filters</vt:lpstr>
      <vt:lpstr>Aggregators</vt:lpstr>
      <vt:lpstr>Show me the running code!</vt:lpstr>
      <vt:lpstr>Take away</vt:lpstr>
      <vt:lpstr>Questions?</vt:lpstr>
      <vt:lpstr>Thank you!</vt:lpstr>
    </vt:vector>
  </TitlesOfParts>
  <Company>Accius Systems 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+ Storm + Hadoop + R</dc:title>
  <dc:creator>Douglas Moore</dc:creator>
  <cp:lastModifiedBy>Douglas Moore</cp:lastModifiedBy>
  <cp:revision>77</cp:revision>
  <dcterms:created xsi:type="dcterms:W3CDTF">2013-01-15T00:08:55Z</dcterms:created>
  <dcterms:modified xsi:type="dcterms:W3CDTF">2013-08-20T19:55:07Z</dcterms:modified>
</cp:coreProperties>
</file>