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63" r:id="rId2"/>
    <p:sldId id="258" r:id="rId3"/>
    <p:sldId id="259" r:id="rId4"/>
    <p:sldId id="260" r:id="rId5"/>
    <p:sldId id="262" r:id="rId6"/>
    <p:sldId id="264" r:id="rId7"/>
    <p:sldId id="265" r:id="rId8"/>
    <p:sldId id="266" r:id="rId9"/>
    <p:sldId id="261" r:id="rId10"/>
    <p:sldId id="268" r:id="rId11"/>
    <p:sldId id="271" r:id="rId12"/>
    <p:sldId id="273" r:id="rId13"/>
    <p:sldId id="270" r:id="rId14"/>
    <p:sldId id="269" r:id="rId15"/>
    <p:sldId id="272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70A"/>
    <a:srgbClr val="FFFF00"/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9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0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61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8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29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44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93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23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49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26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41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8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532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4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0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3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6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2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0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CDD19A-6126-4CEB-B614-5FEAC3CD899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4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5.wdp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6.wdp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5.wdp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6.wdp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olunteerhub.com/blog/25-volunteer-statistic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olunteerhub.com/blog/25-volunteer-statistic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olunteerhub.com/blog/25-volunteer-statistic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C4A3A3D-9888-4D33-8BD8-8E0DDD4D2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5134" y="4971628"/>
            <a:ext cx="6987645" cy="238167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b="1" dirty="0"/>
              <a:t>Sun City Hackathon 2019</a:t>
            </a:r>
          </a:p>
          <a:p>
            <a:pPr>
              <a:spcBef>
                <a:spcPts val="0"/>
              </a:spcBef>
            </a:pPr>
            <a:r>
              <a:rPr lang="en-US" dirty="0"/>
              <a:t>Kim Morales</a:t>
            </a:r>
          </a:p>
          <a:p>
            <a:pPr>
              <a:spcBef>
                <a:spcPts val="0"/>
              </a:spcBef>
            </a:pPr>
            <a:r>
              <a:rPr lang="en-US" dirty="0"/>
              <a:t>David Morales</a:t>
            </a:r>
          </a:p>
          <a:p>
            <a:pPr>
              <a:spcBef>
                <a:spcPts val="0"/>
              </a:spcBef>
            </a:pPr>
            <a:r>
              <a:rPr lang="en-US" dirty="0"/>
              <a:t>Joseph Gutierrez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5155424-9A99-457C-9526-69A2BB883787}"/>
              </a:ext>
            </a:extLst>
          </p:cNvPr>
          <p:cNvGrpSpPr/>
          <p:nvPr/>
        </p:nvGrpSpPr>
        <p:grpSpPr>
          <a:xfrm>
            <a:off x="2856408" y="319670"/>
            <a:ext cx="7431684" cy="4570352"/>
            <a:chOff x="2856408" y="52970"/>
            <a:chExt cx="7431684" cy="4570352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E0936426-95C8-496D-8BF5-3F47769AE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408" y="52970"/>
              <a:ext cx="7431684" cy="418032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DEA80B-ABFE-49EC-8459-98941A46F43E}"/>
                </a:ext>
              </a:extLst>
            </p:cNvPr>
            <p:cNvSpPr txBox="1"/>
            <p:nvPr/>
          </p:nvSpPr>
          <p:spPr>
            <a:xfrm>
              <a:off x="4103644" y="3976991"/>
              <a:ext cx="4937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Because </a:t>
              </a:r>
              <a:r>
                <a:rPr lang="en-US" sz="3600" b="1" dirty="0">
                  <a:solidFill>
                    <a:srgbClr val="FDD70A"/>
                  </a:solidFill>
                </a:rPr>
                <a:t>Good</a:t>
              </a:r>
              <a:r>
                <a:rPr lang="en-US" sz="3600" b="1" dirty="0"/>
                <a:t> Works!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241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5BC90F-73D6-416F-BF62-D97D7D0FD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85" b="96309" l="6509" r="92308">
                        <a14:foregroundMark x1="8284" y1="12752" x2="14793" y2="4362"/>
                        <a14:foregroundMark x1="14793" y1="4362" x2="28994" y2="1007"/>
                        <a14:foregroundMark x1="28994" y1="1007" x2="44970" y2="4027"/>
                        <a14:foregroundMark x1="44970" y1="4027" x2="60947" y2="2013"/>
                        <a14:foregroundMark x1="60947" y1="2013" x2="75148" y2="4698"/>
                        <a14:foregroundMark x1="75148" y1="4698" x2="78698" y2="3691"/>
                        <a14:foregroundMark x1="90533" y1="9060" x2="90533" y2="14094"/>
                        <a14:foregroundMark x1="92308" y1="24497" x2="90533" y2="18121"/>
                        <a14:foregroundMark x1="91716" y1="39597" x2="92308" y2="25503"/>
                        <a14:foregroundMark x1="91716" y1="52349" x2="92899" y2="40268"/>
                        <a14:foregroundMark x1="91716" y1="66107" x2="92308" y2="54362"/>
                        <a14:foregroundMark x1="90533" y1="66107" x2="86982" y2="90940"/>
                        <a14:foregroundMark x1="89941" y1="91611" x2="73964" y2="96309"/>
                        <a14:foregroundMark x1="73964" y1="96309" x2="46154" y2="99329"/>
                        <a14:foregroundMark x1="46154" y1="99329" x2="30178" y2="94295"/>
                        <a14:foregroundMark x1="30178" y1="94295" x2="21893" y2="89597"/>
                        <a14:foregroundMark x1="70414" y1="94631" x2="48521" y2="92617"/>
                        <a14:foregroundMark x1="48521" y1="92617" x2="37278" y2="85570"/>
                        <a14:foregroundMark x1="37278" y1="85570" x2="36686" y2="85235"/>
                        <a14:foregroundMark x1="28994" y1="89262" x2="16568" y2="83221"/>
                        <a14:foregroundMark x1="16568" y1="83221" x2="15976" y2="81544"/>
                        <a14:foregroundMark x1="31953" y1="96644" x2="17160" y2="92953"/>
                        <a14:foregroundMark x1="17160" y1="92953" x2="13018" y2="84564"/>
                        <a14:foregroundMark x1="13018" y1="84564" x2="13609" y2="79530"/>
                        <a14:foregroundMark x1="10651" y1="85570" x2="7692" y2="76510"/>
                        <a14:foregroundMark x1="7692" y1="76510" x2="10059" y2="17785"/>
                        <a14:foregroundMark x1="7692" y1="31208" x2="7101" y2="21141"/>
                        <a14:foregroundMark x1="6509" y1="20805" x2="8284" y2="21141"/>
                        <a14:foregroundMark x1="92308" y1="19463" x2="92308" y2="11409"/>
                        <a14:foregroundMark x1="8284" y1="4362" x2="10059" y2="2685"/>
                        <a14:foregroundMark x1="7692" y1="15436" x2="8876" y2="110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04019" y="2151742"/>
            <a:ext cx="2453833" cy="4326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B7AAF8-CBAE-44A4-BE02-45CC75D563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305" b="94702" l="10000" r="90000">
                        <a14:foregroundMark x1="74000" y1="55960" x2="73750" y2="38742"/>
                        <a14:foregroundMark x1="73750" y1="38742" x2="72000" y2="29801"/>
                        <a14:foregroundMark x1="72000" y1="29801" x2="73000" y2="5629"/>
                        <a14:foregroundMark x1="26750" y1="9272" x2="33250" y2="4305"/>
                        <a14:foregroundMark x1="33250" y1="4305" x2="51500" y2="5629"/>
                        <a14:foregroundMark x1="51500" y1="5629" x2="63000" y2="5298"/>
                        <a14:foregroundMark x1="63000" y1="5298" x2="66750" y2="6291"/>
                        <a14:foregroundMark x1="74500" y1="5298" x2="74500" y2="37417"/>
                        <a14:foregroundMark x1="74000" y1="53642" x2="73750" y2="69205"/>
                        <a14:foregroundMark x1="73750" y1="69205" x2="71750" y2="77815"/>
                        <a14:foregroundMark x1="71750" y1="77815" x2="73500" y2="85099"/>
                        <a14:foregroundMark x1="73500" y1="85099" x2="73750" y2="93377"/>
                        <a14:foregroundMark x1="73750" y1="93377" x2="68250" y2="97682"/>
                        <a14:foregroundMark x1="68250" y1="97682" x2="61250" y2="99669"/>
                        <a14:foregroundMark x1="61250" y1="99669" x2="48750" y2="95364"/>
                        <a14:foregroundMark x1="48750" y1="95364" x2="29250" y2="95695"/>
                        <a14:foregroundMark x1="29250" y1="95695" x2="24750" y2="90397"/>
                        <a14:foregroundMark x1="24750" y1="90397" x2="24750" y2="82781"/>
                        <a14:foregroundMark x1="24750" y1="82781" x2="27000" y2="75166"/>
                        <a14:foregroundMark x1="27000" y1="75166" x2="26750" y2="20199"/>
                        <a14:foregroundMark x1="25250" y1="47351" x2="25250" y2="77483"/>
                        <a14:foregroundMark x1="71750" y1="94040" x2="46500" y2="94702"/>
                      </a14:backgroundRemoval>
                    </a14:imgEffect>
                  </a14:imgLayer>
                </a14:imgProps>
              </a:ext>
            </a:extLst>
          </a:blip>
          <a:srcRect l="22629" r="21686"/>
          <a:stretch/>
        </p:blipFill>
        <p:spPr>
          <a:xfrm>
            <a:off x="6095999" y="99981"/>
            <a:ext cx="4704523" cy="63786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C6EC4A3-E8AC-4D54-B331-82BD3A51D977}"/>
              </a:ext>
            </a:extLst>
          </p:cNvPr>
          <p:cNvSpPr/>
          <p:nvPr/>
        </p:nvSpPr>
        <p:spPr>
          <a:xfrm>
            <a:off x="3483427" y="2650434"/>
            <a:ext cx="1907682" cy="3293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32BB29-F44D-482C-B8E0-C3D3F7C67639}"/>
              </a:ext>
            </a:extLst>
          </p:cNvPr>
          <p:cNvSpPr/>
          <p:nvPr/>
        </p:nvSpPr>
        <p:spPr>
          <a:xfrm>
            <a:off x="6478058" y="954157"/>
            <a:ext cx="3858638" cy="4943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E96A8B7-FCA6-4CE4-B287-7A8DAFEF7DF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37" r="8757"/>
          <a:stretch/>
        </p:blipFill>
        <p:spPr>
          <a:xfrm>
            <a:off x="1458847" y="3937289"/>
            <a:ext cx="1330760" cy="1239223"/>
          </a:xfrm>
          <a:prstGeom prst="roundRect">
            <a:avLst>
              <a:gd name="adj" fmla="val 13166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BB072A-EAB1-45A1-904D-25A5CFCC13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8058" y="954157"/>
            <a:ext cx="3858638" cy="23782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8AD1D8-E907-482D-A64A-73B7062D16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1790" y="2641989"/>
            <a:ext cx="1921666" cy="11844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F8EF2D-B896-47D3-A281-55F3BD71BEB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136" r="-77" b="-1"/>
          <a:stretch/>
        </p:blipFill>
        <p:spPr>
          <a:xfrm>
            <a:off x="6474853" y="3419475"/>
            <a:ext cx="3877551" cy="23082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1C0288-1754-46E1-A10F-D275603BEF13}"/>
              </a:ext>
            </a:extLst>
          </p:cNvPr>
          <p:cNvSpPr/>
          <p:nvPr/>
        </p:nvSpPr>
        <p:spPr>
          <a:xfrm>
            <a:off x="7737475" y="3419475"/>
            <a:ext cx="53975" cy="2308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F5B573-5296-402C-9B09-6760B7B09863}"/>
              </a:ext>
            </a:extLst>
          </p:cNvPr>
          <p:cNvSpPr/>
          <p:nvPr/>
        </p:nvSpPr>
        <p:spPr>
          <a:xfrm>
            <a:off x="9229725" y="3429000"/>
            <a:ext cx="53975" cy="2308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945803-810F-4DAD-9C5C-3ADCE69E2E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7412" y="3767916"/>
            <a:ext cx="1757537" cy="218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1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5BC90F-73D6-416F-BF62-D97D7D0FD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85" b="96309" l="6509" r="92308">
                        <a14:foregroundMark x1="8284" y1="12752" x2="14793" y2="4362"/>
                        <a14:foregroundMark x1="14793" y1="4362" x2="28994" y2="1007"/>
                        <a14:foregroundMark x1="28994" y1="1007" x2="44970" y2="4027"/>
                        <a14:foregroundMark x1="44970" y1="4027" x2="60947" y2="2013"/>
                        <a14:foregroundMark x1="60947" y1="2013" x2="75148" y2="4698"/>
                        <a14:foregroundMark x1="75148" y1="4698" x2="78698" y2="3691"/>
                        <a14:foregroundMark x1="90533" y1="9060" x2="90533" y2="14094"/>
                        <a14:foregroundMark x1="92308" y1="24497" x2="90533" y2="18121"/>
                        <a14:foregroundMark x1="91716" y1="39597" x2="92308" y2="25503"/>
                        <a14:foregroundMark x1="91716" y1="52349" x2="92899" y2="40268"/>
                        <a14:foregroundMark x1="91716" y1="66107" x2="92308" y2="54362"/>
                        <a14:foregroundMark x1="90533" y1="66107" x2="86982" y2="90940"/>
                        <a14:foregroundMark x1="89941" y1="91611" x2="73964" y2="96309"/>
                        <a14:foregroundMark x1="73964" y1="96309" x2="46154" y2="99329"/>
                        <a14:foregroundMark x1="46154" y1="99329" x2="30178" y2="94295"/>
                        <a14:foregroundMark x1="30178" y1="94295" x2="21893" y2="89597"/>
                        <a14:foregroundMark x1="70414" y1="94631" x2="48521" y2="92617"/>
                        <a14:foregroundMark x1="48521" y1="92617" x2="37278" y2="85570"/>
                        <a14:foregroundMark x1="37278" y1="85570" x2="36686" y2="85235"/>
                        <a14:foregroundMark x1="28994" y1="89262" x2="16568" y2="83221"/>
                        <a14:foregroundMark x1="16568" y1="83221" x2="15976" y2="81544"/>
                        <a14:foregroundMark x1="31953" y1="96644" x2="17160" y2="92953"/>
                        <a14:foregroundMark x1="17160" y1="92953" x2="13018" y2="84564"/>
                        <a14:foregroundMark x1="13018" y1="84564" x2="13609" y2="79530"/>
                        <a14:foregroundMark x1="10651" y1="85570" x2="7692" y2="76510"/>
                        <a14:foregroundMark x1="7692" y1="76510" x2="10059" y2="17785"/>
                        <a14:foregroundMark x1="7692" y1="31208" x2="7101" y2="21141"/>
                        <a14:foregroundMark x1="6509" y1="20805" x2="8284" y2="21141"/>
                        <a14:foregroundMark x1="92308" y1="19463" x2="92308" y2="11409"/>
                        <a14:foregroundMark x1="8284" y1="4362" x2="10059" y2="2685"/>
                        <a14:foregroundMark x1="7692" y1="15436" x2="8876" y2="110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04019" y="2151742"/>
            <a:ext cx="2453833" cy="4326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B7AAF8-CBAE-44A4-BE02-45CC75D563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305" b="94702" l="10000" r="90000">
                        <a14:foregroundMark x1="74000" y1="55960" x2="73750" y2="38742"/>
                        <a14:foregroundMark x1="73750" y1="38742" x2="72000" y2="29801"/>
                        <a14:foregroundMark x1="72000" y1="29801" x2="73000" y2="5629"/>
                        <a14:foregroundMark x1="26750" y1="9272" x2="33250" y2="4305"/>
                        <a14:foregroundMark x1="33250" y1="4305" x2="51500" y2="5629"/>
                        <a14:foregroundMark x1="51500" y1="5629" x2="63000" y2="5298"/>
                        <a14:foregroundMark x1="63000" y1="5298" x2="66750" y2="6291"/>
                        <a14:foregroundMark x1="74500" y1="5298" x2="74500" y2="37417"/>
                        <a14:foregroundMark x1="74000" y1="53642" x2="73750" y2="69205"/>
                        <a14:foregroundMark x1="73750" y1="69205" x2="71750" y2="77815"/>
                        <a14:foregroundMark x1="71750" y1="77815" x2="73500" y2="85099"/>
                        <a14:foregroundMark x1="73500" y1="85099" x2="73750" y2="93377"/>
                        <a14:foregroundMark x1="73750" y1="93377" x2="68250" y2="97682"/>
                        <a14:foregroundMark x1="68250" y1="97682" x2="61250" y2="99669"/>
                        <a14:foregroundMark x1="61250" y1="99669" x2="48750" y2="95364"/>
                        <a14:foregroundMark x1="48750" y1="95364" x2="29250" y2="95695"/>
                        <a14:foregroundMark x1="29250" y1="95695" x2="24750" y2="90397"/>
                        <a14:foregroundMark x1="24750" y1="90397" x2="24750" y2="82781"/>
                        <a14:foregroundMark x1="24750" y1="82781" x2="27000" y2="75166"/>
                        <a14:foregroundMark x1="27000" y1="75166" x2="26750" y2="20199"/>
                        <a14:foregroundMark x1="25250" y1="47351" x2="25250" y2="77483"/>
                        <a14:foregroundMark x1="71750" y1="94040" x2="46500" y2="94702"/>
                      </a14:backgroundRemoval>
                    </a14:imgEffect>
                  </a14:imgLayer>
                </a14:imgProps>
              </a:ext>
            </a:extLst>
          </a:blip>
          <a:srcRect l="22629" r="21686"/>
          <a:stretch/>
        </p:blipFill>
        <p:spPr>
          <a:xfrm>
            <a:off x="6095999" y="99981"/>
            <a:ext cx="4704523" cy="63786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C6EC4A3-E8AC-4D54-B331-82BD3A51D977}"/>
              </a:ext>
            </a:extLst>
          </p:cNvPr>
          <p:cNvSpPr/>
          <p:nvPr/>
        </p:nvSpPr>
        <p:spPr>
          <a:xfrm>
            <a:off x="3483427" y="2650434"/>
            <a:ext cx="1907682" cy="3293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32BB29-F44D-482C-B8E0-C3D3F7C67639}"/>
              </a:ext>
            </a:extLst>
          </p:cNvPr>
          <p:cNvSpPr/>
          <p:nvPr/>
        </p:nvSpPr>
        <p:spPr>
          <a:xfrm>
            <a:off x="6478058" y="954157"/>
            <a:ext cx="3858638" cy="4943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E96A8B7-FCA6-4CE4-B287-7A8DAFEF7DF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37" r="8757"/>
          <a:stretch/>
        </p:blipFill>
        <p:spPr>
          <a:xfrm>
            <a:off x="1458847" y="3937289"/>
            <a:ext cx="1330760" cy="1239223"/>
          </a:xfrm>
          <a:prstGeom prst="roundRect">
            <a:avLst>
              <a:gd name="adj" fmla="val 13166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BB072A-EAB1-45A1-904D-25A5CFCC13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8058" y="954157"/>
            <a:ext cx="3858638" cy="23782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8AD1D8-E907-482D-A64A-73B7062D16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1790" y="2641989"/>
            <a:ext cx="1921666" cy="11844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F8EF2D-B896-47D3-A281-55F3BD71BEB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136" r="-77" b="-1"/>
          <a:stretch/>
        </p:blipFill>
        <p:spPr>
          <a:xfrm>
            <a:off x="6474853" y="3419475"/>
            <a:ext cx="3877551" cy="23082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1C0288-1754-46E1-A10F-D275603BEF13}"/>
              </a:ext>
            </a:extLst>
          </p:cNvPr>
          <p:cNvSpPr/>
          <p:nvPr/>
        </p:nvSpPr>
        <p:spPr>
          <a:xfrm>
            <a:off x="7737475" y="3419475"/>
            <a:ext cx="53975" cy="2308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F5B573-5296-402C-9B09-6760B7B09863}"/>
              </a:ext>
            </a:extLst>
          </p:cNvPr>
          <p:cNvSpPr/>
          <p:nvPr/>
        </p:nvSpPr>
        <p:spPr>
          <a:xfrm>
            <a:off x="9229725" y="3429000"/>
            <a:ext cx="53975" cy="2308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945803-810F-4DAD-9C5C-3ADCE69E2E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7412" y="3767916"/>
            <a:ext cx="1757537" cy="218412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2272B52-BA45-4EDC-A9CC-43223451535A}"/>
              </a:ext>
            </a:extLst>
          </p:cNvPr>
          <p:cNvSpPr/>
          <p:nvPr/>
        </p:nvSpPr>
        <p:spPr>
          <a:xfrm>
            <a:off x="2237756" y="2821371"/>
            <a:ext cx="727833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Coming Soon</a:t>
            </a:r>
            <a:endParaRPr lang="en-US" sz="9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86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E6287-21D0-4CD8-9DC0-54713ADE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F4EEBC-CE73-47E8-888A-836A4DFB2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73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243F-0E6B-4F9A-861E-2C6E97A8F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/>
              <a:t>MIT License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0ADB6-386C-441B-BB18-28CA4F93E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292" y="1370735"/>
            <a:ext cx="8802746" cy="486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82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DBFE-F9A1-4F90-B18D-AB3C0CEB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/>
              <a:t>From the Organization’s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A0E28-3E86-42A7-B76C-6F1632AE5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141640"/>
            <a:ext cx="10018713" cy="50269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Volunteerism has a value of </a:t>
            </a:r>
            <a:r>
              <a:rPr lang="en-US" sz="3600" b="1" dirty="0">
                <a:solidFill>
                  <a:srgbClr val="FDD70A"/>
                </a:solidFill>
              </a:rPr>
              <a:t>over $167 </a:t>
            </a:r>
            <a:r>
              <a:rPr lang="en-US" sz="3600" b="1" u="sng" dirty="0">
                <a:solidFill>
                  <a:srgbClr val="FDD70A"/>
                </a:solidFill>
              </a:rPr>
              <a:t>Billion</a:t>
            </a:r>
            <a:r>
              <a:rPr lang="en-US" sz="3600" b="1" dirty="0">
                <a:solidFill>
                  <a:srgbClr val="FDD70A"/>
                </a:solidFill>
              </a:rPr>
              <a:t> dollars</a:t>
            </a:r>
          </a:p>
          <a:p>
            <a:pPr marL="0" indent="0">
              <a:buNone/>
            </a:pPr>
            <a:r>
              <a:rPr lang="en-US" dirty="0"/>
              <a:t>Volunteers are </a:t>
            </a:r>
            <a:r>
              <a:rPr lang="en-US" sz="3600" b="1" dirty="0">
                <a:solidFill>
                  <a:srgbClr val="FDD70A"/>
                </a:solidFill>
              </a:rPr>
              <a:t>worth on average $24.14 an hour </a:t>
            </a:r>
            <a:r>
              <a:rPr lang="en-US" dirty="0"/>
              <a:t>according to an Independent Sector Study.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Volunteers are </a:t>
            </a:r>
            <a:r>
              <a:rPr lang="en-US" sz="3600" b="1" dirty="0">
                <a:solidFill>
                  <a:srgbClr val="FDD70A"/>
                </a:solidFill>
              </a:rPr>
              <a:t>66% more likely to donate financially </a:t>
            </a:r>
            <a:r>
              <a:rPr lang="en-US" dirty="0"/>
              <a:t>to the organization they support than those who do not volunteer their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Side Note: In El Paso, most High School students are </a:t>
            </a:r>
            <a:r>
              <a:rPr lang="en-US" sz="3600" b="1" dirty="0">
                <a:solidFill>
                  <a:srgbClr val="FDD70A"/>
                </a:solidFill>
              </a:rPr>
              <a:t>required </a:t>
            </a:r>
            <a:r>
              <a:rPr lang="en-US" dirty="0"/>
              <a:t>for their diplomas to </a:t>
            </a:r>
            <a:r>
              <a:rPr lang="en-US" sz="3600" b="1" dirty="0">
                <a:solidFill>
                  <a:srgbClr val="FDD70A"/>
                </a:solidFill>
              </a:rPr>
              <a:t>do community service hours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6B2448-547F-4753-9615-53A970EABD11}"/>
              </a:ext>
            </a:extLst>
          </p:cNvPr>
          <p:cNvSpPr txBox="1"/>
          <p:nvPr/>
        </p:nvSpPr>
        <p:spPr>
          <a:xfrm>
            <a:off x="8172449" y="4151992"/>
            <a:ext cx="3543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hlinkClick r:id="rId2"/>
              </a:rPr>
              <a:t>Source:  </a:t>
            </a:r>
            <a:r>
              <a:rPr lang="en-US" sz="2400" dirty="0" err="1">
                <a:solidFill>
                  <a:srgbClr val="0070C0"/>
                </a:solidFill>
                <a:hlinkClick r:id="rId2"/>
              </a:rPr>
              <a:t>VolunteerHub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323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D6B89B5-AC95-49E5-8285-E5FD52CB50E4}"/>
              </a:ext>
            </a:extLst>
          </p:cNvPr>
          <p:cNvSpPr/>
          <p:nvPr/>
        </p:nvSpPr>
        <p:spPr>
          <a:xfrm>
            <a:off x="3018971" y="754744"/>
            <a:ext cx="6952343" cy="6103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6469F-3843-4A2D-A1B3-0A67D1AC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500" y="-409571"/>
            <a:ext cx="10018713" cy="1752599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98FE9-4A08-419B-87C9-ED8BFAA97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72" y="2913518"/>
            <a:ext cx="876300" cy="1343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84BDA8-E085-4A27-B0A3-064045A1F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722" y="2984956"/>
            <a:ext cx="695325" cy="12001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5A93EB8-A8B2-4734-898F-B950927DFD69}"/>
              </a:ext>
            </a:extLst>
          </p:cNvPr>
          <p:cNvSpPr/>
          <p:nvPr/>
        </p:nvSpPr>
        <p:spPr>
          <a:xfrm>
            <a:off x="4767943" y="885372"/>
            <a:ext cx="3381829" cy="58347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F40FF98-A0AD-414E-A6FD-9124E7D91F7F}"/>
              </a:ext>
            </a:extLst>
          </p:cNvPr>
          <p:cNvSpPr/>
          <p:nvPr/>
        </p:nvSpPr>
        <p:spPr>
          <a:xfrm>
            <a:off x="5297714" y="1331686"/>
            <a:ext cx="2322286" cy="78377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Find Volunteer Events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78CA94-5847-4FE5-BAEA-0D4E3947C6DE}"/>
              </a:ext>
            </a:extLst>
          </p:cNvPr>
          <p:cNvSpPr/>
          <p:nvPr/>
        </p:nvSpPr>
        <p:spPr>
          <a:xfrm>
            <a:off x="5297714" y="5812975"/>
            <a:ext cx="2322286" cy="78377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 Volunteer Events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9D0A18-B547-48FB-AD00-9BE6AB601D6A}"/>
              </a:ext>
            </a:extLst>
          </p:cNvPr>
          <p:cNvSpPr/>
          <p:nvPr/>
        </p:nvSpPr>
        <p:spPr>
          <a:xfrm>
            <a:off x="5297714" y="2227944"/>
            <a:ext cx="2322286" cy="78377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 with organizations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D9CD0F-B0A7-4E61-8E0D-C0BE61CB9452}"/>
              </a:ext>
            </a:extLst>
          </p:cNvPr>
          <p:cNvSpPr/>
          <p:nvPr/>
        </p:nvSpPr>
        <p:spPr>
          <a:xfrm>
            <a:off x="5297714" y="4916718"/>
            <a:ext cx="2322286" cy="78377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 with organizations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8095C2-A648-428B-9DA5-D480C2DAD80B}"/>
              </a:ext>
            </a:extLst>
          </p:cNvPr>
          <p:cNvSpPr/>
          <p:nvPr/>
        </p:nvSpPr>
        <p:spPr>
          <a:xfrm>
            <a:off x="5297714" y="3124202"/>
            <a:ext cx="2322286" cy="78377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Track Hours Volunteered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76266-1A07-4420-B6F4-F7C87ED6885A}"/>
              </a:ext>
            </a:extLst>
          </p:cNvPr>
          <p:cNvSpPr txBox="1"/>
          <p:nvPr/>
        </p:nvSpPr>
        <p:spPr>
          <a:xfrm>
            <a:off x="4542971" y="957944"/>
            <a:ext cx="383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Good Works El Paso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00ED0F-CE4C-44DA-BEE7-B16B7D31FA19}"/>
              </a:ext>
            </a:extLst>
          </p:cNvPr>
          <p:cNvSpPr/>
          <p:nvPr/>
        </p:nvSpPr>
        <p:spPr>
          <a:xfrm>
            <a:off x="5297714" y="4020460"/>
            <a:ext cx="2322286" cy="78377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Get together to do good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DB4FF7-6696-4442-AF52-4B424B705387}"/>
              </a:ext>
            </a:extLst>
          </p:cNvPr>
          <p:cNvCxnSpPr>
            <a:stCxn id="5" idx="3"/>
            <a:endCxn id="12" idx="2"/>
          </p:cNvCxnSpPr>
          <p:nvPr/>
        </p:nvCxnSpPr>
        <p:spPr>
          <a:xfrm flipV="1">
            <a:off x="4214472" y="1723572"/>
            <a:ext cx="1083242" cy="18614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DF4822-7F1C-4645-942D-8C8D97D56F25}"/>
              </a:ext>
            </a:extLst>
          </p:cNvPr>
          <p:cNvCxnSpPr>
            <a:cxnSpLocks/>
            <a:stCxn id="13" idx="6"/>
            <a:endCxn id="6" idx="1"/>
          </p:cNvCxnSpPr>
          <p:nvPr/>
        </p:nvCxnSpPr>
        <p:spPr>
          <a:xfrm flipV="1">
            <a:off x="7620000" y="3585031"/>
            <a:ext cx="1192722" cy="26198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520099-9719-464E-8DE0-A65BD94F973F}"/>
              </a:ext>
            </a:extLst>
          </p:cNvPr>
          <p:cNvCxnSpPr>
            <a:cxnSpLocks/>
            <a:stCxn id="6" idx="1"/>
            <a:endCxn id="15" idx="6"/>
          </p:cNvCxnSpPr>
          <p:nvPr/>
        </p:nvCxnSpPr>
        <p:spPr>
          <a:xfrm flipH="1">
            <a:off x="7620000" y="3585031"/>
            <a:ext cx="1192722" cy="17235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11A488-D93B-4183-BA14-4BAF7EF7B536}"/>
              </a:ext>
            </a:extLst>
          </p:cNvPr>
          <p:cNvCxnSpPr>
            <a:cxnSpLocks/>
            <a:stCxn id="17" idx="6"/>
            <a:endCxn id="6" idx="1"/>
          </p:cNvCxnSpPr>
          <p:nvPr/>
        </p:nvCxnSpPr>
        <p:spPr>
          <a:xfrm flipV="1">
            <a:off x="7620000" y="3585031"/>
            <a:ext cx="1192722" cy="827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91A3994-8F15-4B2F-AC2B-B988BD5F0219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4214472" y="3573007"/>
            <a:ext cx="1083242" cy="8393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BC177E6-AF60-435C-829B-146D843DFFC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214472" y="3516088"/>
            <a:ext cx="1083242" cy="56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F353AD-EF79-4EBD-B6FC-D4C6D95FABA4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214472" y="2619830"/>
            <a:ext cx="1083242" cy="965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62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2C2B-8A98-4550-BA83-99E570AC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/>
              <a:t>A Final Thought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22C0F-B285-473A-9667-3F425E83A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287" y="1752599"/>
            <a:ext cx="10399713" cy="312420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i="1" dirty="0"/>
              <a:t>Those in need suffer </a:t>
            </a:r>
            <a:r>
              <a:rPr lang="en-US" sz="4000" b="1" i="1" dirty="0">
                <a:solidFill>
                  <a:srgbClr val="FDD70A"/>
                </a:solidFill>
              </a:rPr>
              <a:t>less</a:t>
            </a:r>
            <a:r>
              <a:rPr lang="en-US" sz="4000" i="1" dirty="0"/>
              <a:t> from a lack of generosity than from a </a:t>
            </a:r>
            <a:r>
              <a:rPr lang="en-US" sz="4000" b="1" i="1" dirty="0">
                <a:solidFill>
                  <a:srgbClr val="FDD70A"/>
                </a:solidFill>
              </a:rPr>
              <a:t>lack of organization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176CBE-843E-4199-943F-8757F8565F5A}"/>
              </a:ext>
            </a:extLst>
          </p:cNvPr>
          <p:cNvSpPr txBox="1"/>
          <p:nvPr/>
        </p:nvSpPr>
        <p:spPr>
          <a:xfrm>
            <a:off x="1176331" y="1745039"/>
            <a:ext cx="2000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DD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0A221-B932-4AE6-B7AA-80901BFA1D6D}"/>
              </a:ext>
            </a:extLst>
          </p:cNvPr>
          <p:cNvSpPr txBox="1"/>
          <p:nvPr/>
        </p:nvSpPr>
        <p:spPr>
          <a:xfrm rot="10800000">
            <a:off x="7486652" y="2087940"/>
            <a:ext cx="2000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DD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1E2A94-ED9B-4E56-A21B-F50C92EA075A}"/>
              </a:ext>
            </a:extLst>
          </p:cNvPr>
          <p:cNvSpPr txBox="1"/>
          <p:nvPr/>
        </p:nvSpPr>
        <p:spPr>
          <a:xfrm>
            <a:off x="7300121" y="4171950"/>
            <a:ext cx="4133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-St. Vincent de Paul</a:t>
            </a:r>
          </a:p>
        </p:txBody>
      </p:sp>
    </p:spTree>
    <p:extLst>
      <p:ext uri="{BB962C8B-B14F-4D97-AF65-F5344CB8AC3E}">
        <p14:creationId xmlns:p14="http://schemas.microsoft.com/office/powerpoint/2010/main" val="329889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4060-A07F-46FF-B9CE-0B7447A59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39755"/>
            <a:ext cx="10018713" cy="1752599"/>
          </a:xfrm>
        </p:spPr>
        <p:txBody>
          <a:bodyPr/>
          <a:lstStyle/>
          <a:p>
            <a:r>
              <a:rPr lang="en-US" dirty="0"/>
              <a:t>Quick Poll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B478B-4B9B-4E15-898F-1BBEDF125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1791" y="2438399"/>
            <a:ext cx="508876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Who likes to volunteer?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D3F27B-6260-4B12-9CA4-98D7D22C5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00" b="90000" l="6000" r="93333">
                        <a14:foregroundMark x1="6333" y1="35333" x2="10333" y2="40667"/>
                        <a14:foregroundMark x1="26333" y1="55333" x2="28000" y2="65000"/>
                        <a14:foregroundMark x1="46333" y1="35667" x2="57000" y2="72667"/>
                        <a14:foregroundMark x1="57000" y1="72667" x2="57000" y2="80000"/>
                        <a14:foregroundMark x1="59667" y1="27000" x2="61333" y2="39667"/>
                        <a14:foregroundMark x1="61333" y1="39667" x2="62667" y2="41667"/>
                        <a14:foregroundMark x1="93333" y1="18333" x2="91667" y2="29000"/>
                        <a14:foregroundMark x1="65667" y1="30000" x2="65667" y2="30000"/>
                        <a14:foregroundMark x1="81333" y1="58333" x2="81333" y2="58333"/>
                        <a14:foregroundMark x1="82000" y1="69000" x2="82000" y2="69000"/>
                        <a14:foregroundMark x1="23000" y1="9000" x2="23000" y2="9000"/>
                        <a14:foregroundMark x1="24667" y1="53667" x2="30667" y2="51333"/>
                        <a14:foregroundMark x1="30333" y1="54000" x2="33667" y2="66667"/>
                        <a14:foregroundMark x1="33667" y1="66667" x2="27333" y2="42667"/>
                        <a14:foregroundMark x1="27333" y1="42667" x2="30000" y2="60333"/>
                        <a14:foregroundMark x1="30000" y1="60333" x2="27333" y2="59667"/>
                        <a14:foregroundMark x1="52333" y1="66333" x2="60667" y2="67333"/>
                        <a14:foregroundMark x1="63667" y1="40333" x2="68667" y2="51667"/>
                        <a14:foregroundMark x1="68667" y1="51667" x2="69000" y2="54333"/>
                        <a14:foregroundMark x1="70000" y1="23000" x2="75000" y2="11667"/>
                        <a14:foregroundMark x1="75000" y1="11667" x2="86667" y2="12000"/>
                        <a14:foregroundMark x1="86667" y1="12000" x2="93333" y2="20000"/>
                        <a14:foregroundMark x1="67333" y1="29667" x2="59000" y2="21000"/>
                        <a14:foregroundMark x1="59000" y1="21000" x2="47333" y2="21333"/>
                        <a14:foregroundMark x1="47333" y1="21333" x2="43667" y2="23667"/>
                        <a14:foregroundMark x1="39000" y1="26000" x2="35333" y2="14667"/>
                        <a14:foregroundMark x1="35333" y1="14667" x2="24333" y2="10667"/>
                        <a14:foregroundMark x1="24333" y1="10667" x2="14333" y2="17000"/>
                        <a14:foregroundMark x1="14333" y1="17000" x2="14000" y2="40667"/>
                        <a14:foregroundMark x1="14000" y1="40667" x2="7000" y2="37667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83895" y="1979542"/>
            <a:ext cx="4041913" cy="404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21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66E6-0956-49A6-8D59-7EF22B8B3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361" y="0"/>
            <a:ext cx="10018713" cy="1752599"/>
          </a:xfrm>
        </p:spPr>
        <p:txBody>
          <a:bodyPr/>
          <a:lstStyle/>
          <a:p>
            <a:r>
              <a:rPr lang="en-US" dirty="0"/>
              <a:t>EVERYONE DOES!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827E5-883E-4721-95F9-C8F988D5D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1837" y="1190627"/>
            <a:ext cx="10018713" cy="53911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FFC000"/>
                </a:solidFill>
              </a:rPr>
              <a:t>Volunteerism improves health</a:t>
            </a:r>
            <a:r>
              <a:rPr lang="en-US" dirty="0"/>
              <a:t> by strengthening the body, improving mood, and lessening stress in participants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>
                <a:solidFill>
                  <a:srgbClr val="FFC000"/>
                </a:solidFill>
              </a:rPr>
              <a:t>92% of human resource executives</a:t>
            </a:r>
            <a:r>
              <a:rPr lang="en-US" b="1" dirty="0">
                <a:solidFill>
                  <a:srgbClr val="FFC000"/>
                </a:solidFill>
              </a:rPr>
              <a:t> </a:t>
            </a:r>
            <a:r>
              <a:rPr lang="en-US" dirty="0"/>
              <a:t>agree that contributing to a nonprofit can improve an employee’s </a:t>
            </a:r>
            <a:r>
              <a:rPr lang="en-US" sz="3200" b="1" dirty="0">
                <a:solidFill>
                  <a:srgbClr val="FFC000"/>
                </a:solidFill>
              </a:rPr>
              <a:t>leadership skills</a:t>
            </a:r>
          </a:p>
          <a:p>
            <a:pPr marL="0" indent="0">
              <a:buNone/>
            </a:pPr>
            <a:endParaRPr lang="en-US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FFC000"/>
                </a:solidFill>
              </a:rPr>
              <a:t>60% of hiring managers </a:t>
            </a:r>
            <a:r>
              <a:rPr lang="en-US" dirty="0"/>
              <a:t>see the act of </a:t>
            </a:r>
            <a:r>
              <a:rPr lang="en-US" sz="3200" b="1" dirty="0">
                <a:solidFill>
                  <a:srgbClr val="FFC000"/>
                </a:solidFill>
              </a:rPr>
              <a:t>volunteerism as a valuable asset </a:t>
            </a:r>
            <a:r>
              <a:rPr lang="en-US" dirty="0"/>
              <a:t>when making recruitment decisions according to a study performed by Career Builder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Those who volunteer regularly have a</a:t>
            </a:r>
            <a:r>
              <a:rPr lang="en-US" dirty="0">
                <a:solidFill>
                  <a:srgbClr val="FFC000"/>
                </a:solidFill>
              </a:rPr>
              <a:t> </a:t>
            </a:r>
            <a:r>
              <a:rPr lang="en-US" sz="3600" b="1" dirty="0">
                <a:solidFill>
                  <a:srgbClr val="FFC000"/>
                </a:solidFill>
              </a:rPr>
              <a:t>27% better chance</a:t>
            </a:r>
            <a:r>
              <a:rPr lang="en-US" dirty="0"/>
              <a:t> of gaining </a:t>
            </a:r>
            <a:r>
              <a:rPr lang="en-US" sz="3600" b="1" dirty="0">
                <a:solidFill>
                  <a:srgbClr val="FFC000"/>
                </a:solidFill>
              </a:rPr>
              <a:t>employment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52DFF-95D3-4CF3-B2BB-56F328AEDD01}"/>
              </a:ext>
            </a:extLst>
          </p:cNvPr>
          <p:cNvSpPr txBox="1"/>
          <p:nvPr/>
        </p:nvSpPr>
        <p:spPr>
          <a:xfrm>
            <a:off x="8099878" y="6120112"/>
            <a:ext cx="3543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hlinkClick r:id="rId2"/>
              </a:rPr>
              <a:t>Source:  </a:t>
            </a:r>
            <a:r>
              <a:rPr lang="en-US" sz="2400" dirty="0" err="1">
                <a:solidFill>
                  <a:srgbClr val="0070C0"/>
                </a:solidFill>
                <a:hlinkClick r:id="rId2"/>
              </a:rPr>
              <a:t>VolunteerHub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73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047E-620D-48E9-89F8-DEDBC775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/>
              <a:t>BUT!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F57D8-BB71-4567-889C-AAAA68C68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876299"/>
            <a:ext cx="10231440" cy="51625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Individuals between the ages of </a:t>
            </a:r>
            <a:r>
              <a:rPr lang="en-US" sz="3600" b="1" dirty="0">
                <a:solidFill>
                  <a:srgbClr val="FFC000"/>
                </a:solidFill>
              </a:rPr>
              <a:t>35 and 54 </a:t>
            </a:r>
            <a:r>
              <a:rPr lang="en-US" dirty="0"/>
              <a:t>are the</a:t>
            </a:r>
            <a:r>
              <a:rPr lang="en-US" dirty="0">
                <a:solidFill>
                  <a:srgbClr val="FFC000"/>
                </a:solidFill>
              </a:rPr>
              <a:t> </a:t>
            </a:r>
            <a:r>
              <a:rPr lang="en-US" sz="3600" b="1" dirty="0">
                <a:solidFill>
                  <a:srgbClr val="FFC000"/>
                </a:solidFill>
              </a:rPr>
              <a:t>most likely to volunteer</a:t>
            </a:r>
            <a:r>
              <a:rPr lang="en-US" dirty="0"/>
              <a:t> their time according to The Bureau of Labor Statistics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Over </a:t>
            </a:r>
            <a:r>
              <a:rPr lang="en-US" sz="3600" b="1" dirty="0">
                <a:solidFill>
                  <a:srgbClr val="FFC000"/>
                </a:solidFill>
              </a:rPr>
              <a:t>71% of volunteers </a:t>
            </a:r>
            <a:r>
              <a:rPr lang="en-US" dirty="0"/>
              <a:t>work with only </a:t>
            </a:r>
            <a:r>
              <a:rPr lang="en-US" sz="3600" b="1" dirty="0">
                <a:solidFill>
                  <a:srgbClr val="FFC000"/>
                </a:solidFill>
              </a:rPr>
              <a:t>one organization</a:t>
            </a:r>
            <a:r>
              <a:rPr lang="en-US" dirty="0"/>
              <a:t> each year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more than </a:t>
            </a:r>
            <a:r>
              <a:rPr lang="en-US" sz="3600" b="1" dirty="0">
                <a:solidFill>
                  <a:srgbClr val="FFC000"/>
                </a:solidFill>
              </a:rPr>
              <a:t>1.8 million active nonprofits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/>
              <a:t>in the United States alone (the ability to volunteer is endless 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28386-BA6E-4DC6-88F1-219B35DB869B}"/>
              </a:ext>
            </a:extLst>
          </p:cNvPr>
          <p:cNvSpPr txBox="1"/>
          <p:nvPr/>
        </p:nvSpPr>
        <p:spPr>
          <a:xfrm>
            <a:off x="8172450" y="6038850"/>
            <a:ext cx="3543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hlinkClick r:id="rId2"/>
              </a:rPr>
              <a:t>Source:  </a:t>
            </a:r>
            <a:r>
              <a:rPr lang="en-US" sz="2400" dirty="0" err="1">
                <a:solidFill>
                  <a:srgbClr val="0070C0"/>
                </a:solidFill>
                <a:hlinkClick r:id="rId2"/>
              </a:rPr>
              <a:t>VolunteerHub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08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BF12-DA4C-4D07-8299-D78A8D6E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/>
              <a:t>Everyone has AT LEAST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B0DEB1-60C5-4020-9222-36FC87CE36A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FFCA08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90000" l="8297" r="92140">
                        <a14:foregroundMark x1="10917" y1="59091" x2="8297" y2="37273"/>
                        <a14:foregroundMark x1="65066" y1="9545" x2="77729" y2="11818"/>
                        <a14:foregroundMark x1="87773" y1="64091" x2="87336" y2="43636"/>
                        <a14:foregroundMark x1="45415" y1="89091" x2="32314" y2="89545"/>
                        <a14:foregroundMark x1="91266" y1="56364" x2="92140" y2="522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31769" y="1593056"/>
            <a:ext cx="3004142" cy="2886075"/>
          </a:xfrm>
          <a:prstGeom prst="rect">
            <a:avLst/>
          </a:prstGeom>
        </p:spPr>
      </p:pic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93B9D0AD-E2D9-4445-B6CB-BCDB5BFD1085}"/>
              </a:ext>
            </a:extLst>
          </p:cNvPr>
          <p:cNvSpPr/>
          <p:nvPr/>
        </p:nvSpPr>
        <p:spPr>
          <a:xfrm>
            <a:off x="8856463" y="1752599"/>
            <a:ext cx="2818010" cy="2415779"/>
          </a:xfrm>
          <a:prstGeom prst="star5">
            <a:avLst/>
          </a:prstGeom>
          <a:solidFill>
            <a:srgbClr val="FDD7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399FCF-9EA6-48EE-BB11-C115E3D36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9280" y1="32343" x2="51009" y2="528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7493" y="1593056"/>
            <a:ext cx="3305175" cy="28860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B8031DF-C437-4409-B03D-9C744535AC8F}"/>
              </a:ext>
            </a:extLst>
          </p:cNvPr>
          <p:cNvSpPr txBox="1"/>
          <p:nvPr/>
        </p:nvSpPr>
        <p:spPr>
          <a:xfrm>
            <a:off x="1885950" y="4781550"/>
            <a:ext cx="9617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       Time                Treasure             Talent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C4EC2A7-4CFB-4A67-98E2-6722998268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FFCA08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90000" l="8297" r="92140">
                        <a14:foregroundMark x1="10917" y1="59091" x2="8297" y2="37273"/>
                        <a14:foregroundMark x1="65066" y1="9545" x2="77729" y2="11818"/>
                        <a14:foregroundMark x1="87773" y1="64091" x2="87336" y2="43636"/>
                        <a14:foregroundMark x1="45415" y1="89091" x2="32314" y2="89545"/>
                        <a14:foregroundMark x1="91266" y1="56364" x2="92140" y2="522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12359" y="1535906"/>
            <a:ext cx="3004142" cy="28860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C7FF460-5154-4DED-94E6-7D072F392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9280" y1="32343" x2="51009" y2="528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2383" y="1535906"/>
            <a:ext cx="33051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6B8E1-B818-4F7F-B834-7125CA30A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0"/>
            <a:ext cx="9064623" cy="1752599"/>
          </a:xfrm>
        </p:spPr>
        <p:txBody>
          <a:bodyPr/>
          <a:lstStyle/>
          <a:p>
            <a:pPr algn="l"/>
            <a:r>
              <a:rPr lang="en-US" sz="4800" b="1" dirty="0"/>
              <a:t>Time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E23F-E9E6-48E0-ADC9-8EFDD5277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4914901"/>
          </a:xfrm>
        </p:spPr>
        <p:txBody>
          <a:bodyPr>
            <a:normAutofit/>
          </a:bodyPr>
          <a:lstStyle/>
          <a:p>
            <a:r>
              <a:rPr lang="en-US" dirty="0"/>
              <a:t>After School or work, weekends, vacation breaks</a:t>
            </a:r>
          </a:p>
          <a:p>
            <a:endParaRPr lang="en-US" dirty="0"/>
          </a:p>
          <a:p>
            <a:r>
              <a:rPr lang="en-US" dirty="0"/>
              <a:t>Time to spend whatever is needed. </a:t>
            </a:r>
          </a:p>
          <a:p>
            <a:pPr lvl="1"/>
            <a:r>
              <a:rPr lang="en-US" sz="2400" dirty="0"/>
              <a:t>Reading to kids</a:t>
            </a:r>
          </a:p>
          <a:p>
            <a:pPr lvl="1"/>
            <a:r>
              <a:rPr lang="en-US" sz="2400" dirty="0"/>
              <a:t>Cleaning Kennels </a:t>
            </a:r>
          </a:p>
          <a:p>
            <a:pPr lvl="1"/>
            <a:r>
              <a:rPr lang="en-US" sz="2400" dirty="0"/>
              <a:t>Set up/tear down</a:t>
            </a:r>
          </a:p>
          <a:p>
            <a:pPr lvl="1"/>
            <a:r>
              <a:rPr lang="en-US" sz="2400" dirty="0"/>
              <a:t>Assembling food bags </a:t>
            </a:r>
          </a:p>
          <a:p>
            <a:pPr lvl="1"/>
            <a:r>
              <a:rPr lang="en-US" sz="2400" dirty="0"/>
              <a:t>Serving plates</a:t>
            </a:r>
          </a:p>
          <a:p>
            <a:pPr lvl="1"/>
            <a:r>
              <a:rPr lang="en-US" sz="2400" dirty="0"/>
              <a:t>…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17ED85-1908-4AC6-8EDF-265066276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280" y1="32343" x2="51009" y2="528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30743" y="461961"/>
            <a:ext cx="33051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6B8E1-B818-4F7F-B834-7125CA30A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0"/>
            <a:ext cx="9064623" cy="1752599"/>
          </a:xfrm>
        </p:spPr>
        <p:txBody>
          <a:bodyPr/>
          <a:lstStyle/>
          <a:p>
            <a:pPr algn="l"/>
            <a:r>
              <a:rPr lang="en-US" sz="4800" b="1" dirty="0"/>
              <a:t>Treasure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E23F-E9E6-48E0-ADC9-8EFDD5277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4914901"/>
          </a:xfrm>
        </p:spPr>
        <p:txBody>
          <a:bodyPr>
            <a:normAutofit/>
          </a:bodyPr>
          <a:lstStyle/>
          <a:p>
            <a:r>
              <a:rPr lang="en-US" dirty="0"/>
              <a:t>Money, vehicles, physical space, storage</a:t>
            </a:r>
          </a:p>
          <a:p>
            <a:endParaRPr lang="en-US" dirty="0"/>
          </a:p>
          <a:p>
            <a:r>
              <a:rPr lang="en-US" dirty="0"/>
              <a:t>Resources to help accomplish  the task.  </a:t>
            </a:r>
          </a:p>
          <a:p>
            <a:pPr lvl="1"/>
            <a:r>
              <a:rPr lang="en-US" sz="2400" dirty="0"/>
              <a:t>Money donations for food</a:t>
            </a:r>
          </a:p>
          <a:p>
            <a:pPr lvl="1"/>
            <a:r>
              <a:rPr lang="en-US" sz="2400" dirty="0"/>
              <a:t>Space to hold items for a rummage sale</a:t>
            </a:r>
          </a:p>
          <a:p>
            <a:pPr lvl="1"/>
            <a:r>
              <a:rPr lang="en-US" sz="2400" dirty="0"/>
              <a:t>A truck to help move large Items</a:t>
            </a:r>
          </a:p>
          <a:p>
            <a:pPr lvl="1"/>
            <a:r>
              <a:rPr lang="en-US" sz="2400" dirty="0"/>
              <a:t>A venue to hold an event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C3251-1582-4DF4-BAF2-BFD59989014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FFCA08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90000" l="8297" r="92140">
                        <a14:foregroundMark x1="10917" y1="59091" x2="8297" y2="37273"/>
                        <a14:foregroundMark x1="65066" y1="9545" x2="77729" y2="11818"/>
                        <a14:foregroundMark x1="87773" y1="64091" x2="87336" y2="43636"/>
                        <a14:foregroundMark x1="45415" y1="89091" x2="32314" y2="89545"/>
                        <a14:foregroundMark x1="91266" y1="56364" x2="92140" y2="522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75081" y="704849"/>
            <a:ext cx="3004142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3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6B8E1-B818-4F7F-B834-7125CA30A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0"/>
            <a:ext cx="9064623" cy="1752599"/>
          </a:xfrm>
        </p:spPr>
        <p:txBody>
          <a:bodyPr/>
          <a:lstStyle/>
          <a:p>
            <a:pPr algn="l"/>
            <a:r>
              <a:rPr lang="en-US" sz="4800" b="1" dirty="0"/>
              <a:t>Talent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E23F-E9E6-48E0-ADC9-8EFDD5277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54956"/>
            <a:ext cx="10018713" cy="4914901"/>
          </a:xfrm>
        </p:spPr>
        <p:txBody>
          <a:bodyPr>
            <a:normAutofit/>
          </a:bodyPr>
          <a:lstStyle/>
          <a:p>
            <a:r>
              <a:rPr lang="en-US" dirty="0"/>
              <a:t>Knowledge of Web Dev, App dev, Food Handler’s license,                                           book keeping</a:t>
            </a:r>
          </a:p>
          <a:p>
            <a:endParaRPr lang="en-US" dirty="0"/>
          </a:p>
          <a:p>
            <a:r>
              <a:rPr lang="en-US" dirty="0"/>
              <a:t>Special skills that are needed to accomplish a task</a:t>
            </a:r>
          </a:p>
          <a:p>
            <a:pPr lvl="1"/>
            <a:r>
              <a:rPr lang="en-US" sz="2400" dirty="0"/>
              <a:t>Bookkeeping for a Non-Profit</a:t>
            </a:r>
          </a:p>
          <a:p>
            <a:pPr lvl="1"/>
            <a:r>
              <a:rPr lang="en-US" sz="2400" dirty="0"/>
              <a:t>Develop a website/ app for a non-profit</a:t>
            </a:r>
          </a:p>
          <a:p>
            <a:pPr lvl="1"/>
            <a:r>
              <a:rPr lang="en-US" sz="2400" dirty="0"/>
              <a:t>Wood working, plumbing, HVAC knowledge applied to building a space or home</a:t>
            </a:r>
          </a:p>
          <a:p>
            <a:pPr lvl="1"/>
            <a:r>
              <a:rPr lang="en-US" sz="2400" dirty="0"/>
              <a:t>Sewing, tailoring experience, making pillow cases for foster children</a:t>
            </a: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F99909D0-3E0A-4409-8474-24BE874869E0}"/>
              </a:ext>
            </a:extLst>
          </p:cNvPr>
          <p:cNvSpPr/>
          <p:nvPr/>
        </p:nvSpPr>
        <p:spPr>
          <a:xfrm>
            <a:off x="9086850" y="616742"/>
            <a:ext cx="2602304" cy="2540794"/>
          </a:xfrm>
          <a:prstGeom prst="star5">
            <a:avLst/>
          </a:prstGeom>
          <a:solidFill>
            <a:srgbClr val="FDD7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8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2C2B-8A98-4550-BA83-99E570AC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/>
              <a:t>Quick 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22C0F-B285-473A-9667-3F425E83A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So, where do you go to volunteer?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7A25F-6887-4AB4-8018-CD45D89C1E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84" b="95556" l="10000" r="90000">
                        <a14:foregroundMark x1="49167" y1="88254" x2="49167" y2="88254"/>
                        <a14:foregroundMark x1="46250" y1="95556" x2="50583" y2="94444"/>
                        <a14:foregroundMark x1="41333" y1="13968" x2="45000" y2="6667"/>
                        <a14:foregroundMark x1="45000" y1="6667" x2="50333" y2="4127"/>
                        <a14:foregroundMark x1="50333" y1="4127" x2="55583" y2="6984"/>
                        <a14:foregroundMark x1="55583" y1="6984" x2="59833" y2="14127"/>
                        <a14:foregroundMark x1="59833" y1="14127" x2="60417" y2="16508"/>
                      </a14:backgroundRemoval>
                    </a14:imgEffect>
                  </a14:imgLayer>
                </a14:imgProps>
              </a:ext>
            </a:extLst>
          </a:blip>
          <a:srcRect l="31972" r="32669"/>
          <a:stretch/>
        </p:blipFill>
        <p:spPr>
          <a:xfrm>
            <a:off x="8413462" y="2213308"/>
            <a:ext cx="2294228" cy="340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21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DD70A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270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Corbel</vt:lpstr>
      <vt:lpstr>Times New Roman</vt:lpstr>
      <vt:lpstr>Parallax</vt:lpstr>
      <vt:lpstr>PowerPoint Presentation</vt:lpstr>
      <vt:lpstr>Quick Poll </vt:lpstr>
      <vt:lpstr>EVERYONE DOES!</vt:lpstr>
      <vt:lpstr>BUT!</vt:lpstr>
      <vt:lpstr>Everyone has AT LEAST one</vt:lpstr>
      <vt:lpstr>Time</vt:lpstr>
      <vt:lpstr>Treasure</vt:lpstr>
      <vt:lpstr>Talent</vt:lpstr>
      <vt:lpstr>Quick Poll</vt:lpstr>
      <vt:lpstr>PowerPoint Presentation</vt:lpstr>
      <vt:lpstr>PowerPoint Presentation</vt:lpstr>
      <vt:lpstr>PowerPoint Presentation</vt:lpstr>
      <vt:lpstr>MIT License </vt:lpstr>
      <vt:lpstr>From the Organization’s View</vt:lpstr>
      <vt:lpstr>Use Case Diagram</vt:lpstr>
      <vt:lpstr>A Final Thought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Gutierrez</dc:creator>
  <cp:lastModifiedBy>Joseph Gutierrez</cp:lastModifiedBy>
  <cp:revision>25</cp:revision>
  <dcterms:created xsi:type="dcterms:W3CDTF">2019-04-27T15:13:37Z</dcterms:created>
  <dcterms:modified xsi:type="dcterms:W3CDTF">2019-04-28T15:39:56Z</dcterms:modified>
</cp:coreProperties>
</file>