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9601200" cy="73152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84F8F-C62B-4D40-B921-07593885CC3B}" v="769" dt="2025-07-09T18:56:30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41" autoAdjust="0"/>
  </p:normalViewPr>
  <p:slideViewPr>
    <p:cSldViewPr snapToGrid="0" snapToObjects="1">
      <p:cViewPr>
        <p:scale>
          <a:sx n="40" d="100"/>
          <a:sy n="40" d="100"/>
        </p:scale>
        <p:origin x="-1306" y="2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C0FD6-7722-49DC-8FD0-7CDCDAC1F9C5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EDE6A6-9874-4287-8447-71A7431E5756}">
      <dgm:prSet phldrT="[Text]"/>
      <dgm:spPr/>
      <dgm:t>
        <a:bodyPr/>
        <a:lstStyle/>
        <a:p>
          <a:r>
            <a:rPr lang="en-US" dirty="0"/>
            <a:t>First move rate, holding composition and volume constant</a:t>
          </a:r>
        </a:p>
      </dgm:t>
    </dgm:pt>
    <dgm:pt modelId="{98AFBBD0-E2EB-4137-A7CB-B88617106EEA}" type="parTrans" cxnId="{2E5C40F1-02F7-4B3E-A5E0-A588BF2180DC}">
      <dgm:prSet/>
      <dgm:spPr/>
      <dgm:t>
        <a:bodyPr/>
        <a:lstStyle/>
        <a:p>
          <a:endParaRPr lang="en-US"/>
        </a:p>
      </dgm:t>
    </dgm:pt>
    <dgm:pt modelId="{CF4F009A-F874-4E08-86A1-13C2673B59C6}" type="sibTrans" cxnId="{2E5C40F1-02F7-4B3E-A5E0-A588BF2180DC}">
      <dgm:prSet/>
      <dgm:spPr/>
      <dgm:t>
        <a:bodyPr/>
        <a:lstStyle/>
        <a:p>
          <a:endParaRPr lang="en-US"/>
        </a:p>
      </dgm:t>
    </dgm:pt>
    <dgm:pt modelId="{BA2781B4-ADCA-4DC1-BE51-3C0A2900F91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Composition</a:t>
          </a:r>
        </a:p>
      </dgm:t>
    </dgm:pt>
    <dgm:pt modelId="{6722A810-1003-41B5-B191-8A6C7A903418}" type="parTrans" cxnId="{BE764F78-A27F-4BAB-951A-40008BCBCC88}">
      <dgm:prSet/>
      <dgm:spPr/>
      <dgm:t>
        <a:bodyPr/>
        <a:lstStyle/>
        <a:p>
          <a:endParaRPr lang="en-US"/>
        </a:p>
      </dgm:t>
    </dgm:pt>
    <dgm:pt modelId="{07A51991-8E56-4D2E-8931-DC41E2E8B0F9}" type="sibTrans" cxnId="{BE764F78-A27F-4BAB-951A-40008BCBCC88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6295F1AD-D5EB-4A7B-B6A1-1671E5EAE64C}">
      <dgm:prSet phldrT="[Text]"/>
      <dgm:spPr/>
      <dgm:t>
        <a:bodyPr/>
        <a:lstStyle/>
        <a:p>
          <a:r>
            <a:rPr lang="en-US" dirty="0"/>
            <a:t>Using the new rate, move composition, holding volume constant</a:t>
          </a:r>
        </a:p>
      </dgm:t>
    </dgm:pt>
    <dgm:pt modelId="{3E616E6B-AB18-41B7-82A5-3E7D8847D1F9}" type="parTrans" cxnId="{77D6FCE0-54C6-406B-9BAB-AD87A59A71B8}">
      <dgm:prSet/>
      <dgm:spPr/>
      <dgm:t>
        <a:bodyPr/>
        <a:lstStyle/>
        <a:p>
          <a:endParaRPr lang="en-US"/>
        </a:p>
      </dgm:t>
    </dgm:pt>
    <dgm:pt modelId="{29B2D081-F112-488C-8028-7E5D96AE6BB6}" type="sibTrans" cxnId="{77D6FCE0-54C6-406B-9BAB-AD87A59A71B8}">
      <dgm:prSet/>
      <dgm:spPr/>
      <dgm:t>
        <a:bodyPr/>
        <a:lstStyle/>
        <a:p>
          <a:endParaRPr lang="en-US"/>
        </a:p>
      </dgm:t>
    </dgm:pt>
    <dgm:pt modelId="{C60DD005-664D-4524-9501-09794E005EC8}">
      <dgm:prSet phldrT="[Text]"/>
      <dgm:spPr/>
      <dgm:t>
        <a:bodyPr/>
        <a:lstStyle/>
        <a:p>
          <a:r>
            <a:rPr lang="en-US" dirty="0"/>
            <a:t>Volume</a:t>
          </a:r>
        </a:p>
      </dgm:t>
    </dgm:pt>
    <dgm:pt modelId="{12388AFE-EB8B-4A5A-94EE-5AEE41475CA5}" type="parTrans" cxnId="{46D0F665-DB94-4086-A0B8-20817FF6BFE0}">
      <dgm:prSet/>
      <dgm:spPr/>
      <dgm:t>
        <a:bodyPr/>
        <a:lstStyle/>
        <a:p>
          <a:endParaRPr lang="en-US"/>
        </a:p>
      </dgm:t>
    </dgm:pt>
    <dgm:pt modelId="{806D8092-9040-481B-BF44-5C02BB90EA5A}" type="sibTrans" cxnId="{46D0F665-DB94-4086-A0B8-20817FF6BFE0}">
      <dgm:prSet/>
      <dgm:spPr/>
      <dgm:t>
        <a:bodyPr/>
        <a:lstStyle/>
        <a:p>
          <a:endParaRPr lang="en-US"/>
        </a:p>
      </dgm:t>
    </dgm:pt>
    <dgm:pt modelId="{4FEC7F6D-E1C8-4790-A786-DF49B9C3F4F3}">
      <dgm:prSet phldrT="[Text]"/>
      <dgm:spPr/>
      <dgm:t>
        <a:bodyPr/>
        <a:lstStyle/>
        <a:p>
          <a:r>
            <a:rPr lang="en-US" dirty="0"/>
            <a:t>Finally, using the new rate and composition, move volume</a:t>
          </a:r>
        </a:p>
      </dgm:t>
    </dgm:pt>
    <dgm:pt modelId="{A3936751-4C0F-476F-A0E6-E70F66C8019F}" type="parTrans" cxnId="{AA23412A-6E36-4B18-858F-4BD6B19703F6}">
      <dgm:prSet/>
      <dgm:spPr/>
      <dgm:t>
        <a:bodyPr/>
        <a:lstStyle/>
        <a:p>
          <a:endParaRPr lang="en-US"/>
        </a:p>
      </dgm:t>
    </dgm:pt>
    <dgm:pt modelId="{0945B021-C538-4555-BB7A-8D03D34E7065}" type="sibTrans" cxnId="{AA23412A-6E36-4B18-858F-4BD6B19703F6}">
      <dgm:prSet/>
      <dgm:spPr/>
      <dgm:t>
        <a:bodyPr/>
        <a:lstStyle/>
        <a:p>
          <a:endParaRPr lang="en-US"/>
        </a:p>
      </dgm:t>
    </dgm:pt>
    <dgm:pt modelId="{E452FDCB-F0E7-40E7-BFF8-E0C24688878F}">
      <dgm:prSet phldrT="[Text]"/>
      <dgm:spPr>
        <a:solidFill>
          <a:srgbClr val="0070C0"/>
        </a:solidFill>
      </dgm:spPr>
      <dgm:t>
        <a:bodyPr/>
        <a:lstStyle/>
        <a:p>
          <a:r>
            <a:rPr lang="en-US"/>
            <a:t>Rate</a:t>
          </a:r>
          <a:endParaRPr lang="en-US" dirty="0"/>
        </a:p>
      </dgm:t>
    </dgm:pt>
    <dgm:pt modelId="{3938E409-70D4-477C-83F4-D01C72389D7F}" type="parTrans" cxnId="{1788D36B-8099-4428-A668-84F153C82990}">
      <dgm:prSet/>
      <dgm:spPr/>
      <dgm:t>
        <a:bodyPr/>
        <a:lstStyle/>
        <a:p>
          <a:endParaRPr lang="en-US"/>
        </a:p>
      </dgm:t>
    </dgm:pt>
    <dgm:pt modelId="{54816E4E-E087-4F5A-A69D-7D2598900AF1}" type="sibTrans" cxnId="{1788D36B-8099-4428-A668-84F153C8299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18090850-A318-450E-9D3D-D495127F9728}" type="pres">
      <dgm:prSet presAssocID="{3B5C0FD6-7722-49DC-8FD0-7CDCDAC1F9C5}" presName="Name0" presStyleCnt="0">
        <dgm:presLayoutVars>
          <dgm:dir/>
          <dgm:animLvl val="lvl"/>
          <dgm:resizeHandles val="exact"/>
        </dgm:presLayoutVars>
      </dgm:prSet>
      <dgm:spPr/>
    </dgm:pt>
    <dgm:pt modelId="{D45D3357-C8EE-43A5-ADE0-3F382674324B}" type="pres">
      <dgm:prSet presAssocID="{3B5C0FD6-7722-49DC-8FD0-7CDCDAC1F9C5}" presName="tSp" presStyleCnt="0"/>
      <dgm:spPr/>
    </dgm:pt>
    <dgm:pt modelId="{78B2F288-205B-41AA-A38B-C83FA634B96B}" type="pres">
      <dgm:prSet presAssocID="{3B5C0FD6-7722-49DC-8FD0-7CDCDAC1F9C5}" presName="bSp" presStyleCnt="0"/>
      <dgm:spPr/>
    </dgm:pt>
    <dgm:pt modelId="{04982053-B3EB-493D-9217-D511D4E8C2E2}" type="pres">
      <dgm:prSet presAssocID="{3B5C0FD6-7722-49DC-8FD0-7CDCDAC1F9C5}" presName="process" presStyleCnt="0"/>
      <dgm:spPr/>
    </dgm:pt>
    <dgm:pt modelId="{C4F7BAE7-9CD4-4641-84D4-C38781DF7EA5}" type="pres">
      <dgm:prSet presAssocID="{E452FDCB-F0E7-40E7-BFF8-E0C24688878F}" presName="composite1" presStyleCnt="0"/>
      <dgm:spPr/>
    </dgm:pt>
    <dgm:pt modelId="{F6D0AFA9-4A54-4A50-9E28-FCBE0E60BC95}" type="pres">
      <dgm:prSet presAssocID="{E452FDCB-F0E7-40E7-BFF8-E0C24688878F}" presName="dummyNode1" presStyleLbl="node1" presStyleIdx="0" presStyleCnt="3"/>
      <dgm:spPr/>
    </dgm:pt>
    <dgm:pt modelId="{4013ECB8-22C2-46CF-9BF6-D3825767B91D}" type="pres">
      <dgm:prSet presAssocID="{E452FDCB-F0E7-40E7-BFF8-E0C24688878F}" presName="childNode1" presStyleLbl="bgAcc1" presStyleIdx="0" presStyleCnt="3">
        <dgm:presLayoutVars>
          <dgm:bulletEnabled val="1"/>
        </dgm:presLayoutVars>
      </dgm:prSet>
      <dgm:spPr/>
    </dgm:pt>
    <dgm:pt modelId="{FCE5607E-4DB7-470D-B9EF-F1E3BAED6C95}" type="pres">
      <dgm:prSet presAssocID="{E452FDCB-F0E7-40E7-BFF8-E0C24688878F}" presName="childNode1tx" presStyleLbl="bgAcc1" presStyleIdx="0" presStyleCnt="3">
        <dgm:presLayoutVars>
          <dgm:bulletEnabled val="1"/>
        </dgm:presLayoutVars>
      </dgm:prSet>
      <dgm:spPr/>
    </dgm:pt>
    <dgm:pt modelId="{942BDD94-D396-40A7-A67D-AA9F22AAAD5A}" type="pres">
      <dgm:prSet presAssocID="{E452FDCB-F0E7-40E7-BFF8-E0C24688878F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4E856345-B1D7-42EC-AAB3-DF25C2D8F0F6}" type="pres">
      <dgm:prSet presAssocID="{E452FDCB-F0E7-40E7-BFF8-E0C24688878F}" presName="connSite1" presStyleCnt="0"/>
      <dgm:spPr/>
    </dgm:pt>
    <dgm:pt modelId="{EB75FB14-167D-4712-8DEF-4C456B11C9D5}" type="pres">
      <dgm:prSet presAssocID="{54816E4E-E087-4F5A-A69D-7D2598900AF1}" presName="Name9" presStyleLbl="sibTrans2D1" presStyleIdx="0" presStyleCnt="2"/>
      <dgm:spPr/>
    </dgm:pt>
    <dgm:pt modelId="{73D4A52F-CC20-4F24-9A9E-A88A4154FC07}" type="pres">
      <dgm:prSet presAssocID="{BA2781B4-ADCA-4DC1-BE51-3C0A2900F913}" presName="composite2" presStyleCnt="0"/>
      <dgm:spPr/>
    </dgm:pt>
    <dgm:pt modelId="{CC2E0B72-84E7-4DB8-8F0A-B6855490DF3D}" type="pres">
      <dgm:prSet presAssocID="{BA2781B4-ADCA-4DC1-BE51-3C0A2900F913}" presName="dummyNode2" presStyleLbl="node1" presStyleIdx="0" presStyleCnt="3"/>
      <dgm:spPr/>
    </dgm:pt>
    <dgm:pt modelId="{FFC0089B-1B72-4D0D-9F95-6EF703B64C29}" type="pres">
      <dgm:prSet presAssocID="{BA2781B4-ADCA-4DC1-BE51-3C0A2900F913}" presName="childNode2" presStyleLbl="bgAcc1" presStyleIdx="1" presStyleCnt="3">
        <dgm:presLayoutVars>
          <dgm:bulletEnabled val="1"/>
        </dgm:presLayoutVars>
      </dgm:prSet>
      <dgm:spPr/>
    </dgm:pt>
    <dgm:pt modelId="{6E48697A-01D9-4138-8FC4-88CDDFEEA009}" type="pres">
      <dgm:prSet presAssocID="{BA2781B4-ADCA-4DC1-BE51-3C0A2900F913}" presName="childNode2tx" presStyleLbl="bgAcc1" presStyleIdx="1" presStyleCnt="3">
        <dgm:presLayoutVars>
          <dgm:bulletEnabled val="1"/>
        </dgm:presLayoutVars>
      </dgm:prSet>
      <dgm:spPr/>
    </dgm:pt>
    <dgm:pt modelId="{F04DDE53-C71E-418B-A858-C96AE4C79BA7}" type="pres">
      <dgm:prSet presAssocID="{BA2781B4-ADCA-4DC1-BE51-3C0A2900F91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5D631214-77E6-418E-9F27-A96AF34E17FE}" type="pres">
      <dgm:prSet presAssocID="{BA2781B4-ADCA-4DC1-BE51-3C0A2900F913}" presName="connSite2" presStyleCnt="0"/>
      <dgm:spPr/>
    </dgm:pt>
    <dgm:pt modelId="{D5C51F40-F738-4FBB-BDE7-AC8A70040DB1}" type="pres">
      <dgm:prSet presAssocID="{07A51991-8E56-4D2E-8931-DC41E2E8B0F9}" presName="Name18" presStyleLbl="sibTrans2D1" presStyleIdx="1" presStyleCnt="2"/>
      <dgm:spPr/>
    </dgm:pt>
    <dgm:pt modelId="{C5D156C0-9162-4C40-BE16-458149BECEA4}" type="pres">
      <dgm:prSet presAssocID="{C60DD005-664D-4524-9501-09794E005EC8}" presName="composite1" presStyleCnt="0"/>
      <dgm:spPr/>
    </dgm:pt>
    <dgm:pt modelId="{B7917AEB-FCA6-40E5-B016-A892BADBE210}" type="pres">
      <dgm:prSet presAssocID="{C60DD005-664D-4524-9501-09794E005EC8}" presName="dummyNode1" presStyleLbl="node1" presStyleIdx="1" presStyleCnt="3"/>
      <dgm:spPr/>
    </dgm:pt>
    <dgm:pt modelId="{0C0C18EC-29D1-4D6C-8FA1-FE6CE307DD33}" type="pres">
      <dgm:prSet presAssocID="{C60DD005-664D-4524-9501-09794E005EC8}" presName="childNode1" presStyleLbl="bgAcc1" presStyleIdx="2" presStyleCnt="3">
        <dgm:presLayoutVars>
          <dgm:bulletEnabled val="1"/>
        </dgm:presLayoutVars>
      </dgm:prSet>
      <dgm:spPr/>
    </dgm:pt>
    <dgm:pt modelId="{8C4FF96D-F8D2-4D34-8412-CC2F54C65F8A}" type="pres">
      <dgm:prSet presAssocID="{C60DD005-664D-4524-9501-09794E005EC8}" presName="childNode1tx" presStyleLbl="bgAcc1" presStyleIdx="2" presStyleCnt="3">
        <dgm:presLayoutVars>
          <dgm:bulletEnabled val="1"/>
        </dgm:presLayoutVars>
      </dgm:prSet>
      <dgm:spPr/>
    </dgm:pt>
    <dgm:pt modelId="{57B3A078-2DFE-48B4-AD82-0961175BF4AC}" type="pres">
      <dgm:prSet presAssocID="{C60DD005-664D-4524-9501-09794E005EC8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E2ECFAA6-CBC5-4F66-B2E0-E211DE803CD5}" type="pres">
      <dgm:prSet presAssocID="{C60DD005-664D-4524-9501-09794E005EC8}" presName="connSite1" presStyleCnt="0"/>
      <dgm:spPr/>
    </dgm:pt>
  </dgm:ptLst>
  <dgm:cxnLst>
    <dgm:cxn modelId="{CC5F5C0A-2BC3-4859-8CB0-4F8BC0FA521C}" type="presOf" srcId="{E452FDCB-F0E7-40E7-BFF8-E0C24688878F}" destId="{942BDD94-D396-40A7-A67D-AA9F22AAAD5A}" srcOrd="0" destOrd="0" presId="urn:microsoft.com/office/officeart/2005/8/layout/hProcess4"/>
    <dgm:cxn modelId="{AA23412A-6E36-4B18-858F-4BD6B19703F6}" srcId="{C60DD005-664D-4524-9501-09794E005EC8}" destId="{4FEC7F6D-E1C8-4790-A786-DF49B9C3F4F3}" srcOrd="0" destOrd="0" parTransId="{A3936751-4C0F-476F-A0E6-E70F66C8019F}" sibTransId="{0945B021-C538-4555-BB7A-8D03D34E7065}"/>
    <dgm:cxn modelId="{20EE7034-347D-4DE5-8684-DD94AC7FA58E}" type="presOf" srcId="{4FEC7F6D-E1C8-4790-A786-DF49B9C3F4F3}" destId="{0C0C18EC-29D1-4D6C-8FA1-FE6CE307DD33}" srcOrd="0" destOrd="0" presId="urn:microsoft.com/office/officeart/2005/8/layout/hProcess4"/>
    <dgm:cxn modelId="{46D0F665-DB94-4086-A0B8-20817FF6BFE0}" srcId="{3B5C0FD6-7722-49DC-8FD0-7CDCDAC1F9C5}" destId="{C60DD005-664D-4524-9501-09794E005EC8}" srcOrd="2" destOrd="0" parTransId="{12388AFE-EB8B-4A5A-94EE-5AEE41475CA5}" sibTransId="{806D8092-9040-481B-BF44-5C02BB90EA5A}"/>
    <dgm:cxn modelId="{3815C24B-75F0-4C17-B36D-B9D7F4738C84}" type="presOf" srcId="{6295F1AD-D5EB-4A7B-B6A1-1671E5EAE64C}" destId="{6E48697A-01D9-4138-8FC4-88CDDFEEA009}" srcOrd="1" destOrd="0" presId="urn:microsoft.com/office/officeart/2005/8/layout/hProcess4"/>
    <dgm:cxn modelId="{1788D36B-8099-4428-A668-84F153C82990}" srcId="{3B5C0FD6-7722-49DC-8FD0-7CDCDAC1F9C5}" destId="{E452FDCB-F0E7-40E7-BFF8-E0C24688878F}" srcOrd="0" destOrd="0" parTransId="{3938E409-70D4-477C-83F4-D01C72389D7F}" sibTransId="{54816E4E-E087-4F5A-A69D-7D2598900AF1}"/>
    <dgm:cxn modelId="{0986674F-2FA5-46AA-8E28-C42EE1456535}" type="presOf" srcId="{4FEC7F6D-E1C8-4790-A786-DF49B9C3F4F3}" destId="{8C4FF96D-F8D2-4D34-8412-CC2F54C65F8A}" srcOrd="1" destOrd="0" presId="urn:microsoft.com/office/officeart/2005/8/layout/hProcess4"/>
    <dgm:cxn modelId="{BE764F78-A27F-4BAB-951A-40008BCBCC88}" srcId="{3B5C0FD6-7722-49DC-8FD0-7CDCDAC1F9C5}" destId="{BA2781B4-ADCA-4DC1-BE51-3C0A2900F913}" srcOrd="1" destOrd="0" parTransId="{6722A810-1003-41B5-B191-8A6C7A903418}" sibTransId="{07A51991-8E56-4D2E-8931-DC41E2E8B0F9}"/>
    <dgm:cxn modelId="{7DBC7F83-C9B9-454D-8B45-ABD76351A672}" type="presOf" srcId="{54816E4E-E087-4F5A-A69D-7D2598900AF1}" destId="{EB75FB14-167D-4712-8DEF-4C456B11C9D5}" srcOrd="0" destOrd="0" presId="urn:microsoft.com/office/officeart/2005/8/layout/hProcess4"/>
    <dgm:cxn modelId="{6028E792-6B6E-48B4-AF19-2D1711CB1A72}" type="presOf" srcId="{07A51991-8E56-4D2E-8931-DC41E2E8B0F9}" destId="{D5C51F40-F738-4FBB-BDE7-AC8A70040DB1}" srcOrd="0" destOrd="0" presId="urn:microsoft.com/office/officeart/2005/8/layout/hProcess4"/>
    <dgm:cxn modelId="{B83EAC95-6923-44C2-917D-2E80E31B7175}" type="presOf" srcId="{C60DD005-664D-4524-9501-09794E005EC8}" destId="{57B3A078-2DFE-48B4-AD82-0961175BF4AC}" srcOrd="0" destOrd="0" presId="urn:microsoft.com/office/officeart/2005/8/layout/hProcess4"/>
    <dgm:cxn modelId="{4CD5BB96-EF30-4EE1-B5DA-4D2A08AD7A47}" type="presOf" srcId="{3B5C0FD6-7722-49DC-8FD0-7CDCDAC1F9C5}" destId="{18090850-A318-450E-9D3D-D495127F9728}" srcOrd="0" destOrd="0" presId="urn:microsoft.com/office/officeart/2005/8/layout/hProcess4"/>
    <dgm:cxn modelId="{F5E9CFA3-722A-4A74-AB62-20C144DD1079}" type="presOf" srcId="{6295F1AD-D5EB-4A7B-B6A1-1671E5EAE64C}" destId="{FFC0089B-1B72-4D0D-9F95-6EF703B64C29}" srcOrd="0" destOrd="0" presId="urn:microsoft.com/office/officeart/2005/8/layout/hProcess4"/>
    <dgm:cxn modelId="{F6452AC4-7CAB-4D0C-A753-41B48DF22C18}" type="presOf" srcId="{A9EDE6A6-9874-4287-8447-71A7431E5756}" destId="{4013ECB8-22C2-46CF-9BF6-D3825767B91D}" srcOrd="0" destOrd="0" presId="urn:microsoft.com/office/officeart/2005/8/layout/hProcess4"/>
    <dgm:cxn modelId="{AD2AB5D4-D0A4-4EF5-97FA-DE81B70B3646}" type="presOf" srcId="{A9EDE6A6-9874-4287-8447-71A7431E5756}" destId="{FCE5607E-4DB7-470D-B9EF-F1E3BAED6C95}" srcOrd="1" destOrd="0" presId="urn:microsoft.com/office/officeart/2005/8/layout/hProcess4"/>
    <dgm:cxn modelId="{01C4B2DA-2DFE-4E01-81AC-320D74BD671C}" type="presOf" srcId="{BA2781B4-ADCA-4DC1-BE51-3C0A2900F913}" destId="{F04DDE53-C71E-418B-A858-C96AE4C79BA7}" srcOrd="0" destOrd="0" presId="urn:microsoft.com/office/officeart/2005/8/layout/hProcess4"/>
    <dgm:cxn modelId="{77D6FCE0-54C6-406B-9BAB-AD87A59A71B8}" srcId="{BA2781B4-ADCA-4DC1-BE51-3C0A2900F913}" destId="{6295F1AD-D5EB-4A7B-B6A1-1671E5EAE64C}" srcOrd="0" destOrd="0" parTransId="{3E616E6B-AB18-41B7-82A5-3E7D8847D1F9}" sibTransId="{29B2D081-F112-488C-8028-7E5D96AE6BB6}"/>
    <dgm:cxn modelId="{2E5C40F1-02F7-4B3E-A5E0-A588BF2180DC}" srcId="{E452FDCB-F0E7-40E7-BFF8-E0C24688878F}" destId="{A9EDE6A6-9874-4287-8447-71A7431E5756}" srcOrd="0" destOrd="0" parTransId="{98AFBBD0-E2EB-4137-A7CB-B88617106EEA}" sibTransId="{CF4F009A-F874-4E08-86A1-13C2673B59C6}"/>
    <dgm:cxn modelId="{9981FD68-C019-4E00-847E-B85D35486B5C}" type="presParOf" srcId="{18090850-A318-450E-9D3D-D495127F9728}" destId="{D45D3357-C8EE-43A5-ADE0-3F382674324B}" srcOrd="0" destOrd="0" presId="urn:microsoft.com/office/officeart/2005/8/layout/hProcess4"/>
    <dgm:cxn modelId="{06939F82-0EE2-4998-92D0-9752E83353D8}" type="presParOf" srcId="{18090850-A318-450E-9D3D-D495127F9728}" destId="{78B2F288-205B-41AA-A38B-C83FA634B96B}" srcOrd="1" destOrd="0" presId="urn:microsoft.com/office/officeart/2005/8/layout/hProcess4"/>
    <dgm:cxn modelId="{A4C881D4-56E6-4AC0-92E6-3328ABF20130}" type="presParOf" srcId="{18090850-A318-450E-9D3D-D495127F9728}" destId="{04982053-B3EB-493D-9217-D511D4E8C2E2}" srcOrd="2" destOrd="0" presId="urn:microsoft.com/office/officeart/2005/8/layout/hProcess4"/>
    <dgm:cxn modelId="{C1FCED2C-1F8E-4247-AEC9-7EA7CD5ADF91}" type="presParOf" srcId="{04982053-B3EB-493D-9217-D511D4E8C2E2}" destId="{C4F7BAE7-9CD4-4641-84D4-C38781DF7EA5}" srcOrd="0" destOrd="0" presId="urn:microsoft.com/office/officeart/2005/8/layout/hProcess4"/>
    <dgm:cxn modelId="{6293FED1-ADB6-4C36-A079-C0465A516A0D}" type="presParOf" srcId="{C4F7BAE7-9CD4-4641-84D4-C38781DF7EA5}" destId="{F6D0AFA9-4A54-4A50-9E28-FCBE0E60BC95}" srcOrd="0" destOrd="0" presId="urn:microsoft.com/office/officeart/2005/8/layout/hProcess4"/>
    <dgm:cxn modelId="{A06E4A99-2FEB-45CD-8AA4-0994DA1463CE}" type="presParOf" srcId="{C4F7BAE7-9CD4-4641-84D4-C38781DF7EA5}" destId="{4013ECB8-22C2-46CF-9BF6-D3825767B91D}" srcOrd="1" destOrd="0" presId="urn:microsoft.com/office/officeart/2005/8/layout/hProcess4"/>
    <dgm:cxn modelId="{BF6C16E9-5517-4DEB-886C-0F84A219188F}" type="presParOf" srcId="{C4F7BAE7-9CD4-4641-84D4-C38781DF7EA5}" destId="{FCE5607E-4DB7-470D-B9EF-F1E3BAED6C95}" srcOrd="2" destOrd="0" presId="urn:microsoft.com/office/officeart/2005/8/layout/hProcess4"/>
    <dgm:cxn modelId="{1D1A83EE-59D3-4790-BB67-23A9F128CF08}" type="presParOf" srcId="{C4F7BAE7-9CD4-4641-84D4-C38781DF7EA5}" destId="{942BDD94-D396-40A7-A67D-AA9F22AAAD5A}" srcOrd="3" destOrd="0" presId="urn:microsoft.com/office/officeart/2005/8/layout/hProcess4"/>
    <dgm:cxn modelId="{FB8253FB-6E4C-4964-9A8C-ECCEEDDB2E32}" type="presParOf" srcId="{C4F7BAE7-9CD4-4641-84D4-C38781DF7EA5}" destId="{4E856345-B1D7-42EC-AAB3-DF25C2D8F0F6}" srcOrd="4" destOrd="0" presId="urn:microsoft.com/office/officeart/2005/8/layout/hProcess4"/>
    <dgm:cxn modelId="{8B70C633-CCCC-4F31-800F-21DE23A884C4}" type="presParOf" srcId="{04982053-B3EB-493D-9217-D511D4E8C2E2}" destId="{EB75FB14-167D-4712-8DEF-4C456B11C9D5}" srcOrd="1" destOrd="0" presId="urn:microsoft.com/office/officeart/2005/8/layout/hProcess4"/>
    <dgm:cxn modelId="{E6D10744-5A3F-4BD4-A047-1CE298F2A52C}" type="presParOf" srcId="{04982053-B3EB-493D-9217-D511D4E8C2E2}" destId="{73D4A52F-CC20-4F24-9A9E-A88A4154FC07}" srcOrd="2" destOrd="0" presId="urn:microsoft.com/office/officeart/2005/8/layout/hProcess4"/>
    <dgm:cxn modelId="{F859FAC5-5188-43F4-8A1F-AD728F62C9A9}" type="presParOf" srcId="{73D4A52F-CC20-4F24-9A9E-A88A4154FC07}" destId="{CC2E0B72-84E7-4DB8-8F0A-B6855490DF3D}" srcOrd="0" destOrd="0" presId="urn:microsoft.com/office/officeart/2005/8/layout/hProcess4"/>
    <dgm:cxn modelId="{41ECA4DF-9979-4531-BE71-347454911641}" type="presParOf" srcId="{73D4A52F-CC20-4F24-9A9E-A88A4154FC07}" destId="{FFC0089B-1B72-4D0D-9F95-6EF703B64C29}" srcOrd="1" destOrd="0" presId="urn:microsoft.com/office/officeart/2005/8/layout/hProcess4"/>
    <dgm:cxn modelId="{48932373-A1BC-4A03-93D6-1A4072B02499}" type="presParOf" srcId="{73D4A52F-CC20-4F24-9A9E-A88A4154FC07}" destId="{6E48697A-01D9-4138-8FC4-88CDDFEEA009}" srcOrd="2" destOrd="0" presId="urn:microsoft.com/office/officeart/2005/8/layout/hProcess4"/>
    <dgm:cxn modelId="{4E31353E-530D-46A4-955D-46621BEB2122}" type="presParOf" srcId="{73D4A52F-CC20-4F24-9A9E-A88A4154FC07}" destId="{F04DDE53-C71E-418B-A858-C96AE4C79BA7}" srcOrd="3" destOrd="0" presId="urn:microsoft.com/office/officeart/2005/8/layout/hProcess4"/>
    <dgm:cxn modelId="{17DA902F-EDAC-4208-887B-F397CD8A4A88}" type="presParOf" srcId="{73D4A52F-CC20-4F24-9A9E-A88A4154FC07}" destId="{5D631214-77E6-418E-9F27-A96AF34E17FE}" srcOrd="4" destOrd="0" presId="urn:microsoft.com/office/officeart/2005/8/layout/hProcess4"/>
    <dgm:cxn modelId="{3DBEBE7C-EA64-467D-8E53-44B1EA2F0426}" type="presParOf" srcId="{04982053-B3EB-493D-9217-D511D4E8C2E2}" destId="{D5C51F40-F738-4FBB-BDE7-AC8A70040DB1}" srcOrd="3" destOrd="0" presId="urn:microsoft.com/office/officeart/2005/8/layout/hProcess4"/>
    <dgm:cxn modelId="{3BD8B075-261B-4DD8-8142-2C4CF8B57369}" type="presParOf" srcId="{04982053-B3EB-493D-9217-D511D4E8C2E2}" destId="{C5D156C0-9162-4C40-BE16-458149BECEA4}" srcOrd="4" destOrd="0" presId="urn:microsoft.com/office/officeart/2005/8/layout/hProcess4"/>
    <dgm:cxn modelId="{589A0717-7C4D-45F1-B517-52DE19E21BB5}" type="presParOf" srcId="{C5D156C0-9162-4C40-BE16-458149BECEA4}" destId="{B7917AEB-FCA6-40E5-B016-A892BADBE210}" srcOrd="0" destOrd="0" presId="urn:microsoft.com/office/officeart/2005/8/layout/hProcess4"/>
    <dgm:cxn modelId="{D2448B4E-2672-472A-A3E4-69A8C4DABCF7}" type="presParOf" srcId="{C5D156C0-9162-4C40-BE16-458149BECEA4}" destId="{0C0C18EC-29D1-4D6C-8FA1-FE6CE307DD33}" srcOrd="1" destOrd="0" presId="urn:microsoft.com/office/officeart/2005/8/layout/hProcess4"/>
    <dgm:cxn modelId="{576640AC-09B9-4A29-9717-A82BC6AE8DEC}" type="presParOf" srcId="{C5D156C0-9162-4C40-BE16-458149BECEA4}" destId="{8C4FF96D-F8D2-4D34-8412-CC2F54C65F8A}" srcOrd="2" destOrd="0" presId="urn:microsoft.com/office/officeart/2005/8/layout/hProcess4"/>
    <dgm:cxn modelId="{51FCDEBD-6280-48C4-A2D2-DD8E7F0D2D14}" type="presParOf" srcId="{C5D156C0-9162-4C40-BE16-458149BECEA4}" destId="{57B3A078-2DFE-48B4-AD82-0961175BF4AC}" srcOrd="3" destOrd="0" presId="urn:microsoft.com/office/officeart/2005/8/layout/hProcess4"/>
    <dgm:cxn modelId="{8E9500F6-429E-4A4C-B638-75342F76B56E}" type="presParOf" srcId="{C5D156C0-9162-4C40-BE16-458149BECEA4}" destId="{E2ECFAA6-CBC5-4F66-B2E0-E211DE803CD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3ECB8-22C2-46CF-9BF6-D3825767B91D}">
      <dsp:nvSpPr>
        <dsp:cNvPr id="0" name=""/>
        <dsp:cNvSpPr/>
      </dsp:nvSpPr>
      <dsp:spPr>
        <a:xfrm>
          <a:off x="3030" y="1274737"/>
          <a:ext cx="2703437" cy="2229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First move rate, holding composition and volume constant</a:t>
          </a:r>
        </a:p>
      </dsp:txBody>
      <dsp:txXfrm>
        <a:off x="54343" y="1326050"/>
        <a:ext cx="2600811" cy="1649336"/>
      </dsp:txXfrm>
    </dsp:sp>
    <dsp:sp modelId="{EB75FB14-167D-4712-8DEF-4C456B11C9D5}">
      <dsp:nvSpPr>
        <dsp:cNvPr id="0" name=""/>
        <dsp:cNvSpPr/>
      </dsp:nvSpPr>
      <dsp:spPr>
        <a:xfrm>
          <a:off x="1514229" y="1776845"/>
          <a:ext cx="3024164" cy="3024164"/>
        </a:xfrm>
        <a:prstGeom prst="leftCircularArrow">
          <a:avLst>
            <a:gd name="adj1" fmla="val 3295"/>
            <a:gd name="adj2" fmla="val 406819"/>
            <a:gd name="adj3" fmla="val 2182330"/>
            <a:gd name="adj4" fmla="val 9024489"/>
            <a:gd name="adj5" fmla="val 3844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BDD94-D396-40A7-A67D-AA9F22AAAD5A}">
      <dsp:nvSpPr>
        <dsp:cNvPr id="0" name=""/>
        <dsp:cNvSpPr/>
      </dsp:nvSpPr>
      <dsp:spPr>
        <a:xfrm>
          <a:off x="603794" y="3026700"/>
          <a:ext cx="2403055" cy="955615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Rate</a:t>
          </a:r>
          <a:endParaRPr lang="en-US" sz="3300" kern="1200" dirty="0"/>
        </a:p>
      </dsp:txBody>
      <dsp:txXfrm>
        <a:off x="631783" y="3054689"/>
        <a:ext cx="2347077" cy="899637"/>
      </dsp:txXfrm>
    </dsp:sp>
    <dsp:sp modelId="{FFC0089B-1B72-4D0D-9F95-6EF703B64C29}">
      <dsp:nvSpPr>
        <dsp:cNvPr id="0" name=""/>
        <dsp:cNvSpPr/>
      </dsp:nvSpPr>
      <dsp:spPr>
        <a:xfrm>
          <a:off x="3481327" y="1274737"/>
          <a:ext cx="2703437" cy="2229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Using the new rate, move composition, holding volume constant</a:t>
          </a:r>
        </a:p>
      </dsp:txBody>
      <dsp:txXfrm>
        <a:off x="3532640" y="1803858"/>
        <a:ext cx="2600811" cy="1649336"/>
      </dsp:txXfrm>
    </dsp:sp>
    <dsp:sp modelId="{D5C51F40-F738-4FBB-BDE7-AC8A70040DB1}">
      <dsp:nvSpPr>
        <dsp:cNvPr id="0" name=""/>
        <dsp:cNvSpPr/>
      </dsp:nvSpPr>
      <dsp:spPr>
        <a:xfrm>
          <a:off x="4969998" y="-109190"/>
          <a:ext cx="3369603" cy="3369603"/>
        </a:xfrm>
        <a:prstGeom prst="circularArrow">
          <a:avLst>
            <a:gd name="adj1" fmla="val 2957"/>
            <a:gd name="adj2" fmla="val 362215"/>
            <a:gd name="adj3" fmla="val 19462274"/>
            <a:gd name="adj4" fmla="val 12575511"/>
            <a:gd name="adj5" fmla="val 345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DDE53-C71E-418B-A858-C96AE4C79BA7}">
      <dsp:nvSpPr>
        <dsp:cNvPr id="0" name=""/>
        <dsp:cNvSpPr/>
      </dsp:nvSpPr>
      <dsp:spPr>
        <a:xfrm>
          <a:off x="4082091" y="796929"/>
          <a:ext cx="2403055" cy="955615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Composition</a:t>
          </a:r>
        </a:p>
      </dsp:txBody>
      <dsp:txXfrm>
        <a:off x="4110080" y="824918"/>
        <a:ext cx="2347077" cy="899637"/>
      </dsp:txXfrm>
    </dsp:sp>
    <dsp:sp modelId="{0C0C18EC-29D1-4D6C-8FA1-FE6CE307DD33}">
      <dsp:nvSpPr>
        <dsp:cNvPr id="0" name=""/>
        <dsp:cNvSpPr/>
      </dsp:nvSpPr>
      <dsp:spPr>
        <a:xfrm>
          <a:off x="6959625" y="1274737"/>
          <a:ext cx="2703437" cy="2229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Finally, using the new rate and composition, move volume</a:t>
          </a:r>
        </a:p>
      </dsp:txBody>
      <dsp:txXfrm>
        <a:off x="7010938" y="1326050"/>
        <a:ext cx="2600811" cy="1649336"/>
      </dsp:txXfrm>
    </dsp:sp>
    <dsp:sp modelId="{57B3A078-2DFE-48B4-AD82-0961175BF4AC}">
      <dsp:nvSpPr>
        <dsp:cNvPr id="0" name=""/>
        <dsp:cNvSpPr/>
      </dsp:nvSpPr>
      <dsp:spPr>
        <a:xfrm>
          <a:off x="7560389" y="3026700"/>
          <a:ext cx="2403055" cy="955615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Volume</a:t>
          </a:r>
        </a:p>
      </dsp:txBody>
      <dsp:txXfrm>
        <a:off x="7588378" y="3054689"/>
        <a:ext cx="2347077" cy="899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85A93E9-08CE-5846-AE29-C9A2010B8487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F5DAA5-FAA5-B145-92CC-ABE87913B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0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1"/>
            <a:ext cx="47404019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1"/>
            <a:ext cx="141480543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3" y="36865561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3" y="36865561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8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EA01-B6EC-6145-B703-C84289B9E7D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80CC-B886-5F4C-A902-6E81BC4F9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nn_Blue_Gradien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4145183" cy="3317235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66316" y="6262432"/>
            <a:ext cx="12909475" cy="25944769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1" y="1080831"/>
            <a:ext cx="35102800" cy="3784876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519397" y="6262432"/>
            <a:ext cx="12909475" cy="25944769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30167605" y="6262432"/>
            <a:ext cx="12909475" cy="25944769"/>
          </a:xfrm>
          <a:prstGeom prst="rect">
            <a:avLst/>
          </a:prstGeom>
          <a:solidFill>
            <a:srgbClr val="FFFFFF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6959600" y="16459200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71481" y="7137155"/>
            <a:ext cx="7994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Abstract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71482" y="11652526"/>
            <a:ext cx="7225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Problem With Existing Approaches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68800" y="1178746"/>
            <a:ext cx="3510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"/>
                <a:cs typeface="Arial"/>
              </a:rPr>
              <a:t>The Rate, Composition, and Volume Decomposition Method</a:t>
            </a:r>
            <a:r>
              <a:rPr lang="en-US" sz="5400" dirty="0">
                <a:latin typeface="Arial"/>
                <a:cs typeface="Arial"/>
              </a:rPr>
              <a:t>: </a:t>
            </a:r>
          </a:p>
          <a:p>
            <a:pPr algn="ctr"/>
            <a:r>
              <a:rPr lang="en-US" sz="5400" dirty="0">
                <a:latin typeface="Arial"/>
                <a:cs typeface="Arial"/>
              </a:rPr>
              <a:t>A Zero-Loss Approach to Decomposing Electoral and Compositional Shifts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19601" y="2992669"/>
            <a:ext cx="35102800" cy="85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/>
                <a:cs typeface="Arial"/>
              </a:rPr>
              <a:t>Donald Moratz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70403" y="3740538"/>
            <a:ext cx="3510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/>
                <a:cs typeface="Arial"/>
              </a:rPr>
              <a:t>dmoratz@sas.upenn.edu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1783" y="7586690"/>
            <a:ext cx="119065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dirty="0"/>
              <a:t>Existing methods for decomposing electoral change (e.g., derivative-based, regression) often fail to fully account for total vote shifts and complex compositional dynamics due to their inability to capture cross-partial derivatives. This work introduces the </a:t>
            </a:r>
            <a:r>
              <a:rPr lang="en-US" sz="2800" b="1" dirty="0"/>
              <a:t>Rate, Composition, and Volume Decomposition (RCVD)</a:t>
            </a:r>
            <a:r>
              <a:rPr lang="en-US" sz="2800" dirty="0"/>
              <a:t>, a novel, zero-loss approach that precisely quantifies within-group and cross-group compositional changes. RCVD offers a more accurate, interpretable, and consistent framework for analyzing electoral outcomes.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01783" y="13621758"/>
            <a:ext cx="119065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Traditional methods, such as the derivative-based approach, conflate composition and volume effects. Critically, both derivative-based and regression models fail to capture the interactive effects (cross-partial derivatives) between rate, composition, and volume changes. Traditional approaches often treat these as independent, missing crucial interaction terms. This leads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Inaccurate accounting for total vote shifts.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Misrepresentation of individual component contributions (rate, composition, volume).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Biased estimations that can overstate or understate actual electoral dynamics.</a:t>
            </a:r>
          </a:p>
          <a:p>
            <a:r>
              <a:rPr lang="en-US" sz="2800" dirty="0"/>
              <a:t>Significant progress has been made on this problem by Marble et al. (2024), but RCVD addresses the remaining residual.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519397" y="7137155"/>
            <a:ext cx="12877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The RCVD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15975893" y="7946317"/>
                <a:ext cx="12065003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RCVD method accurately decomposes total vote change (ΔZ) into distinct, interpretable components:</a:t>
                </a:r>
              </a:p>
              <a:p>
                <a:endParaRPr lang="en-US" sz="280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70C0"/>
                    </a:solidFill>
                    <a:cs typeface="Arial"/>
                  </a:rPr>
                  <a:t>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𝒓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cs typeface="Arial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: Group's vote choice percentage at time 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B050"/>
                    </a:solidFill>
                    <a:cs typeface="Arial"/>
                  </a:rPr>
                  <a:t>Composition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𝒄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cs typeface="Arial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: Group’s share of the electorate at time 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accent6"/>
                    </a:solidFill>
                    <a:cs typeface="Arial"/>
                  </a:rPr>
                  <a:t>Volume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𝒗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chemeClr val="accent6"/>
                    </a:solidFill>
                    <a:cs typeface="Arial"/>
                  </a:rPr>
                  <a:t>)</a:t>
                </a: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: Total electorate size at time 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cs typeface="Arial"/>
                  </a:rPr>
                  <a:t>Votes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𝒁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 dirty="0">
                    <a:cs typeface="Arial"/>
                  </a:rPr>
                  <a:t>): </a:t>
                </a:r>
                <a:r>
                  <a:rPr lang="en-US" sz="2800" dirty="0">
                    <a:cs typeface="Arial"/>
                  </a:rPr>
                  <a:t>Total votes a group gives to a candidate at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𝒁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  <m:r>
                      <a:rPr lang="en-US" sz="2800" b="1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𝒓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𝒄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𝒗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000000"/>
                  </a:solidFill>
                  <a:cs typeface="Arial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The RCV approach is a zero-loss, non-linear solution that ensures the sum of decomposed changes equals the total observed change (ΔZ = ΔR + ΔC + ΔV). It explicitly accounts for complex sequential interactions between these components.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000000"/>
                  </a:solidFill>
                  <a:cs typeface="Arial"/>
                </a:endParaRPr>
              </a:p>
              <a:p>
                <a:r>
                  <a:rPr lang="en-US" sz="2800" b="1" dirty="0">
                    <a:solidFill>
                      <a:srgbClr val="000000"/>
                    </a:solidFill>
                    <a:cs typeface="Arial"/>
                  </a:rPr>
                  <a:t>Core Principle: </a:t>
                </a:r>
                <a:r>
                  <a:rPr lang="pl-PL" sz="2800" b="1" dirty="0">
                    <a:solidFill>
                      <a:srgbClr val="000000"/>
                    </a:solidFill>
                    <a:cs typeface="Arial"/>
                  </a:rPr>
                  <a:t>ΔZ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𝒁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Arial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l-PL" sz="2800" b="1" dirty="0">
                    <a:solidFill>
                      <a:srgbClr val="000000"/>
                    </a:solidFill>
                    <a:cs typeface="Arial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𝒁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cs typeface="Arial"/>
                          </a:rPr>
                          <m:t>𝒕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000000"/>
                  </a:solidFill>
                  <a:cs typeface="Arial"/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893" y="7946317"/>
                <a:ext cx="12065003" cy="5693866"/>
              </a:xfrm>
              <a:prstGeom prst="rect">
                <a:avLst/>
              </a:prstGeom>
              <a:blipFill>
                <a:blip r:embed="rId3"/>
                <a:stretch>
                  <a:fillRect l="-1061" t="-1071" r="-101" b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5519397" y="13402386"/>
                <a:ext cx="1287780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1" i="0" dirty="0" smtClean="0">
                          <a:solidFill>
                            <a:srgbClr val="000000"/>
                          </a:solidFill>
                          <a:cs typeface="Arial"/>
                        </a:rPr>
                        <m:t>Key</m:t>
                      </m:r>
                      <m:r>
                        <m:rPr>
                          <m:nor/>
                        </m:rPr>
                        <a:rPr lang="en-US" sz="4000" b="1" i="0" dirty="0" smtClean="0">
                          <a:solidFill>
                            <a:srgbClr val="000000"/>
                          </a:solidFill>
                          <a:cs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000" b="1" i="0" dirty="0" smtClean="0">
                          <a:solidFill>
                            <a:srgbClr val="000000"/>
                          </a:solidFill>
                          <a:cs typeface="Arial"/>
                        </a:rPr>
                        <m:t>Equation</m:t>
                      </m:r>
                    </m:oMath>
                  </m:oMathPara>
                </a14:m>
                <a:endParaRPr lang="en-US" sz="4000" b="1" i="0" dirty="0">
                  <a:solidFill>
                    <a:srgbClr val="000000"/>
                  </a:solidFill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∆</m:t>
                      </m:r>
                      <m:r>
                        <a:rPr lang="en-US" sz="3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𝐙</m:t>
                      </m:r>
                      <m:r>
                        <a:rPr lang="en-US" sz="3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3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r>
                        <a:rPr lang="en-US" sz="3400" b="0" i="1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3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en-US" sz="3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r>
                        <a:rPr lang="en-US" sz="3400" b="0" i="1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3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en-US" sz="3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sz="3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en-US" sz="3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sSub>
                        <m:sSubPr>
                          <m:ctrlP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𝑡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Arial"/>
                        </a:rPr>
                        <m:t>]</m:t>
                      </m:r>
                    </m:oMath>
                  </m:oMathPara>
                </a14:m>
                <a:endParaRPr lang="en-US" sz="34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9397" y="13402386"/>
                <a:ext cx="12877803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15514525" y="20340666"/>
            <a:ext cx="12909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RCVD in Action: U.S. Elections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925797" y="21483695"/>
            <a:ext cx="12032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US Election Data demonstrates RCVD's superior accuracy. Unlike traditional methods, RCVD consistently:</a:t>
            </a:r>
          </a:p>
          <a:p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Produces perfectly additive decompositions, ensuring zero-loss.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Correctly attributes changes to their respective Rate, Composition, and Volume components, even under complex, interacting scenarios.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Exposes how reliance on other methods can lead to biased estimations of electoral shifts, particularly when group sizes and voting patterns change simultaneously.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225295" y="7137155"/>
            <a:ext cx="1279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RCVD in Action: U.S. Elections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150068" y="21966519"/>
            <a:ext cx="12857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/>
                <a:cs typeface="Arial"/>
              </a:rPr>
              <a:t>Conclusion &amp; Implications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731976" y="8060485"/>
            <a:ext cx="1183842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Applying RCVD to the 2016 and 2020 U.S. presidential elections reveals critical insights often missed by other methods: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Data Validation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: RCVD can expose inconsistencies or errors in underlying survey data (e.g., differences between ANES vs. PEW estimates), allowing researchers to identify data quality issues before drawing conclusions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Hispanic Vote Shift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: RCVD analysis accurately highlighted a significant shift in support among Hispanic voters, which was a key factor in the 2020 results and provided prescient insights for 2024. This supports the findings of Fraga et al. (2024), though they use traditional methods.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This provides a robust framework for understanding nuanced electoral dynamics that are crucial for contemporary political analysis.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713461" y="23110940"/>
            <a:ext cx="12032630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The RCVD Method provides a mathematically rigorous and practically valuable tool for political scientists. It offers:</a:t>
            </a:r>
          </a:p>
          <a:p>
            <a:r>
              <a:rPr lang="en-US" sz="2800" dirty="0">
                <a:latin typeface="Arial"/>
                <a:cs typeface="Arial"/>
              </a:rPr>
              <a:t>Unparalleled Accuracy: Zero-loss decomposition for comprehensive electoral change analysis.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"/>
              </a:rPr>
              <a:t>Enhanced Interpretability</a:t>
            </a:r>
            <a:r>
              <a:rPr lang="en-US" sz="2800" dirty="0">
                <a:latin typeface="Arial"/>
                <a:cs typeface="Arial"/>
              </a:rPr>
              <a:t>: Clear, distinct contributions of Rate, Composition, and Volume shifts.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"/>
              </a:rPr>
              <a:t>Robust Data Evaluation</a:t>
            </a:r>
            <a:r>
              <a:rPr lang="en-US" sz="2800" dirty="0">
                <a:latin typeface="Arial"/>
                <a:cs typeface="Arial"/>
              </a:rPr>
              <a:t>: A framework for identifying data inconsistencies.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/>
                <a:cs typeface="Arial"/>
              </a:rPr>
              <a:t>Improved Predictive Power</a:t>
            </a:r>
            <a:r>
              <a:rPr lang="en-US" sz="2800" dirty="0">
                <a:latin typeface="Arial"/>
                <a:cs typeface="Arial"/>
              </a:rPr>
              <a:t>: Better understanding of underlying trends for future electoral outcomes.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RCVD is essential for advancing our understanding of demographic and electoral change in modern political science.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1E3429-2C20-15C3-8260-A7667C57C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16" y="1380102"/>
            <a:ext cx="2790825" cy="3171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C558B-C44F-75B1-8871-5DBE17A77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0" y="1233454"/>
            <a:ext cx="2790825" cy="317182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63563C1-AAE5-5269-5F74-B4F8E3365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159782"/>
              </p:ext>
            </p:extLst>
          </p:nvPr>
        </p:nvGraphicFramePr>
        <p:xfrm>
          <a:off x="16936962" y="14909283"/>
          <a:ext cx="9966475" cy="477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C501406-48D4-4391-87DA-D8067BC6F145}"/>
              </a:ext>
            </a:extLst>
          </p:cNvPr>
          <p:cNvSpPr txBox="1"/>
          <p:nvPr/>
        </p:nvSpPr>
        <p:spPr>
          <a:xfrm>
            <a:off x="1460521" y="29524810"/>
            <a:ext cx="11906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This 3D graph illustrates how neglecting cross-partial derivatives, even with only two interacting components, leads to significant miscalculations in the overall change. The </a:t>
            </a:r>
            <a:r>
              <a:rPr lang="en-US" sz="2000" b="1" dirty="0">
                <a:latin typeface="Arial"/>
                <a:cs typeface="Arial"/>
              </a:rPr>
              <a:t>First-Order Line</a:t>
            </a:r>
            <a:r>
              <a:rPr lang="en-US" sz="2000" dirty="0">
                <a:latin typeface="Arial"/>
                <a:cs typeface="Arial"/>
              </a:rPr>
              <a:t> deviates from the </a:t>
            </a:r>
            <a:r>
              <a:rPr lang="en-US" sz="2000" b="1" dirty="0">
                <a:latin typeface="Arial"/>
                <a:cs typeface="Arial"/>
              </a:rPr>
              <a:t>RCVD Line</a:t>
            </a:r>
            <a:r>
              <a:rPr lang="en-US" sz="2000" dirty="0">
                <a:latin typeface="Arial"/>
                <a:cs typeface="Arial"/>
              </a:rPr>
              <a:t> and </a:t>
            </a:r>
            <a:r>
              <a:rPr lang="en-US" sz="2000" b="1" dirty="0">
                <a:latin typeface="Arial"/>
                <a:cs typeface="Arial"/>
              </a:rPr>
              <a:t>True Target</a:t>
            </a:r>
            <a:r>
              <a:rPr lang="en-US" sz="2000" dirty="0">
                <a:latin typeface="Arial"/>
                <a:cs typeface="Arial"/>
              </a:rPr>
              <a:t>, demonstrating the accurate decomposition provided by RCVD. This issue is compounded when considering three components (Rate, Composition, Volume).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F5461-4A89-3F8A-D8B6-5F7FBE827262}"/>
              </a:ext>
            </a:extLst>
          </p:cNvPr>
          <p:cNvSpPr txBox="1"/>
          <p:nvPr/>
        </p:nvSpPr>
        <p:spPr>
          <a:xfrm>
            <a:off x="30204497" y="29107541"/>
            <a:ext cx="128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/>
                <a:cs typeface="Arial"/>
              </a:rPr>
              <a:t>Key References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AC5AD-D5BC-BD78-A80D-473958B66838}"/>
              </a:ext>
            </a:extLst>
          </p:cNvPr>
          <p:cNvSpPr txBox="1"/>
          <p:nvPr/>
        </p:nvSpPr>
        <p:spPr>
          <a:xfrm>
            <a:off x="30663822" y="29693031"/>
            <a:ext cx="11906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Marble, William, Justin Grimmer, and Cole Tanigawa-Lau (Sept. 2024). “Measuring the Contribution of Voting Blocs to Election Outcomes”. </a:t>
            </a:r>
            <a:r>
              <a:rPr lang="en-US" sz="2000" dirty="0" err="1"/>
              <a:t>en</a:t>
            </a:r>
            <a:r>
              <a:rPr lang="en-US" sz="2000" dirty="0"/>
              <a:t>. In: The Journal of Politics, p. 732964. </a:t>
            </a:r>
            <a:r>
              <a:rPr lang="en-US" sz="2000" dirty="0" err="1"/>
              <a:t>issn</a:t>
            </a:r>
            <a:r>
              <a:rPr lang="en-US" sz="2000" dirty="0"/>
              <a:t>: 0022-3816, 1468-2508.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Fraga, Bernard L., Yamil R. Velez, and Emily A. West (May 2024). “Reversion to the Mean, or Their Version of the Dream? Latino Voting in an Age of Populism”. </a:t>
            </a:r>
            <a:r>
              <a:rPr lang="en-US" sz="2000" dirty="0" err="1"/>
              <a:t>en</a:t>
            </a:r>
            <a:r>
              <a:rPr lang="en-US" sz="2000" dirty="0"/>
              <a:t>. In: American Political Science Review, pp. 1–9. </a:t>
            </a:r>
            <a:r>
              <a:rPr lang="en-US" sz="2000" dirty="0" err="1"/>
              <a:t>issn</a:t>
            </a:r>
            <a:r>
              <a:rPr lang="en-US" sz="2000" dirty="0"/>
              <a:t>: 0003-0554, 1537-5943.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Hartig, Hannah et al. (July 2023). Republican Gains in 2022 Midterms Driven Mostly by Turnout Advantage. Tech. rep. Pew Research Center.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858D2A01-64DB-1416-EB3D-5AD47B77E5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96544" y="13837413"/>
            <a:ext cx="12631639" cy="7578983"/>
          </a:xfrm>
          <a:prstGeom prst="rect">
            <a:avLst/>
          </a:prstGeom>
        </p:spPr>
      </p:pic>
      <p:pic>
        <p:nvPicPr>
          <p:cNvPr id="17" name="Picture 1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34A05442-73B9-1C5C-2EBA-86BAE4A496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90303" y="25459569"/>
            <a:ext cx="11364578" cy="6629337"/>
          </a:xfrm>
          <a:prstGeom prst="rect">
            <a:avLst/>
          </a:prstGeom>
        </p:spPr>
      </p:pic>
      <p:pic>
        <p:nvPicPr>
          <p:cNvPr id="26" name="Picture 25" descr="A diagram of a diagram&#10;&#10;AI-generated content may be incorrect.">
            <a:extLst>
              <a:ext uri="{FF2B5EF4-FFF2-40B4-BE49-F238E27FC236}">
                <a16:creationId xmlns:a16="http://schemas.microsoft.com/office/drawing/2014/main" id="{9642C281-1E06-D42B-1C29-5071E89031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0993" y="18538085"/>
            <a:ext cx="10425631" cy="1096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901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Biomedical Library</dc:creator>
  <cp:lastModifiedBy>Moratz, Donald</cp:lastModifiedBy>
  <cp:revision>30</cp:revision>
  <cp:lastPrinted>2011-08-12T16:33:48Z</cp:lastPrinted>
  <dcterms:created xsi:type="dcterms:W3CDTF">2011-08-12T13:36:59Z</dcterms:created>
  <dcterms:modified xsi:type="dcterms:W3CDTF">2025-07-09T18:58:15Z</dcterms:modified>
</cp:coreProperties>
</file>