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24"/>
  </p:notesMasterIdLst>
  <p:sldIdLst>
    <p:sldId id="256" r:id="rId3"/>
    <p:sldId id="258" r:id="rId4"/>
    <p:sldId id="340" r:id="rId5"/>
    <p:sldId id="343" r:id="rId6"/>
    <p:sldId id="342" r:id="rId7"/>
    <p:sldId id="350" r:id="rId8"/>
    <p:sldId id="344" r:id="rId9"/>
    <p:sldId id="346" r:id="rId10"/>
    <p:sldId id="347" r:id="rId11"/>
    <p:sldId id="348" r:id="rId12"/>
    <p:sldId id="351" r:id="rId13"/>
    <p:sldId id="341" r:id="rId14"/>
    <p:sldId id="354" r:id="rId15"/>
    <p:sldId id="355" r:id="rId16"/>
    <p:sldId id="357" r:id="rId17"/>
    <p:sldId id="358" r:id="rId18"/>
    <p:sldId id="359" r:id="rId19"/>
    <p:sldId id="352" r:id="rId20"/>
    <p:sldId id="285" r:id="rId21"/>
    <p:sldId id="294" r:id="rId22"/>
    <p:sldId id="35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DEABC1-FB5C-4E22-A526-04D8F3ED3EF6}">
  <a:tblStyle styleId="{34DEABC1-FB5C-4E22-A526-04D8F3ED3EF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9397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53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62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777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92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27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60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72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91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31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77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0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6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58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89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2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8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18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80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47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64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75429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8800" dirty="0" smtClean="0"/>
              <a:t>IoT</a:t>
            </a:r>
            <a:r>
              <a:rPr lang="en" dirty="0"/>
              <a:t/>
            </a:r>
            <a:br>
              <a:rPr lang="en" dirty="0"/>
            </a:br>
            <a:r>
              <a:rPr lang="es-ES" dirty="0" err="1" smtClean="0"/>
              <a:t>Arduino</a:t>
            </a:r>
            <a:r>
              <a:rPr lang="es-ES" dirty="0" smtClean="0"/>
              <a:t> &amp; </a:t>
            </a:r>
            <a:r>
              <a:rPr lang="es-ES" dirty="0" err="1" smtClean="0"/>
              <a:t>Rapsberry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TG1</a:t>
            </a:r>
            <a:endParaRPr lang="en" dirty="0"/>
          </a:p>
        </p:txBody>
      </p:sp>
      <p:pic>
        <p:nvPicPr>
          <p:cNvPr id="3074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4" y="4433635"/>
            <a:ext cx="856344" cy="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43" y="4504029"/>
            <a:ext cx="592010" cy="59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:\UNI\FSI\Sorin\dist\imgs\logo-ua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08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ryn\Desktop\temp\plaba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77" y="766490"/>
            <a:ext cx="6147485" cy="43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RASPBERRY </a:t>
            </a:r>
            <a:r>
              <a:rPr lang="es-ES" dirty="0" smtClean="0"/>
              <a:t>PI - EJEMPLO</a:t>
            </a:r>
            <a:endParaRPr lang="es-ES" dirty="0"/>
          </a:p>
        </p:txBody>
      </p:sp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8" y="42732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bg1"/>
                </a:solidFill>
                <a:sym typeface="Muli"/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3. CONCLUSIONES</a:t>
            </a:r>
            <a:endParaRPr lang="en" sz="1600" b="1" dirty="0">
              <a:solidFill>
                <a:srgbClr val="0070C0"/>
              </a:solidFill>
              <a:sym typeface="Muli"/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22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Fuente de </a:t>
            </a:r>
            <a:r>
              <a:rPr lang="es-ES" dirty="0" smtClean="0"/>
              <a:t>información </a:t>
            </a:r>
            <a:r>
              <a:rPr lang="es-ES" dirty="0"/>
              <a:t>sobre Arduino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Ardunio.cc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Página web oficial de las tarjetas Arduino. </a:t>
            </a:r>
            <a:endParaRPr lang="en" sz="1100" dirty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Xakata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irve </a:t>
            </a:r>
            <a:r>
              <a:rPr lang="es-ES" sz="1100" dirty="0"/>
              <a:t>como guía para saber sobre Arduino.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ComoHacer.eu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realiza un análisis comparativo de las placas Arduino (oficiales y compatibles). </a:t>
            </a:r>
            <a:endParaRPr sz="1100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862930" y="3307422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Rua.ua.es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describen las características básicas de la placa Arduino y se muestran sus principales consideraciones </a:t>
            </a:r>
            <a:endParaRPr lang="en" sz="1100" dirty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00624" y="3307422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Gobierno de Canarias</a:t>
            </a:r>
            <a:endParaRPr lang="en" sz="1100" b="1" dirty="0"/>
          </a:p>
          <a:p>
            <a:pPr lvl="0">
              <a:buNone/>
            </a:pPr>
            <a:r>
              <a:rPr lang="es-ES" sz="1100" dirty="0" smtClean="0"/>
              <a:t>Características </a:t>
            </a:r>
            <a:r>
              <a:rPr lang="es-ES" sz="1100" dirty="0"/>
              <a:t>técnicas del Arduino UNO. </a:t>
            </a:r>
            <a:endParaRPr lang="en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2959021" y="2994602"/>
            <a:ext cx="307339" cy="307339"/>
            <a:chOff x="5941025" y="3634400"/>
            <a:chExt cx="467650" cy="467650"/>
          </a:xfrm>
        </p:grpSpPr>
        <p:sp>
          <p:nvSpPr>
            <p:cNvPr id="350" name="Shape 3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4875377" y="2978601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243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Fuentes sobre Raspberry Pi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493401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Rapsberrypi.org</a:t>
            </a:r>
            <a:endParaRPr lang="en" sz="1100" b="1" dirty="0"/>
          </a:p>
          <a:p>
            <a:pPr lvl="0" rtl="0">
              <a:spcBef>
                <a:spcPts val="0"/>
              </a:spcBef>
              <a:buNone/>
            </a:pPr>
            <a:r>
              <a:rPr lang="en" sz="1100" dirty="0" smtClean="0"/>
              <a:t>Información sobre productos, descargas, ayuda, foro, comunidad,..</a:t>
            </a:r>
            <a:endParaRPr lang="en" sz="1100" dirty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493401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D</a:t>
            </a:r>
            <a:r>
              <a:rPr lang="es-ES" sz="1100" b="1" dirty="0" smtClean="0"/>
              <a:t>ev.windows.com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Versión oficial de Windows </a:t>
            </a:r>
            <a:r>
              <a:rPr lang="es-ES" sz="1100" dirty="0" err="1"/>
              <a:t>IoT</a:t>
            </a:r>
            <a:r>
              <a:rPr lang="es-ES" sz="1100" dirty="0"/>
              <a:t> para </a:t>
            </a:r>
            <a:r>
              <a:rPr lang="es-ES" sz="1100" dirty="0" err="1"/>
              <a:t>Rasberry</a:t>
            </a:r>
            <a:r>
              <a:rPr lang="es-ES" sz="1100" dirty="0"/>
              <a:t>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493401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R</a:t>
            </a:r>
            <a:r>
              <a:rPr lang="es-ES" sz="1100" b="1" dirty="0" smtClean="0"/>
              <a:t>aspians.com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Comunidad no oficial de proyectos para </a:t>
            </a:r>
            <a:r>
              <a:rPr lang="es-ES" sz="1100" dirty="0" smtClean="0"/>
              <a:t>Raspberry.</a:t>
            </a:r>
            <a:endParaRPr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206616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209028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229242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036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no gratuitos sobre </a:t>
            </a:r>
            <a:r>
              <a:rPr lang="pt-BR" dirty="0" smtClean="0"/>
              <a:t>Arduino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S</a:t>
            </a:r>
            <a:r>
              <a:rPr lang="es-ES" sz="1100" b="1" dirty="0" smtClean="0"/>
              <a:t>tudioseed.net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Curso Arduino impartido por “SEED STUDIO” </a:t>
            </a:r>
            <a:r>
              <a:rPr lang="es-ES" sz="1100" dirty="0" smtClean="0"/>
              <a:t>de </a:t>
            </a:r>
            <a:r>
              <a:rPr lang="es-ES" sz="1100" dirty="0"/>
              <a:t>30 </a:t>
            </a:r>
            <a:r>
              <a:rPr lang="es-ES" sz="1100" dirty="0" smtClean="0"/>
              <a:t>horas.</a:t>
            </a:r>
          </a:p>
          <a:p>
            <a:pPr lvl="0">
              <a:buNone/>
            </a:pPr>
            <a:endParaRPr lang="es-ES" sz="1100" dirty="0" smtClean="0"/>
          </a:p>
          <a:p>
            <a:pPr lvl="0">
              <a:buNone/>
            </a:pPr>
            <a:r>
              <a:rPr lang="es-ES" sz="1100" dirty="0" smtClean="0"/>
              <a:t>Precio: 165€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Sindormir.net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M</a:t>
            </a:r>
            <a:r>
              <a:rPr lang="es-ES" sz="1100" dirty="0" smtClean="0"/>
              <a:t>ecanismos </a:t>
            </a:r>
            <a:r>
              <a:rPr lang="es-ES" sz="1100" dirty="0"/>
              <a:t>de programación de la placa </a:t>
            </a:r>
            <a:r>
              <a:rPr lang="es-ES" sz="1100" dirty="0" smtClean="0"/>
              <a:t>Arduino de 24 </a:t>
            </a:r>
            <a:r>
              <a:rPr lang="es-ES" sz="1100" dirty="0"/>
              <a:t>horas</a:t>
            </a:r>
            <a:r>
              <a:rPr lang="es-ES" sz="1100" dirty="0" smtClean="0"/>
              <a:t>.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249€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EducaciónIT</a:t>
            </a:r>
            <a:r>
              <a:rPr lang="es-ES" sz="1100" b="1" dirty="0" smtClean="0"/>
              <a:t>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</a:t>
            </a:r>
            <a:r>
              <a:rPr lang="es-ES" sz="1100" dirty="0" smtClean="0"/>
              <a:t>onstrucción </a:t>
            </a:r>
            <a:r>
              <a:rPr lang="es-ES" sz="1100" dirty="0"/>
              <a:t>de soluciones de sistemas </a:t>
            </a:r>
            <a:r>
              <a:rPr lang="es-ES" sz="1100" dirty="0" smtClean="0"/>
              <a:t>de </a:t>
            </a:r>
            <a:r>
              <a:rPr lang="es-ES" sz="1100" dirty="0"/>
              <a:t>robótica y </a:t>
            </a:r>
            <a:r>
              <a:rPr lang="es-ES" sz="1100" dirty="0" smtClean="0"/>
              <a:t>domótica de 24 horas.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197€ </a:t>
            </a:r>
            <a:endParaRPr sz="1100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904025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/>
              <a:t>KiwiBot</a:t>
            </a:r>
            <a:r>
              <a:rPr lang="es-ES" sz="1100" b="1" dirty="0"/>
              <a:t>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U</a:t>
            </a:r>
            <a:r>
              <a:rPr lang="es-ES" sz="1100" dirty="0" smtClean="0"/>
              <a:t>sos </a:t>
            </a:r>
            <a:r>
              <a:rPr lang="es-ES" sz="1100" dirty="0"/>
              <a:t>y aplicaciones </a:t>
            </a:r>
            <a:r>
              <a:rPr lang="es-ES" sz="1100" dirty="0" smtClean="0"/>
              <a:t>arduino de </a:t>
            </a:r>
            <a:r>
              <a:rPr lang="es-ES" sz="1100" dirty="0"/>
              <a:t>15 horas. </a:t>
            </a:r>
            <a:endParaRPr lang="es-ES" sz="1100" dirty="0" smtClean="0"/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endParaRPr lang="es-ES" sz="1100" dirty="0" smtClean="0"/>
          </a:p>
          <a:p>
            <a:pPr lvl="0">
              <a:buNone/>
            </a:pPr>
            <a:r>
              <a:rPr lang="es-ES" sz="1100" dirty="0" smtClean="0"/>
              <a:t>Precio: 100€</a:t>
            </a:r>
            <a:endParaRPr lang="en" sz="1100" dirty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41719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/>
              <a:t>MicroElectrónicos</a:t>
            </a:r>
            <a:r>
              <a:rPr lang="es-ES" sz="1100" b="1" dirty="0"/>
              <a:t>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A</a:t>
            </a:r>
            <a:r>
              <a:rPr lang="es-ES" sz="1100" dirty="0" smtClean="0"/>
              <a:t>cceso </a:t>
            </a:r>
            <a:r>
              <a:rPr lang="es-ES" sz="1100" dirty="0"/>
              <a:t>a ver los videos y descargar el material </a:t>
            </a:r>
            <a:r>
              <a:rPr lang="es-ES" sz="1100" dirty="0" err="1"/>
              <a:t>pdf</a:t>
            </a:r>
            <a:r>
              <a:rPr lang="es-ES" sz="1100" dirty="0"/>
              <a:t> del curso durante 30 </a:t>
            </a:r>
            <a:r>
              <a:rPr lang="es-ES" sz="1100" dirty="0" smtClean="0"/>
              <a:t>días. 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120€</a:t>
            </a:r>
            <a:endParaRPr lang="en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000116" y="2963780"/>
            <a:ext cx="307339" cy="307339"/>
            <a:chOff x="5941025" y="3634400"/>
            <a:chExt cx="467650" cy="467650"/>
          </a:xfrm>
        </p:grpSpPr>
        <p:sp>
          <p:nvSpPr>
            <p:cNvPr id="350" name="Shape 3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4916472" y="2947779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597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no gratuitos sobre </a:t>
            </a:r>
            <a:r>
              <a:rPr lang="es-ES" dirty="0"/>
              <a:t>Raspberry Pi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smtClean="0"/>
              <a:t>Lynda.com</a:t>
            </a:r>
          </a:p>
          <a:p>
            <a:pPr lvl="0">
              <a:buNone/>
            </a:pPr>
            <a:r>
              <a:rPr lang="es-ES" sz="1100" dirty="0"/>
              <a:t>Video tutoriales desde nivel básico hasta nivel </a:t>
            </a:r>
            <a:r>
              <a:rPr lang="es-ES" sz="1100" dirty="0" smtClean="0"/>
              <a:t>avanzado.</a:t>
            </a:r>
          </a:p>
          <a:p>
            <a:pPr lvl="0">
              <a:buNone/>
            </a:pPr>
            <a:endParaRPr lang="es-ES" sz="1100" dirty="0" smtClean="0"/>
          </a:p>
          <a:p>
            <a:pPr lvl="0">
              <a:buNone/>
            </a:pPr>
            <a:r>
              <a:rPr lang="es-ES" sz="1100" dirty="0" smtClean="0"/>
              <a:t>Precio: 20€/mes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C</a:t>
            </a:r>
            <a:r>
              <a:rPr lang="es-ES" sz="1100" b="1" dirty="0" smtClean="0"/>
              <a:t>evug.ugr.es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Curso Raspberry Pi básico de 150 horas en la Universidad de Granada </a:t>
            </a:r>
            <a:endParaRPr lang="es-ES" sz="1100" dirty="0" smtClean="0"/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175€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MOOC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53 horas para aprender sobre la configuración y la implementación </a:t>
            </a:r>
            <a:r>
              <a:rPr lang="es-ES" sz="1100" dirty="0" smtClean="0"/>
              <a:t>hardware.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27€ </a:t>
            </a:r>
            <a:endParaRPr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0886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</a:t>
            </a:r>
            <a:r>
              <a:rPr lang="pt-BR" dirty="0" smtClean="0"/>
              <a:t>gratuitos </a:t>
            </a:r>
            <a:r>
              <a:rPr lang="pt-BR" dirty="0"/>
              <a:t>sobre </a:t>
            </a:r>
            <a:r>
              <a:rPr lang="pt-BR" dirty="0" smtClean="0"/>
              <a:t>Arduino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smtClean="0"/>
              <a:t>Arduino.cc</a:t>
            </a:r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ección </a:t>
            </a:r>
            <a:r>
              <a:rPr lang="es-ES" sz="1100" dirty="0"/>
              <a:t>de aprendizaje donde se puede encontrar tutoriales y referencias </a:t>
            </a:r>
            <a:endParaRPr lang="es-ES" sz="1100" dirty="0" smtClean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smtClean="0"/>
              <a:t>Luisllamas.es</a:t>
            </a:r>
            <a:endParaRPr lang="en" sz="1100" b="1" dirty="0"/>
          </a:p>
          <a:p>
            <a:pPr lvl="0">
              <a:buNone/>
            </a:pPr>
            <a:r>
              <a:rPr lang="es-ES" sz="1100" dirty="0" smtClean="0"/>
              <a:t>Recopilación </a:t>
            </a:r>
            <a:r>
              <a:rPr lang="es-ES" sz="1100" dirty="0"/>
              <a:t>de </a:t>
            </a:r>
            <a:r>
              <a:rPr lang="es-ES" sz="1100" dirty="0" smtClean="0"/>
              <a:t>tutoriales para </a:t>
            </a:r>
            <a:r>
              <a:rPr lang="es-ES" sz="1100" dirty="0"/>
              <a:t>explicar lo que es hasta cursos avanzados para programar código </a:t>
            </a:r>
            <a:endParaRPr lang="es-ES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Promtec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T</a:t>
            </a:r>
            <a:r>
              <a:rPr lang="es-ES" sz="1100" dirty="0" smtClean="0"/>
              <a:t>utoriales </a:t>
            </a:r>
            <a:r>
              <a:rPr lang="es-ES" sz="1100" dirty="0"/>
              <a:t>bien estructurados y completos </a:t>
            </a:r>
            <a:endParaRPr lang="es-ES" sz="1100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904025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CódigoFacilito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localizan 15 cursos, los cuales se dividen e imparte en vídeos explicativos. </a:t>
            </a:r>
            <a:endParaRPr lang="es-ES" sz="1100" dirty="0"/>
          </a:p>
          <a:p>
            <a:pPr lvl="0">
              <a:buNone/>
            </a:pPr>
            <a:endParaRPr lang="es-ES" sz="1100" dirty="0" smtClean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41719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Coursetalk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puede aprender a crear proyectos </a:t>
            </a:r>
            <a:r>
              <a:rPr lang="es-ES" sz="1100" dirty="0" smtClean="0"/>
              <a:t>interactivos.</a:t>
            </a:r>
            <a:endParaRPr lang="es-ES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000116" y="2963780"/>
            <a:ext cx="307339" cy="307339"/>
            <a:chOff x="5941025" y="3634400"/>
            <a:chExt cx="467650" cy="467650"/>
          </a:xfrm>
        </p:grpSpPr>
        <p:sp>
          <p:nvSpPr>
            <p:cNvPr id="350" name="Shape 3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4916472" y="2947779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hape 333"/>
          <p:cNvSpPr txBox="1">
            <a:spLocks/>
          </p:cNvSpPr>
          <p:nvPr/>
        </p:nvSpPr>
        <p:spPr>
          <a:xfrm>
            <a:off x="6792101" y="3295438"/>
            <a:ext cx="1843200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➜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None/>
            </a:pPr>
            <a:r>
              <a:rPr lang="es-ES" sz="1100" b="1" dirty="0" err="1"/>
              <a:t>SchooX</a:t>
            </a:r>
            <a:r>
              <a:rPr lang="es-ES" sz="1100" b="1" dirty="0"/>
              <a:t> </a:t>
            </a:r>
            <a:endParaRPr lang="en" sz="1100" b="1" dirty="0" smtClean="0"/>
          </a:p>
          <a:p>
            <a:pPr>
              <a:buNone/>
            </a:pPr>
            <a:r>
              <a:rPr lang="es-ES" sz="1100" dirty="0"/>
              <a:t>D</a:t>
            </a:r>
            <a:r>
              <a:rPr lang="es-ES" sz="1100" dirty="0" smtClean="0"/>
              <a:t>iez lecciones con </a:t>
            </a:r>
            <a:r>
              <a:rPr lang="es-ES" sz="1100" dirty="0"/>
              <a:t>materiales para aprender todos los aspectos más técnicos de Arduino </a:t>
            </a:r>
            <a:endParaRPr lang="es-ES" sz="1100" dirty="0"/>
          </a:p>
        </p:txBody>
      </p:sp>
      <p:grpSp>
        <p:nvGrpSpPr>
          <p:cNvPr id="51" name="Shape 365"/>
          <p:cNvGrpSpPr/>
          <p:nvPr/>
        </p:nvGrpSpPr>
        <p:grpSpPr>
          <a:xfrm>
            <a:off x="6866854" y="2966617"/>
            <a:ext cx="353754" cy="339345"/>
            <a:chOff x="5233525" y="4954450"/>
            <a:chExt cx="538275" cy="516350"/>
          </a:xfrm>
        </p:grpSpPr>
        <p:sp>
          <p:nvSpPr>
            <p:cNvPr id="52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01638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</a:t>
            </a:r>
            <a:r>
              <a:rPr lang="pt-BR" dirty="0" smtClean="0"/>
              <a:t>gratuitos </a:t>
            </a:r>
            <a:r>
              <a:rPr lang="pt-BR" dirty="0"/>
              <a:t>sobre </a:t>
            </a:r>
            <a:r>
              <a:rPr lang="es-ES" dirty="0"/>
              <a:t>Raspberry Pi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S</a:t>
            </a:r>
            <a:r>
              <a:rPr lang="es-ES" sz="1100" b="1" dirty="0" smtClean="0"/>
              <a:t>untimebox.com</a:t>
            </a:r>
          </a:p>
          <a:p>
            <a:pPr lvl="0">
              <a:buNone/>
            </a:pPr>
            <a:r>
              <a:rPr lang="es-ES" sz="1100" dirty="0" smtClean="0"/>
              <a:t>Aprender </a:t>
            </a:r>
            <a:r>
              <a:rPr lang="es-ES" sz="1100" dirty="0"/>
              <a:t>a configurar Raspberry, programar y desarrollar una plataforma conectada. </a:t>
            </a:r>
            <a:endParaRPr lang="es-ES" sz="1100" dirty="0" smtClean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E</a:t>
            </a:r>
            <a:r>
              <a:rPr lang="es-ES" sz="1100" b="1" dirty="0" smtClean="0"/>
              <a:t>dutin.com</a:t>
            </a:r>
            <a:endParaRPr lang="en" sz="1100" b="1" dirty="0" smtClean="0"/>
          </a:p>
          <a:p>
            <a:pPr lvl="0">
              <a:buNone/>
            </a:pPr>
            <a:r>
              <a:rPr lang="pt-BR" sz="1100" dirty="0"/>
              <a:t>Curso online gratuito de 4 horas sobre Raspberry </a:t>
            </a:r>
            <a:r>
              <a:rPr lang="pt-BR" sz="1100" dirty="0" err="1"/>
              <a:t>en</a:t>
            </a:r>
            <a:r>
              <a:rPr lang="pt-BR" sz="1100" dirty="0"/>
              <a:t> </a:t>
            </a:r>
            <a:r>
              <a:rPr lang="pt-BR" sz="1100" dirty="0" err="1" smtClean="0"/>
              <a:t>Edutin</a:t>
            </a:r>
            <a:r>
              <a:rPr lang="pt-BR" sz="1100" dirty="0" smtClean="0"/>
              <a:t>. </a:t>
            </a:r>
            <a:endParaRPr lang="es-ES" sz="1100" dirty="0"/>
          </a:p>
          <a:p>
            <a:pPr lvl="0">
              <a:buNone/>
            </a:pP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Y</a:t>
            </a:r>
            <a:r>
              <a:rPr lang="es-ES" sz="1100" b="1" dirty="0" smtClean="0"/>
              <a:t>outube.com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Series de video tutoriales gratuitos en </a:t>
            </a:r>
            <a:r>
              <a:rPr lang="es-ES" sz="1100" dirty="0" err="1"/>
              <a:t>Youtube</a:t>
            </a:r>
            <a:r>
              <a:rPr lang="es-ES" sz="1100" dirty="0"/>
              <a:t> sobre cómo empezar a programar y utilizar </a:t>
            </a:r>
            <a:r>
              <a:rPr lang="es-ES" sz="1100" dirty="0" smtClean="0"/>
              <a:t>Raspberry. </a:t>
            </a:r>
            <a:endParaRPr lang="es-ES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5669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bg1"/>
                </a:solidFill>
              </a:rPr>
              <a:t>3. CONCLUSIONES</a:t>
            </a:r>
            <a:endParaRPr lang="en" sz="1600" b="1" dirty="0">
              <a:solidFill>
                <a:schemeClr val="bg1"/>
              </a:solidFill>
              <a:sym typeface="Muli"/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035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3.2.1 Fuente de información 1 sobre </a:t>
            </a:r>
            <a:r>
              <a:rPr lang="es-ES" dirty="0" err="1"/>
              <a:t>Arduino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</p:spPr>
        <p:txBody>
          <a:bodyPr/>
          <a:lstStyle/>
          <a:p>
            <a:r>
              <a:rPr lang="es-ES" u="sng" dirty="0" smtClean="0">
                <a:hlinkClick r:id="rId2"/>
              </a:rPr>
              <a:t>https</a:t>
            </a:r>
            <a:r>
              <a:rPr lang="es-ES" u="sng" dirty="0">
                <a:hlinkClick r:id="rId2"/>
              </a:rPr>
              <a:t>://www.arduino.cc/</a:t>
            </a:r>
            <a:endParaRPr lang="es-ES" dirty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Página </a:t>
            </a:r>
            <a:r>
              <a:rPr lang="es-ES" dirty="0"/>
              <a:t>web oficial de las tarjetas </a:t>
            </a:r>
            <a:r>
              <a:rPr lang="es-ES" dirty="0" err="1"/>
              <a:t>Arduino</a:t>
            </a:r>
            <a:r>
              <a:rPr lang="es-ES" dirty="0"/>
              <a:t>. En ella se puede encontrar de todo, desde una tienda online para poder comparar las tarjetas y sus componentes hasta tutoriales y referencias para poder aprender a usarla, también posee un foro de consulta y un blog sobre noticias.</a:t>
            </a:r>
          </a:p>
          <a:p>
            <a:endParaRPr lang="es-ES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 smtClean="0">
                <a:solidFill>
                  <a:schemeClr val="bg1"/>
                </a:solidFill>
              </a:rPr>
              <a:t>Grupo 6</a:t>
            </a:r>
            <a:endParaRPr lang="en" sz="9600" dirty="0">
              <a:solidFill>
                <a:schemeClr val="bg1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876824" y="2688925"/>
            <a:ext cx="4506833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s-ES" b="1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DAVID </a:t>
            </a:r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MORENO </a:t>
            </a:r>
            <a:r>
              <a:rPr lang="es-ES" b="1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MORENO</a:t>
            </a:r>
            <a:endParaRPr lang="es-ES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FERNANDO DONAIRE GARCÍA</a:t>
            </a:r>
          </a:p>
          <a:p>
            <a:pPr lvl="0"/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SORIN </a:t>
            </a:r>
            <a:r>
              <a:rPr lang="es-ES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GAVRILA</a:t>
            </a:r>
            <a:endParaRPr lang="es-ES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DESARROLLO </a:t>
            </a:r>
            <a:r>
              <a:rPr lang="es-E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TECNOLOGÍAS EMERGENTES</a:t>
            </a:r>
          </a:p>
          <a:p>
            <a:pPr lvl="0"/>
            <a:r>
              <a:rPr lang="es-E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GRADO SISTEMAS DE LA </a:t>
            </a:r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INFORMACIÓN</a:t>
            </a:r>
          </a:p>
          <a:p>
            <a:pPr lvl="0"/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2015/2016</a:t>
            </a:r>
            <a:endParaRPr lang="es-ES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08" y="189204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(documentos)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Fuentes de </a:t>
            </a:r>
            <a:r>
              <a:rPr lang="es-ES" dirty="0" smtClean="0"/>
              <a:t>información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77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4800" dirty="0" smtClean="0"/>
              <a:t>GRACIAS</a:t>
            </a:r>
            <a:br>
              <a:rPr lang="en" sz="4800" dirty="0" smtClean="0"/>
            </a:br>
            <a:r>
              <a:rPr lang="en" dirty="0"/>
              <a:t/>
            </a:r>
            <a:br>
              <a:rPr lang="en" dirty="0"/>
            </a:br>
            <a:r>
              <a:rPr lang="es-ES" sz="1800" dirty="0" smtClean="0"/>
              <a:t>¿DUDAS Y PREGUNTAS?</a:t>
            </a:r>
            <a:endParaRPr lang="en" sz="1800" dirty="0"/>
          </a:p>
        </p:txBody>
      </p:sp>
      <p:pic>
        <p:nvPicPr>
          <p:cNvPr id="4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4" y="4433635"/>
            <a:ext cx="856344" cy="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43" y="4504029"/>
            <a:ext cx="592010" cy="59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08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783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FFFFFF"/>
                </a:solidFill>
                <a:sym typeface="Muli"/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  <a:sym typeface="Muli"/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3. CONCLUSIONES</a:t>
            </a:r>
            <a:endParaRPr lang="en" sz="1600" b="1" dirty="0">
              <a:solidFill>
                <a:srgbClr val="0070C0"/>
              </a:solidFill>
              <a:sym typeface="Muli"/>
            </a:endParaRPr>
          </a:p>
        </p:txBody>
      </p:sp>
      <p:pic>
        <p:nvPicPr>
          <p:cNvPr id="14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81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09150" y="924401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Cuando hablamos de </a:t>
            </a:r>
            <a:r>
              <a:rPr lang="es-ES" dirty="0" err="1"/>
              <a:t>Arduino</a:t>
            </a:r>
            <a:r>
              <a:rPr lang="es-ES" dirty="0"/>
              <a:t> y </a:t>
            </a:r>
            <a:r>
              <a:rPr lang="es-ES" dirty="0" err="1"/>
              <a:t>Raspberry</a:t>
            </a:r>
            <a:r>
              <a:rPr lang="es-ES" dirty="0"/>
              <a:t> hablamos tanto de tecnología software como tecnología hardware. </a:t>
            </a:r>
            <a:endParaRPr lang="en" dirty="0"/>
          </a:p>
        </p:txBody>
      </p:sp>
      <p:sp>
        <p:nvSpPr>
          <p:cNvPr id="184" name="Shape 184"/>
          <p:cNvSpPr/>
          <p:nvPr/>
        </p:nvSpPr>
        <p:spPr>
          <a:xfrm>
            <a:off x="4325754" y="1665625"/>
            <a:ext cx="2613899" cy="2613899"/>
          </a:xfrm>
          <a:prstGeom prst="donut">
            <a:avLst>
              <a:gd name="adj" fmla="val 8161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HARDWARE</a:t>
            </a:r>
            <a:endParaRPr lang="en" sz="18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268354" y="1665625"/>
            <a:ext cx="2613899" cy="2613899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SOFTWARE</a:t>
            </a:r>
            <a:endParaRPr lang="en" sz="18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837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" b="1" i="0" dirty="0" smtClean="0">
                <a:latin typeface="+mj-lt"/>
              </a:rPr>
              <a:t>DEFINICIÓN GENERAL:</a:t>
            </a:r>
          </a:p>
          <a:p>
            <a:pPr lvl="0">
              <a:buNone/>
            </a:pPr>
            <a:r>
              <a:rPr lang="en" dirty="0" smtClean="0"/>
              <a:t>“</a:t>
            </a:r>
            <a:r>
              <a:rPr lang="es-ES" dirty="0"/>
              <a:t>Plataformas de hardware “libre”, basadas en una placa con un microcontrolador y un entorno de desarrollo, diseñada para facilitar el uso de la electrónica en proyectos multidisciplinares</a:t>
            </a:r>
            <a:r>
              <a:rPr lang="en" dirty="0" smtClean="0"/>
              <a:t>”</a:t>
            </a:r>
            <a:endParaRPr lang="en" dirty="0"/>
          </a:p>
        </p:txBody>
      </p:sp>
      <p:pic>
        <p:nvPicPr>
          <p:cNvPr id="3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216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USAR?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Aunque </a:t>
            </a:r>
            <a:r>
              <a:rPr lang="es-ES" dirty="0"/>
              <a:t>ambas están pensadas para el mismo ámbito, existen diferencias entre ellas, que habrá que estudiar para su incorporación a un proyecto específico.</a:t>
            </a:r>
          </a:p>
          <a:p>
            <a:pPr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82" y="1473219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68" y="120837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8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Una plataforma electrónica basada en hardware y software flexibles y fáciles de usar. 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El hardware consiste en una placa con un microcontrolador y puertos de entrada/salida los cuales permiten recoger información del entorno. </a:t>
            </a:r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2" y="392020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 </a:t>
            </a:r>
            <a:r>
              <a:rPr lang="es-ES" dirty="0"/>
              <a:t>- EJEMPLO</a:t>
            </a:r>
          </a:p>
        </p:txBody>
      </p:sp>
      <p:pic>
        <p:nvPicPr>
          <p:cNvPr id="5" name="Picture 3" descr="C:\Users\Soryn\Desktop\temp\pl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77" y="766490"/>
            <a:ext cx="5870575" cy="449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2" y="392020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2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RASPBERRY PI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Un </a:t>
            </a:r>
            <a:r>
              <a:rPr lang="es-ES" dirty="0"/>
              <a:t>ordenador de placa reducida en el cual se incluye un procesador central a 700 MHz, un procesador gráfico </a:t>
            </a:r>
            <a:r>
              <a:rPr lang="es-ES" dirty="0" err="1"/>
              <a:t>VideoCore</a:t>
            </a:r>
            <a:r>
              <a:rPr lang="es-ES" dirty="0"/>
              <a:t> IV, y 512 MB de memoria RAM. </a:t>
            </a: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También </a:t>
            </a:r>
            <a:r>
              <a:rPr lang="es-ES" dirty="0"/>
              <a:t>cuenta con puertos de entrada/salida los cuales permiten </a:t>
            </a:r>
            <a:r>
              <a:rPr lang="es-ES" dirty="0" smtClean="0"/>
              <a:t>recoger </a:t>
            </a:r>
            <a:r>
              <a:rPr lang="es-ES" dirty="0"/>
              <a:t>y enviar información al entorno.</a:t>
            </a:r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8" y="42732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614</Words>
  <Application>Microsoft Office PowerPoint</Application>
  <PresentationFormat>Presentación en pantalla (16:9)</PresentationFormat>
  <Paragraphs>132</Paragraphs>
  <Slides>21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Georgia</vt:lpstr>
      <vt:lpstr>Muli</vt:lpstr>
      <vt:lpstr>Banquo template</vt:lpstr>
      <vt:lpstr>1_Banquo template</vt:lpstr>
      <vt:lpstr>IoT Arduino &amp; Rapsberry TG1</vt:lpstr>
      <vt:lpstr>Grupo 6</vt:lpstr>
      <vt:lpstr>ÍNDICE</vt:lpstr>
      <vt:lpstr>Cuando hablamos de Arduino y Raspberry hablamos tanto de tecnología software como tecnología hardware. </vt:lpstr>
      <vt:lpstr>Presentación de PowerPoint</vt:lpstr>
      <vt:lpstr>¿CUÁL USAR?</vt:lpstr>
      <vt:lpstr>ARDUINO</vt:lpstr>
      <vt:lpstr>ARDUINO - EJEMPLO</vt:lpstr>
      <vt:lpstr>RASPBERRY PI</vt:lpstr>
      <vt:lpstr>RASPBERRY PI - EJEMPLO</vt:lpstr>
      <vt:lpstr>ÍNDICE</vt:lpstr>
      <vt:lpstr>Fuente de información sobre Arduino </vt:lpstr>
      <vt:lpstr>Fuentes sobre Raspberry Pi </vt:lpstr>
      <vt:lpstr>Cursos no gratuitos sobre Arduino </vt:lpstr>
      <vt:lpstr>Cursos no gratuitos sobre Raspberry Pi </vt:lpstr>
      <vt:lpstr>Cursos gratuitos sobre Arduino </vt:lpstr>
      <vt:lpstr>Cursos gratuitos sobre Raspberry Pi </vt:lpstr>
      <vt:lpstr>ÍNDICE</vt:lpstr>
      <vt:lpstr>3.2.1 Fuente de información 1 sobre Arduino </vt:lpstr>
      <vt:lpstr>3. Fuentes de información</vt:lpstr>
      <vt:lpstr>GRACIAS  ¿DUDAS Y PREGUNTAS?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 las Cosas: Arduino &amp; Rapsberry</dc:title>
  <dc:creator>Moreno Moreno David</dc:creator>
  <cp:lastModifiedBy>david moreno moreno</cp:lastModifiedBy>
  <cp:revision>52</cp:revision>
  <dcterms:modified xsi:type="dcterms:W3CDTF">2016-03-14T22:46:40Z</dcterms:modified>
</cp:coreProperties>
</file>