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58"/>
  </p:notesMasterIdLst>
  <p:sldIdLst>
    <p:sldId id="256" r:id="rId2"/>
    <p:sldId id="258" r:id="rId3"/>
    <p:sldId id="294" r:id="rId4"/>
    <p:sldId id="286" r:id="rId5"/>
    <p:sldId id="285" r:id="rId6"/>
    <p:sldId id="287" r:id="rId7"/>
    <p:sldId id="288" r:id="rId8"/>
    <p:sldId id="289" r:id="rId9"/>
    <p:sldId id="290" r:id="rId10"/>
    <p:sldId id="293" r:id="rId11"/>
    <p:sldId id="295" r:id="rId12"/>
    <p:sldId id="291" r:id="rId13"/>
    <p:sldId id="296" r:id="rId14"/>
    <p:sldId id="292" r:id="rId15"/>
    <p:sldId id="297" r:id="rId16"/>
    <p:sldId id="298" r:id="rId17"/>
    <p:sldId id="299" r:id="rId18"/>
    <p:sldId id="300" r:id="rId19"/>
    <p:sldId id="301" r:id="rId20"/>
    <p:sldId id="302" r:id="rId21"/>
    <p:sldId id="303" r:id="rId22"/>
    <p:sldId id="304" r:id="rId23"/>
    <p:sldId id="312" r:id="rId24"/>
    <p:sldId id="307" r:id="rId25"/>
    <p:sldId id="308" r:id="rId26"/>
    <p:sldId id="309" r:id="rId27"/>
    <p:sldId id="310" r:id="rId28"/>
    <p:sldId id="311" r:id="rId29"/>
    <p:sldId id="305" r:id="rId30"/>
    <p:sldId id="306" r:id="rId31"/>
    <p:sldId id="313" r:id="rId32"/>
    <p:sldId id="314" r:id="rId33"/>
    <p:sldId id="315" r:id="rId34"/>
    <p:sldId id="316" r:id="rId35"/>
    <p:sldId id="317" r:id="rId36"/>
    <p:sldId id="318" r:id="rId37"/>
    <p:sldId id="322" r:id="rId38"/>
    <p:sldId id="323" r:id="rId39"/>
    <p:sldId id="319" r:id="rId40"/>
    <p:sldId id="320" r:id="rId41"/>
    <p:sldId id="321" r:id="rId42"/>
    <p:sldId id="324" r:id="rId43"/>
    <p:sldId id="329" r:id="rId44"/>
    <p:sldId id="325" r:id="rId45"/>
    <p:sldId id="326" r:id="rId46"/>
    <p:sldId id="330" r:id="rId47"/>
    <p:sldId id="331" r:id="rId48"/>
    <p:sldId id="327" r:id="rId49"/>
    <p:sldId id="332" r:id="rId50"/>
    <p:sldId id="333" r:id="rId51"/>
    <p:sldId id="334" r:id="rId52"/>
    <p:sldId id="335" r:id="rId53"/>
    <p:sldId id="336" r:id="rId54"/>
    <p:sldId id="337" r:id="rId55"/>
    <p:sldId id="338" r:id="rId56"/>
    <p:sldId id="339"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DEABC1-FB5C-4E22-A526-04D8F3ED3EF6}">
  <a:tblStyle styleId="{34DEABC1-FB5C-4E22-A526-04D8F3ED3EF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239397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9395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06603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p:nvPr/>
        </p:nvSpPr>
        <p:spPr>
          <a:xfrm>
            <a:off x="0" y="0"/>
            <a:ext cx="9144000" cy="5169000"/>
          </a:xfrm>
          <a:prstGeom prst="rect">
            <a:avLst/>
          </a:prstGeom>
          <a:solidFill>
            <a:srgbClr val="FFFFFF">
              <a:alpha val="26540"/>
            </a:srgbClr>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2748000" y="747750"/>
            <a:ext cx="3647999" cy="3647999"/>
          </a:xfrm>
          <a:prstGeom prst="ellipse">
            <a:avLst/>
          </a:prstGeom>
          <a:solidFill>
            <a:srgbClr val="00B2FF">
              <a:alpha val="73330"/>
            </a:srgbClr>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title"/>
          </p:nvPr>
        </p:nvSpPr>
        <p:spPr>
          <a:xfrm>
            <a:off x="2747950" y="747775"/>
            <a:ext cx="3647999" cy="3647999"/>
          </a:xfrm>
          <a:prstGeom prst="rect">
            <a:avLst/>
          </a:prstGeom>
        </p:spPr>
        <p:txBody>
          <a:bodyPr lIns="91425" tIns="91425" rIns="91425" bIns="91425" anchor="ctr" anchorCtr="0"/>
          <a:lstStyle>
            <a:lvl1pPr lvl="0" algn="ctr" rtl="0">
              <a:spcBef>
                <a:spcPts val="0"/>
              </a:spcBef>
              <a:buNone/>
              <a:defRPr sz="2400"/>
            </a:lvl1pPr>
            <a:lvl2pPr lvl="1" rtl="0">
              <a:spcBef>
                <a:spcPts val="0"/>
              </a:spcBef>
              <a:buNone/>
              <a:defRPr sz="2400"/>
            </a:lvl2pPr>
            <a:lvl3pPr lvl="2" rtl="0">
              <a:spcBef>
                <a:spcPts val="0"/>
              </a:spcBef>
              <a:buNone/>
              <a:defRPr sz="2400"/>
            </a:lvl3pPr>
            <a:lvl4pPr lvl="3" rtl="0">
              <a:spcBef>
                <a:spcPts val="0"/>
              </a:spcBef>
              <a:buNone/>
              <a:defRPr sz="2400"/>
            </a:lvl4pPr>
            <a:lvl5pPr lvl="4" rtl="0">
              <a:spcBef>
                <a:spcPts val="0"/>
              </a:spcBef>
              <a:buNone/>
              <a:defRPr sz="2400"/>
            </a:lvl5pPr>
            <a:lvl6pPr lvl="5" rtl="0">
              <a:spcBef>
                <a:spcPts val="0"/>
              </a:spcBef>
              <a:buNone/>
              <a:defRPr sz="2400"/>
            </a:lvl6pPr>
            <a:lvl7pPr lvl="6" rtl="0">
              <a:spcBef>
                <a:spcPts val="0"/>
              </a:spcBef>
              <a:buNone/>
              <a:defRPr sz="2400"/>
            </a:lvl7pPr>
            <a:lvl8pPr lvl="7" rtl="0">
              <a:spcBef>
                <a:spcPts val="0"/>
              </a:spcBef>
              <a:buNone/>
              <a:defRPr sz="2400"/>
            </a:lvl8pPr>
            <a:lvl9pPr lvl="8" rtl="0">
              <a:spcBef>
                <a:spcPts val="0"/>
              </a:spcBef>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Shape 13"/>
          <p:cNvSpPr/>
          <p:nvPr/>
        </p:nvSpPr>
        <p:spPr>
          <a:xfrm>
            <a:off x="0" y="0"/>
            <a:ext cx="9144000" cy="5169000"/>
          </a:xfrm>
          <a:prstGeom prst="rect">
            <a:avLst/>
          </a:prstGeom>
          <a:solidFill>
            <a:srgbClr val="FFFFFF">
              <a:alpha val="26540"/>
            </a:srgbClr>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2525575" y="525325"/>
            <a:ext cx="4092900" cy="4092900"/>
          </a:xfrm>
          <a:prstGeom prst="diamond">
            <a:avLst/>
          </a:prstGeom>
          <a:solidFill>
            <a:srgbClr val="00B2FF">
              <a:alpha val="73330"/>
            </a:srgbClr>
          </a:solidFill>
          <a:ln>
            <a:noFill/>
          </a:ln>
        </p:spPr>
        <p:txBody>
          <a:bodyPr lIns="91425" tIns="91425" rIns="91425" bIns="91425" anchor="ctr" anchorCtr="0">
            <a:noAutofit/>
          </a:bodyPr>
          <a:lstStyle/>
          <a:p>
            <a:pPr lvl="0">
              <a:spcBef>
                <a:spcPts val="0"/>
              </a:spcBef>
              <a:buNone/>
            </a:pPr>
            <a:endParaRPr/>
          </a:p>
        </p:txBody>
      </p:sp>
      <p:sp>
        <p:nvSpPr>
          <p:cNvPr id="15" name="Shape 15"/>
          <p:cNvSpPr txBox="1">
            <a:spLocks noGrp="1"/>
          </p:cNvSpPr>
          <p:nvPr>
            <p:ph type="subTitle" idx="1"/>
          </p:nvPr>
        </p:nvSpPr>
        <p:spPr>
          <a:xfrm>
            <a:off x="3009350" y="2573875"/>
            <a:ext cx="3086700" cy="2044500"/>
          </a:xfrm>
          <a:prstGeom prst="rect">
            <a:avLst/>
          </a:prstGeom>
          <a:noFill/>
          <a:ln>
            <a:noFill/>
          </a:ln>
        </p:spPr>
        <p:txBody>
          <a:bodyPr lIns="91425" tIns="91425" rIns="91425" bIns="91425" anchor="t" anchorCtr="0"/>
          <a:lstStyle>
            <a:lvl1pPr lvl="0" algn="ctr" rtl="0">
              <a:spcBef>
                <a:spcPts val="0"/>
              </a:spcBef>
              <a:buClr>
                <a:srgbClr val="FFFFFF"/>
              </a:buClr>
              <a:buFont typeface="Muli"/>
              <a:buNone/>
              <a:defRPr>
                <a:solidFill>
                  <a:srgbClr val="FFFFFF"/>
                </a:solidFill>
                <a:latin typeface="Muli"/>
                <a:ea typeface="Muli"/>
                <a:cs typeface="Muli"/>
                <a:sym typeface="Muli"/>
              </a:defRPr>
            </a:lvl1pPr>
            <a:lvl2pPr lvl="1" algn="ctr" rtl="0">
              <a:spcBef>
                <a:spcPts val="0"/>
              </a:spcBef>
              <a:buClr>
                <a:srgbClr val="FFFFFF"/>
              </a:buClr>
              <a:buFont typeface="Muli"/>
              <a:buNone/>
              <a:defRPr>
                <a:solidFill>
                  <a:srgbClr val="FFFFFF"/>
                </a:solidFill>
                <a:latin typeface="Muli"/>
                <a:ea typeface="Muli"/>
                <a:cs typeface="Muli"/>
                <a:sym typeface="Muli"/>
              </a:defRPr>
            </a:lvl2pPr>
            <a:lvl3pPr lvl="2" algn="ctr" rtl="0">
              <a:spcBef>
                <a:spcPts val="0"/>
              </a:spcBef>
              <a:buClr>
                <a:srgbClr val="FFFFFF"/>
              </a:buClr>
              <a:buFont typeface="Muli"/>
              <a:buNone/>
              <a:defRPr>
                <a:solidFill>
                  <a:srgbClr val="FFFFFF"/>
                </a:solidFill>
                <a:latin typeface="Muli"/>
                <a:ea typeface="Muli"/>
                <a:cs typeface="Muli"/>
                <a:sym typeface="Muli"/>
              </a:defRPr>
            </a:lvl3pPr>
            <a:lvl4pPr lvl="3" algn="ctr" rtl="0">
              <a:spcBef>
                <a:spcPts val="0"/>
              </a:spcBef>
              <a:buClr>
                <a:srgbClr val="FFFFFF"/>
              </a:buClr>
              <a:buFont typeface="Muli"/>
              <a:buNone/>
              <a:defRPr>
                <a:solidFill>
                  <a:srgbClr val="FFFFFF"/>
                </a:solidFill>
                <a:latin typeface="Muli"/>
                <a:ea typeface="Muli"/>
                <a:cs typeface="Muli"/>
                <a:sym typeface="Muli"/>
              </a:defRPr>
            </a:lvl4pPr>
            <a:lvl5pPr lvl="4" algn="ctr" rtl="0">
              <a:spcBef>
                <a:spcPts val="0"/>
              </a:spcBef>
              <a:buClr>
                <a:srgbClr val="FFFFFF"/>
              </a:buClr>
              <a:buFont typeface="Muli"/>
              <a:buNone/>
              <a:defRPr>
                <a:solidFill>
                  <a:srgbClr val="FFFFFF"/>
                </a:solidFill>
                <a:latin typeface="Muli"/>
                <a:ea typeface="Muli"/>
                <a:cs typeface="Muli"/>
                <a:sym typeface="Muli"/>
              </a:defRPr>
            </a:lvl5pPr>
            <a:lvl6pPr lvl="5" algn="ctr" rtl="0">
              <a:spcBef>
                <a:spcPts val="0"/>
              </a:spcBef>
              <a:buClr>
                <a:srgbClr val="FFFFFF"/>
              </a:buClr>
              <a:buFont typeface="Muli"/>
              <a:buNone/>
              <a:defRPr>
                <a:solidFill>
                  <a:srgbClr val="FFFFFF"/>
                </a:solidFill>
                <a:latin typeface="Muli"/>
                <a:ea typeface="Muli"/>
                <a:cs typeface="Muli"/>
                <a:sym typeface="Muli"/>
              </a:defRPr>
            </a:lvl6pPr>
            <a:lvl7pPr lvl="6" algn="ctr" rtl="0">
              <a:spcBef>
                <a:spcPts val="0"/>
              </a:spcBef>
              <a:buClr>
                <a:srgbClr val="FFFFFF"/>
              </a:buClr>
              <a:buFont typeface="Muli"/>
              <a:buNone/>
              <a:defRPr>
                <a:solidFill>
                  <a:srgbClr val="FFFFFF"/>
                </a:solidFill>
                <a:latin typeface="Muli"/>
                <a:ea typeface="Muli"/>
                <a:cs typeface="Muli"/>
                <a:sym typeface="Muli"/>
              </a:defRPr>
            </a:lvl7pPr>
            <a:lvl8pPr lvl="7" algn="ctr" rtl="0">
              <a:spcBef>
                <a:spcPts val="0"/>
              </a:spcBef>
              <a:buClr>
                <a:srgbClr val="FFFFFF"/>
              </a:buClr>
              <a:buFont typeface="Muli"/>
              <a:buNone/>
              <a:defRPr>
                <a:solidFill>
                  <a:srgbClr val="FFFFFF"/>
                </a:solidFill>
                <a:latin typeface="Muli"/>
                <a:ea typeface="Muli"/>
                <a:cs typeface="Muli"/>
                <a:sym typeface="Muli"/>
              </a:defRPr>
            </a:lvl8pPr>
            <a:lvl9pPr lvl="8" algn="ctr" rtl="0">
              <a:spcBef>
                <a:spcPts val="0"/>
              </a:spcBef>
              <a:buClr>
                <a:srgbClr val="FFFFFF"/>
              </a:buClr>
              <a:buFont typeface="Muli"/>
              <a:buNone/>
              <a:defRPr>
                <a:solidFill>
                  <a:srgbClr val="FFFFFF"/>
                </a:solidFill>
                <a:latin typeface="Muli"/>
                <a:ea typeface="Muli"/>
                <a:cs typeface="Muli"/>
                <a:sym typeface="Muli"/>
              </a:defRPr>
            </a:lvl9pPr>
          </a:lstStyle>
          <a:p>
            <a:endParaRPr/>
          </a:p>
        </p:txBody>
      </p:sp>
      <p:sp>
        <p:nvSpPr>
          <p:cNvPr id="16" name="Shape 16"/>
          <p:cNvSpPr txBox="1">
            <a:spLocks noGrp="1"/>
          </p:cNvSpPr>
          <p:nvPr>
            <p:ph type="title"/>
          </p:nvPr>
        </p:nvSpPr>
        <p:spPr>
          <a:xfrm>
            <a:off x="3048000" y="529375"/>
            <a:ext cx="3048000" cy="2044500"/>
          </a:xfrm>
          <a:prstGeom prst="rect">
            <a:avLst/>
          </a:prstGeom>
          <a:noFill/>
          <a:ln>
            <a:noFill/>
          </a:ln>
        </p:spPr>
        <p:txBody>
          <a:bodyPr lIns="91425" tIns="91425" rIns="91425" bIns="91425" anchor="b" anchorCtr="0"/>
          <a:lstStyle>
            <a:lvl1pPr lvl="0" algn="ctr" rtl="0">
              <a:spcBef>
                <a:spcPts val="0"/>
              </a:spcBef>
              <a:buNone/>
              <a:defRPr sz="2400"/>
            </a:lvl1pPr>
            <a:lvl2pPr lvl="1" rtl="0">
              <a:spcBef>
                <a:spcPts val="0"/>
              </a:spcBef>
              <a:buNone/>
              <a:defRPr sz="2400"/>
            </a:lvl2pPr>
            <a:lvl3pPr lvl="2" rtl="0">
              <a:spcBef>
                <a:spcPts val="0"/>
              </a:spcBef>
              <a:buNone/>
              <a:defRPr sz="2400"/>
            </a:lvl3pPr>
            <a:lvl4pPr lvl="3" rtl="0">
              <a:spcBef>
                <a:spcPts val="0"/>
              </a:spcBef>
              <a:buNone/>
              <a:defRPr sz="2400"/>
            </a:lvl4pPr>
            <a:lvl5pPr lvl="4" rtl="0">
              <a:spcBef>
                <a:spcPts val="0"/>
              </a:spcBef>
              <a:buNone/>
              <a:defRPr sz="2400"/>
            </a:lvl5pPr>
            <a:lvl6pPr lvl="5" rtl="0">
              <a:spcBef>
                <a:spcPts val="0"/>
              </a:spcBef>
              <a:buNone/>
              <a:defRPr sz="2400"/>
            </a:lvl6pPr>
            <a:lvl7pPr lvl="6" rtl="0">
              <a:spcBef>
                <a:spcPts val="0"/>
              </a:spcBef>
              <a:buNone/>
              <a:defRPr sz="2400"/>
            </a:lvl7pPr>
            <a:lvl8pPr lvl="7" rtl="0">
              <a:spcBef>
                <a:spcPts val="0"/>
              </a:spcBef>
              <a:buNone/>
              <a:defRPr sz="2400"/>
            </a:lvl8pPr>
            <a:lvl9pPr lvl="8" rtl="0">
              <a:spcBef>
                <a:spcPts val="0"/>
              </a:spcBef>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Shape 22"/>
          <p:cNvSpPr/>
          <p:nvPr/>
        </p:nvSpPr>
        <p:spPr>
          <a:xfrm>
            <a:off x="0" y="0"/>
            <a:ext cx="9144000" cy="5169000"/>
          </a:xfrm>
          <a:prstGeom prst="rect">
            <a:avLst/>
          </a:prstGeom>
          <a:solidFill>
            <a:srgbClr val="FFFFFF">
              <a:alpha val="26540"/>
            </a:srgbClr>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2380350" y="0"/>
            <a:ext cx="6763800" cy="5143499"/>
          </a:xfrm>
          <a:prstGeom prst="rect">
            <a:avLst/>
          </a:prstGeom>
          <a:solidFill>
            <a:srgbClr val="00B2FF">
              <a:alpha val="73330"/>
            </a:srgbClr>
          </a:solidFill>
          <a:ln>
            <a:noFill/>
          </a:ln>
        </p:spPr>
        <p:txBody>
          <a:bodyPr lIns="91425" tIns="91425" rIns="91425" bIns="91425" anchor="ctr" anchorCtr="0">
            <a:noAutofit/>
          </a:bodyPr>
          <a:lstStyle/>
          <a:p>
            <a:pPr lvl="0">
              <a:spcBef>
                <a:spcPts val="0"/>
              </a:spcBef>
              <a:buNone/>
            </a:pPr>
            <a:endParaRPr/>
          </a:p>
        </p:txBody>
      </p:sp>
      <p:sp>
        <p:nvSpPr>
          <p:cNvPr id="24" name="Shape 24"/>
          <p:cNvSpPr txBox="1">
            <a:spLocks noGrp="1"/>
          </p:cNvSpPr>
          <p:nvPr>
            <p:ph type="title"/>
          </p:nvPr>
        </p:nvSpPr>
        <p:spPr>
          <a:xfrm>
            <a:off x="2902775" y="302375"/>
            <a:ext cx="5718600" cy="503099"/>
          </a:xfrm>
          <a:prstGeom prst="rect">
            <a:avLst/>
          </a:prstGeom>
        </p:spPr>
        <p:txBody>
          <a:bodyPr lIns="91425" tIns="91425" rIns="91425" bIns="91425" anchor="t" anchorCtr="0"/>
          <a:lstStyle>
            <a:lvl1pPr lvl="0" rtl="0">
              <a:spcBef>
                <a:spcPts val="0"/>
              </a:spcBef>
              <a:buNone/>
              <a:defRPr sz="1800" b="1">
                <a:solidFill>
                  <a:srgbClr val="FFFFFF"/>
                </a:solidFill>
                <a:latin typeface="Muli"/>
                <a:ea typeface="Muli"/>
                <a:cs typeface="Muli"/>
                <a:sym typeface="Muli"/>
              </a:defRPr>
            </a:lvl1pPr>
            <a:lvl2pPr lvl="1" rtl="0">
              <a:spcBef>
                <a:spcPts val="0"/>
              </a:spcBef>
              <a:buNone/>
              <a:defRPr sz="1800" b="1">
                <a:solidFill>
                  <a:srgbClr val="FFFFFF"/>
                </a:solidFill>
                <a:latin typeface="Muli"/>
                <a:ea typeface="Muli"/>
                <a:cs typeface="Muli"/>
                <a:sym typeface="Muli"/>
              </a:defRPr>
            </a:lvl2pPr>
            <a:lvl3pPr lvl="2" rtl="0">
              <a:spcBef>
                <a:spcPts val="0"/>
              </a:spcBef>
              <a:buNone/>
              <a:defRPr sz="1800" b="1">
                <a:solidFill>
                  <a:srgbClr val="FFFFFF"/>
                </a:solidFill>
                <a:latin typeface="Muli"/>
                <a:ea typeface="Muli"/>
                <a:cs typeface="Muli"/>
                <a:sym typeface="Muli"/>
              </a:defRPr>
            </a:lvl3pPr>
            <a:lvl4pPr lvl="3" rtl="0">
              <a:spcBef>
                <a:spcPts val="0"/>
              </a:spcBef>
              <a:buNone/>
              <a:defRPr sz="1800" b="1">
                <a:solidFill>
                  <a:srgbClr val="FFFFFF"/>
                </a:solidFill>
                <a:latin typeface="Muli"/>
                <a:ea typeface="Muli"/>
                <a:cs typeface="Muli"/>
                <a:sym typeface="Muli"/>
              </a:defRPr>
            </a:lvl4pPr>
            <a:lvl5pPr lvl="4" rtl="0">
              <a:spcBef>
                <a:spcPts val="0"/>
              </a:spcBef>
              <a:buNone/>
              <a:defRPr sz="1800" b="1">
                <a:solidFill>
                  <a:srgbClr val="FFFFFF"/>
                </a:solidFill>
                <a:latin typeface="Muli"/>
                <a:ea typeface="Muli"/>
                <a:cs typeface="Muli"/>
                <a:sym typeface="Muli"/>
              </a:defRPr>
            </a:lvl5pPr>
            <a:lvl6pPr lvl="5" rtl="0">
              <a:spcBef>
                <a:spcPts val="0"/>
              </a:spcBef>
              <a:buNone/>
              <a:defRPr sz="1800" b="1">
                <a:solidFill>
                  <a:srgbClr val="FFFFFF"/>
                </a:solidFill>
                <a:latin typeface="Muli"/>
                <a:ea typeface="Muli"/>
                <a:cs typeface="Muli"/>
                <a:sym typeface="Muli"/>
              </a:defRPr>
            </a:lvl6pPr>
            <a:lvl7pPr lvl="6" rtl="0">
              <a:spcBef>
                <a:spcPts val="0"/>
              </a:spcBef>
              <a:buNone/>
              <a:defRPr sz="1800" b="1">
                <a:solidFill>
                  <a:srgbClr val="FFFFFF"/>
                </a:solidFill>
                <a:latin typeface="Muli"/>
                <a:ea typeface="Muli"/>
                <a:cs typeface="Muli"/>
                <a:sym typeface="Muli"/>
              </a:defRPr>
            </a:lvl7pPr>
            <a:lvl8pPr lvl="7" rtl="0">
              <a:spcBef>
                <a:spcPts val="0"/>
              </a:spcBef>
              <a:buNone/>
              <a:defRPr sz="1800" b="1">
                <a:solidFill>
                  <a:srgbClr val="FFFFFF"/>
                </a:solidFill>
                <a:latin typeface="Muli"/>
                <a:ea typeface="Muli"/>
                <a:cs typeface="Muli"/>
                <a:sym typeface="Muli"/>
              </a:defRPr>
            </a:lvl8pPr>
            <a:lvl9pPr lvl="8" rtl="0">
              <a:spcBef>
                <a:spcPts val="0"/>
              </a:spcBef>
              <a:buNone/>
              <a:defRPr sz="1800" b="1">
                <a:solidFill>
                  <a:srgbClr val="FFFFFF"/>
                </a:solidFill>
                <a:latin typeface="Muli"/>
                <a:ea typeface="Muli"/>
                <a:cs typeface="Muli"/>
                <a:sym typeface="Muli"/>
              </a:defRPr>
            </a:lvl9pPr>
          </a:lstStyle>
          <a:p>
            <a:endParaRPr/>
          </a:p>
        </p:txBody>
      </p:sp>
      <p:sp>
        <p:nvSpPr>
          <p:cNvPr id="25" name="Shape 25"/>
          <p:cNvSpPr txBox="1">
            <a:spLocks noGrp="1"/>
          </p:cNvSpPr>
          <p:nvPr>
            <p:ph type="body" idx="1"/>
          </p:nvPr>
        </p:nvSpPr>
        <p:spPr>
          <a:xfrm>
            <a:off x="2902950" y="1509475"/>
            <a:ext cx="5718600" cy="3125100"/>
          </a:xfrm>
          <a:prstGeom prst="rect">
            <a:avLst/>
          </a:prstGeom>
        </p:spPr>
        <p:txBody>
          <a:bodyPr lIns="91425" tIns="91425" rIns="91425" bIns="91425" anchor="t" anchorCtr="0"/>
          <a:lstStyle>
            <a:lvl1pPr lvl="0" rtl="0">
              <a:spcBef>
                <a:spcPts val="0"/>
              </a:spcBef>
              <a:buClr>
                <a:srgbClr val="FFFFFF"/>
              </a:buClr>
              <a:buSzPct val="83333"/>
              <a:buFont typeface="Muli"/>
              <a:buChar char="➜"/>
              <a:defRPr sz="2400">
                <a:solidFill>
                  <a:srgbClr val="FFFFFF"/>
                </a:solidFill>
                <a:latin typeface="Muli"/>
                <a:ea typeface="Muli"/>
                <a:cs typeface="Muli"/>
                <a:sym typeface="Muli"/>
              </a:defRPr>
            </a:lvl1pPr>
            <a:lvl2pPr lvl="1" rtl="0">
              <a:spcBef>
                <a:spcPts val="0"/>
              </a:spcBef>
              <a:buClr>
                <a:srgbClr val="FFFFFF"/>
              </a:buClr>
              <a:buSzPct val="75000"/>
              <a:buFont typeface="Muli"/>
              <a:defRPr sz="2400">
                <a:solidFill>
                  <a:srgbClr val="FFFFFF"/>
                </a:solidFill>
                <a:latin typeface="Muli"/>
                <a:ea typeface="Muli"/>
                <a:cs typeface="Muli"/>
                <a:sym typeface="Muli"/>
              </a:defRPr>
            </a:lvl2pPr>
            <a:lvl3pPr lvl="2" rtl="0">
              <a:spcBef>
                <a:spcPts val="0"/>
              </a:spcBef>
              <a:buClr>
                <a:srgbClr val="FFFFFF"/>
              </a:buClr>
              <a:buSzPct val="100000"/>
              <a:buFont typeface="Muli"/>
              <a:defRPr sz="2400">
                <a:solidFill>
                  <a:srgbClr val="FFFFFF"/>
                </a:solidFill>
                <a:latin typeface="Muli"/>
                <a:ea typeface="Muli"/>
                <a:cs typeface="Muli"/>
                <a:sym typeface="Muli"/>
              </a:defRPr>
            </a:lvl3pPr>
            <a:lvl4pPr lvl="3" rtl="0">
              <a:spcBef>
                <a:spcPts val="0"/>
              </a:spcBef>
              <a:buClr>
                <a:srgbClr val="FFFFFF"/>
              </a:buClr>
              <a:buSzPct val="100000"/>
              <a:buFont typeface="Muli"/>
              <a:defRPr sz="2400">
                <a:solidFill>
                  <a:srgbClr val="FFFFFF"/>
                </a:solidFill>
                <a:latin typeface="Muli"/>
                <a:ea typeface="Muli"/>
                <a:cs typeface="Muli"/>
                <a:sym typeface="Muli"/>
              </a:defRPr>
            </a:lvl4pPr>
            <a:lvl5pPr lvl="4" rtl="0">
              <a:spcBef>
                <a:spcPts val="0"/>
              </a:spcBef>
              <a:buClr>
                <a:srgbClr val="FFFFFF"/>
              </a:buClr>
              <a:buSzPct val="100000"/>
              <a:buFont typeface="Muli"/>
              <a:defRPr sz="2400">
                <a:solidFill>
                  <a:srgbClr val="FFFFFF"/>
                </a:solidFill>
                <a:latin typeface="Muli"/>
                <a:ea typeface="Muli"/>
                <a:cs typeface="Muli"/>
                <a:sym typeface="Muli"/>
              </a:defRPr>
            </a:lvl5pPr>
            <a:lvl6pPr lvl="5" rtl="0">
              <a:spcBef>
                <a:spcPts val="0"/>
              </a:spcBef>
              <a:buClr>
                <a:srgbClr val="FFFFFF"/>
              </a:buClr>
              <a:buSzPct val="100000"/>
              <a:buFont typeface="Muli"/>
              <a:defRPr sz="2400">
                <a:solidFill>
                  <a:srgbClr val="FFFFFF"/>
                </a:solidFill>
                <a:latin typeface="Muli"/>
                <a:ea typeface="Muli"/>
                <a:cs typeface="Muli"/>
                <a:sym typeface="Muli"/>
              </a:defRPr>
            </a:lvl6pPr>
            <a:lvl7pPr lvl="6" rtl="0">
              <a:spcBef>
                <a:spcPts val="0"/>
              </a:spcBef>
              <a:buClr>
                <a:srgbClr val="FFFFFF"/>
              </a:buClr>
              <a:buSzPct val="100000"/>
              <a:buFont typeface="Muli"/>
              <a:defRPr sz="2400">
                <a:solidFill>
                  <a:srgbClr val="FFFFFF"/>
                </a:solidFill>
                <a:latin typeface="Muli"/>
                <a:ea typeface="Muli"/>
                <a:cs typeface="Muli"/>
                <a:sym typeface="Muli"/>
              </a:defRPr>
            </a:lvl7pPr>
            <a:lvl8pPr lvl="7" rtl="0">
              <a:spcBef>
                <a:spcPts val="0"/>
              </a:spcBef>
              <a:buClr>
                <a:srgbClr val="FFFFFF"/>
              </a:buClr>
              <a:buSzPct val="100000"/>
              <a:buFont typeface="Muli"/>
              <a:defRPr sz="2400">
                <a:solidFill>
                  <a:srgbClr val="FFFFFF"/>
                </a:solidFill>
                <a:latin typeface="Muli"/>
                <a:ea typeface="Muli"/>
                <a:cs typeface="Muli"/>
                <a:sym typeface="Muli"/>
              </a:defRPr>
            </a:lvl8pPr>
            <a:lvl9pPr lvl="8" rtl="0">
              <a:spcBef>
                <a:spcPts val="0"/>
              </a:spcBef>
              <a:buClr>
                <a:srgbClr val="FFFFFF"/>
              </a:buClr>
              <a:buSzPct val="100000"/>
              <a:buFont typeface="Muli"/>
              <a:defRPr sz="2400">
                <a:solidFill>
                  <a:srgbClr val="FFFFFF"/>
                </a:solidFill>
                <a:latin typeface="Muli"/>
                <a:ea typeface="Muli"/>
                <a:cs typeface="Muli"/>
                <a:sym typeface="Mul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Shape 31"/>
          <p:cNvSpPr/>
          <p:nvPr/>
        </p:nvSpPr>
        <p:spPr>
          <a:xfrm>
            <a:off x="0" y="0"/>
            <a:ext cx="9144000" cy="5169000"/>
          </a:xfrm>
          <a:prstGeom prst="rect">
            <a:avLst/>
          </a:prstGeom>
          <a:solidFill>
            <a:srgbClr val="FFFFFF">
              <a:alpha val="2654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2380350" y="0"/>
            <a:ext cx="6763800" cy="5143499"/>
          </a:xfrm>
          <a:prstGeom prst="rect">
            <a:avLst/>
          </a:prstGeom>
          <a:solidFill>
            <a:srgbClr val="00B2FF">
              <a:alpha val="73330"/>
            </a:srgbClr>
          </a:solidFill>
          <a:ln>
            <a:noFill/>
          </a:ln>
        </p:spPr>
        <p:txBody>
          <a:bodyPr lIns="91425" tIns="91425" rIns="91425" bIns="91425" anchor="ctr" anchorCtr="0">
            <a:noAutofit/>
          </a:bodyPr>
          <a:lstStyle/>
          <a:p>
            <a:pPr lvl="0">
              <a:spcBef>
                <a:spcPts val="0"/>
              </a:spcBef>
              <a:buNone/>
            </a:pPr>
            <a:endParaRPr/>
          </a:p>
        </p:txBody>
      </p:sp>
      <p:sp>
        <p:nvSpPr>
          <p:cNvPr id="33" name="Shape 33"/>
          <p:cNvSpPr txBox="1">
            <a:spLocks noGrp="1"/>
          </p:cNvSpPr>
          <p:nvPr>
            <p:ph type="title"/>
          </p:nvPr>
        </p:nvSpPr>
        <p:spPr>
          <a:xfrm>
            <a:off x="2902775" y="302375"/>
            <a:ext cx="5718600" cy="503099"/>
          </a:xfrm>
          <a:prstGeom prst="rect">
            <a:avLst/>
          </a:prstGeom>
        </p:spPr>
        <p:txBody>
          <a:bodyPr lIns="91425" tIns="91425" rIns="91425" bIns="91425" anchor="t" anchorCtr="0"/>
          <a:lstStyle>
            <a:lvl1pPr lvl="0" rtl="0">
              <a:spcBef>
                <a:spcPts val="0"/>
              </a:spcBef>
              <a:buNone/>
              <a:defRPr sz="1800" b="1">
                <a:solidFill>
                  <a:srgbClr val="FFFFFF"/>
                </a:solidFill>
                <a:latin typeface="Muli"/>
                <a:ea typeface="Muli"/>
                <a:cs typeface="Muli"/>
                <a:sym typeface="Muli"/>
              </a:defRPr>
            </a:lvl1pPr>
            <a:lvl2pPr lvl="1" rtl="0">
              <a:spcBef>
                <a:spcPts val="0"/>
              </a:spcBef>
              <a:buNone/>
              <a:defRPr sz="1800" b="1">
                <a:solidFill>
                  <a:srgbClr val="FFFFFF"/>
                </a:solidFill>
                <a:latin typeface="Muli"/>
                <a:ea typeface="Muli"/>
                <a:cs typeface="Muli"/>
                <a:sym typeface="Muli"/>
              </a:defRPr>
            </a:lvl2pPr>
            <a:lvl3pPr lvl="2" rtl="0">
              <a:spcBef>
                <a:spcPts val="0"/>
              </a:spcBef>
              <a:buNone/>
              <a:defRPr sz="1800" b="1">
                <a:solidFill>
                  <a:srgbClr val="FFFFFF"/>
                </a:solidFill>
                <a:latin typeface="Muli"/>
                <a:ea typeface="Muli"/>
                <a:cs typeface="Muli"/>
                <a:sym typeface="Muli"/>
              </a:defRPr>
            </a:lvl3pPr>
            <a:lvl4pPr lvl="3" rtl="0">
              <a:spcBef>
                <a:spcPts val="0"/>
              </a:spcBef>
              <a:buNone/>
              <a:defRPr sz="1800" b="1">
                <a:solidFill>
                  <a:srgbClr val="FFFFFF"/>
                </a:solidFill>
                <a:latin typeface="Muli"/>
                <a:ea typeface="Muli"/>
                <a:cs typeface="Muli"/>
                <a:sym typeface="Muli"/>
              </a:defRPr>
            </a:lvl4pPr>
            <a:lvl5pPr lvl="4" rtl="0">
              <a:spcBef>
                <a:spcPts val="0"/>
              </a:spcBef>
              <a:buNone/>
              <a:defRPr sz="1800" b="1">
                <a:solidFill>
                  <a:srgbClr val="FFFFFF"/>
                </a:solidFill>
                <a:latin typeface="Muli"/>
                <a:ea typeface="Muli"/>
                <a:cs typeface="Muli"/>
                <a:sym typeface="Muli"/>
              </a:defRPr>
            </a:lvl5pPr>
            <a:lvl6pPr lvl="5" rtl="0">
              <a:spcBef>
                <a:spcPts val="0"/>
              </a:spcBef>
              <a:buNone/>
              <a:defRPr sz="1800" b="1">
                <a:solidFill>
                  <a:srgbClr val="FFFFFF"/>
                </a:solidFill>
                <a:latin typeface="Muli"/>
                <a:ea typeface="Muli"/>
                <a:cs typeface="Muli"/>
                <a:sym typeface="Muli"/>
              </a:defRPr>
            </a:lvl6pPr>
            <a:lvl7pPr lvl="6" rtl="0">
              <a:spcBef>
                <a:spcPts val="0"/>
              </a:spcBef>
              <a:buNone/>
              <a:defRPr sz="1800" b="1">
                <a:solidFill>
                  <a:srgbClr val="FFFFFF"/>
                </a:solidFill>
                <a:latin typeface="Muli"/>
                <a:ea typeface="Muli"/>
                <a:cs typeface="Muli"/>
                <a:sym typeface="Muli"/>
              </a:defRPr>
            </a:lvl7pPr>
            <a:lvl8pPr lvl="7" rtl="0">
              <a:spcBef>
                <a:spcPts val="0"/>
              </a:spcBef>
              <a:buNone/>
              <a:defRPr sz="1800" b="1">
                <a:solidFill>
                  <a:srgbClr val="FFFFFF"/>
                </a:solidFill>
                <a:latin typeface="Muli"/>
                <a:ea typeface="Muli"/>
                <a:cs typeface="Muli"/>
                <a:sym typeface="Muli"/>
              </a:defRPr>
            </a:lvl8pPr>
            <a:lvl9pPr lvl="8" rtl="0">
              <a:spcBef>
                <a:spcPts val="0"/>
              </a:spcBef>
              <a:buNone/>
              <a:defRPr sz="1800" b="1">
                <a:solidFill>
                  <a:srgbClr val="FFFFFF"/>
                </a:solidFill>
                <a:latin typeface="Muli"/>
                <a:ea typeface="Muli"/>
                <a:cs typeface="Muli"/>
                <a:sym typeface="Muli"/>
              </a:defRPr>
            </a:lvl9pPr>
          </a:lstStyle>
          <a:p>
            <a:endParaRPr/>
          </a:p>
        </p:txBody>
      </p:sp>
      <p:sp>
        <p:nvSpPr>
          <p:cNvPr id="34" name="Shape 34"/>
          <p:cNvSpPr txBox="1">
            <a:spLocks noGrp="1"/>
          </p:cNvSpPr>
          <p:nvPr>
            <p:ph type="body" idx="1"/>
          </p:nvPr>
        </p:nvSpPr>
        <p:spPr>
          <a:xfrm>
            <a:off x="2902950" y="1509475"/>
            <a:ext cx="2780700" cy="3125100"/>
          </a:xfrm>
          <a:prstGeom prst="rect">
            <a:avLst/>
          </a:prstGeom>
          <a:noFill/>
          <a:ln>
            <a:noFill/>
          </a:ln>
        </p:spPr>
        <p:txBody>
          <a:bodyPr lIns="91425" tIns="91425" rIns="91425" bIns="91425" anchor="t" anchorCtr="0"/>
          <a:lstStyle>
            <a:lvl1pPr lvl="0" rtl="0">
              <a:spcBef>
                <a:spcPts val="0"/>
              </a:spcBef>
              <a:buClr>
                <a:srgbClr val="FFFFFF"/>
              </a:buClr>
              <a:buSzPct val="100000"/>
              <a:buFont typeface="Muli"/>
              <a:buChar char="➜"/>
              <a:defRPr sz="1800">
                <a:solidFill>
                  <a:srgbClr val="FFFFFF"/>
                </a:solidFill>
                <a:latin typeface="Muli"/>
                <a:ea typeface="Muli"/>
                <a:cs typeface="Muli"/>
                <a:sym typeface="Muli"/>
              </a:defRPr>
            </a:lvl1pPr>
            <a:lvl2pPr lvl="1" rtl="0">
              <a:spcBef>
                <a:spcPts val="0"/>
              </a:spcBef>
              <a:buClr>
                <a:srgbClr val="FFFFFF"/>
              </a:buClr>
              <a:buSzPct val="100000"/>
              <a:buFont typeface="Muli"/>
              <a:defRPr sz="1800">
                <a:solidFill>
                  <a:srgbClr val="FFFFFF"/>
                </a:solidFill>
                <a:latin typeface="Muli"/>
                <a:ea typeface="Muli"/>
                <a:cs typeface="Muli"/>
                <a:sym typeface="Muli"/>
              </a:defRPr>
            </a:lvl2pPr>
            <a:lvl3pPr lvl="2" rtl="0">
              <a:spcBef>
                <a:spcPts val="0"/>
              </a:spcBef>
              <a:buClr>
                <a:srgbClr val="FFFFFF"/>
              </a:buClr>
              <a:buSzPct val="100000"/>
              <a:buFont typeface="Muli"/>
              <a:defRPr sz="1800">
                <a:solidFill>
                  <a:srgbClr val="FFFFFF"/>
                </a:solidFill>
                <a:latin typeface="Muli"/>
                <a:ea typeface="Muli"/>
                <a:cs typeface="Muli"/>
                <a:sym typeface="Muli"/>
              </a:defRPr>
            </a:lvl3pPr>
            <a:lvl4pPr lvl="3" rtl="0">
              <a:spcBef>
                <a:spcPts val="0"/>
              </a:spcBef>
              <a:buClr>
                <a:srgbClr val="FFFFFF"/>
              </a:buClr>
              <a:buSzPct val="100000"/>
              <a:buFont typeface="Muli"/>
              <a:defRPr sz="1800">
                <a:solidFill>
                  <a:srgbClr val="FFFFFF"/>
                </a:solidFill>
                <a:latin typeface="Muli"/>
                <a:ea typeface="Muli"/>
                <a:cs typeface="Muli"/>
                <a:sym typeface="Muli"/>
              </a:defRPr>
            </a:lvl4pPr>
            <a:lvl5pPr lvl="4" rtl="0">
              <a:spcBef>
                <a:spcPts val="0"/>
              </a:spcBef>
              <a:buClr>
                <a:srgbClr val="FFFFFF"/>
              </a:buClr>
              <a:buSzPct val="100000"/>
              <a:buFont typeface="Muli"/>
              <a:defRPr sz="1800">
                <a:solidFill>
                  <a:srgbClr val="FFFFFF"/>
                </a:solidFill>
                <a:latin typeface="Muli"/>
                <a:ea typeface="Muli"/>
                <a:cs typeface="Muli"/>
                <a:sym typeface="Muli"/>
              </a:defRPr>
            </a:lvl5pPr>
            <a:lvl6pPr lvl="5" rtl="0">
              <a:spcBef>
                <a:spcPts val="0"/>
              </a:spcBef>
              <a:buClr>
                <a:srgbClr val="FFFFFF"/>
              </a:buClr>
              <a:buSzPct val="100000"/>
              <a:buFont typeface="Muli"/>
              <a:defRPr sz="1800">
                <a:solidFill>
                  <a:srgbClr val="FFFFFF"/>
                </a:solidFill>
                <a:latin typeface="Muli"/>
                <a:ea typeface="Muli"/>
                <a:cs typeface="Muli"/>
                <a:sym typeface="Muli"/>
              </a:defRPr>
            </a:lvl6pPr>
            <a:lvl7pPr lvl="6" rtl="0">
              <a:spcBef>
                <a:spcPts val="0"/>
              </a:spcBef>
              <a:buClr>
                <a:srgbClr val="FFFFFF"/>
              </a:buClr>
              <a:buSzPct val="100000"/>
              <a:buFont typeface="Muli"/>
              <a:defRPr sz="1800">
                <a:solidFill>
                  <a:srgbClr val="FFFFFF"/>
                </a:solidFill>
                <a:latin typeface="Muli"/>
                <a:ea typeface="Muli"/>
                <a:cs typeface="Muli"/>
                <a:sym typeface="Muli"/>
              </a:defRPr>
            </a:lvl7pPr>
            <a:lvl8pPr lvl="7" rtl="0">
              <a:spcBef>
                <a:spcPts val="0"/>
              </a:spcBef>
              <a:buClr>
                <a:srgbClr val="FFFFFF"/>
              </a:buClr>
              <a:buSzPct val="100000"/>
              <a:buFont typeface="Muli"/>
              <a:defRPr sz="1800">
                <a:solidFill>
                  <a:srgbClr val="FFFFFF"/>
                </a:solidFill>
                <a:latin typeface="Muli"/>
                <a:ea typeface="Muli"/>
                <a:cs typeface="Muli"/>
                <a:sym typeface="Muli"/>
              </a:defRPr>
            </a:lvl8pPr>
            <a:lvl9pPr lvl="8" rtl="0">
              <a:spcBef>
                <a:spcPts val="0"/>
              </a:spcBef>
              <a:buClr>
                <a:srgbClr val="FFFFFF"/>
              </a:buClr>
              <a:buSzPct val="100000"/>
              <a:buFont typeface="Muli"/>
              <a:defRPr sz="1800">
                <a:solidFill>
                  <a:srgbClr val="FFFFFF"/>
                </a:solidFill>
                <a:latin typeface="Muli"/>
                <a:ea typeface="Muli"/>
                <a:cs typeface="Muli"/>
                <a:sym typeface="Muli"/>
              </a:defRPr>
            </a:lvl9pPr>
          </a:lstStyle>
          <a:p>
            <a:endParaRPr/>
          </a:p>
        </p:txBody>
      </p:sp>
      <p:sp>
        <p:nvSpPr>
          <p:cNvPr id="35" name="Shape 35"/>
          <p:cNvSpPr txBox="1">
            <a:spLocks noGrp="1"/>
          </p:cNvSpPr>
          <p:nvPr>
            <p:ph type="body" idx="2"/>
          </p:nvPr>
        </p:nvSpPr>
        <p:spPr>
          <a:xfrm>
            <a:off x="5840728" y="1509475"/>
            <a:ext cx="2780700" cy="3125100"/>
          </a:xfrm>
          <a:prstGeom prst="rect">
            <a:avLst/>
          </a:prstGeom>
          <a:noFill/>
          <a:ln>
            <a:noFill/>
          </a:ln>
        </p:spPr>
        <p:txBody>
          <a:bodyPr lIns="91425" tIns="91425" rIns="91425" bIns="91425" anchor="t" anchorCtr="0"/>
          <a:lstStyle>
            <a:lvl1pPr lvl="0" rtl="0">
              <a:spcBef>
                <a:spcPts val="0"/>
              </a:spcBef>
              <a:buClr>
                <a:srgbClr val="FFFFFF"/>
              </a:buClr>
              <a:buSzPct val="100000"/>
              <a:buFont typeface="Muli"/>
              <a:buChar char="➜"/>
              <a:defRPr sz="1800">
                <a:solidFill>
                  <a:srgbClr val="FFFFFF"/>
                </a:solidFill>
                <a:latin typeface="Muli"/>
                <a:ea typeface="Muli"/>
                <a:cs typeface="Muli"/>
                <a:sym typeface="Muli"/>
              </a:defRPr>
            </a:lvl1pPr>
            <a:lvl2pPr lvl="1" rtl="0">
              <a:spcBef>
                <a:spcPts val="0"/>
              </a:spcBef>
              <a:buClr>
                <a:srgbClr val="FFFFFF"/>
              </a:buClr>
              <a:buSzPct val="100000"/>
              <a:buFont typeface="Muli"/>
              <a:defRPr sz="1800">
                <a:solidFill>
                  <a:srgbClr val="FFFFFF"/>
                </a:solidFill>
                <a:latin typeface="Muli"/>
                <a:ea typeface="Muli"/>
                <a:cs typeface="Muli"/>
                <a:sym typeface="Muli"/>
              </a:defRPr>
            </a:lvl2pPr>
            <a:lvl3pPr lvl="2" rtl="0">
              <a:spcBef>
                <a:spcPts val="0"/>
              </a:spcBef>
              <a:buClr>
                <a:srgbClr val="FFFFFF"/>
              </a:buClr>
              <a:buSzPct val="100000"/>
              <a:buFont typeface="Muli"/>
              <a:defRPr sz="1800">
                <a:solidFill>
                  <a:srgbClr val="FFFFFF"/>
                </a:solidFill>
                <a:latin typeface="Muli"/>
                <a:ea typeface="Muli"/>
                <a:cs typeface="Muli"/>
                <a:sym typeface="Muli"/>
              </a:defRPr>
            </a:lvl3pPr>
            <a:lvl4pPr lvl="3" rtl="0">
              <a:spcBef>
                <a:spcPts val="0"/>
              </a:spcBef>
              <a:buClr>
                <a:srgbClr val="FFFFFF"/>
              </a:buClr>
              <a:buSzPct val="100000"/>
              <a:buFont typeface="Muli"/>
              <a:defRPr sz="1800">
                <a:solidFill>
                  <a:srgbClr val="FFFFFF"/>
                </a:solidFill>
                <a:latin typeface="Muli"/>
                <a:ea typeface="Muli"/>
                <a:cs typeface="Muli"/>
                <a:sym typeface="Muli"/>
              </a:defRPr>
            </a:lvl4pPr>
            <a:lvl5pPr lvl="4" rtl="0">
              <a:spcBef>
                <a:spcPts val="0"/>
              </a:spcBef>
              <a:buClr>
                <a:srgbClr val="FFFFFF"/>
              </a:buClr>
              <a:buSzPct val="100000"/>
              <a:buFont typeface="Muli"/>
              <a:defRPr sz="1800">
                <a:solidFill>
                  <a:srgbClr val="FFFFFF"/>
                </a:solidFill>
                <a:latin typeface="Muli"/>
                <a:ea typeface="Muli"/>
                <a:cs typeface="Muli"/>
                <a:sym typeface="Muli"/>
              </a:defRPr>
            </a:lvl5pPr>
            <a:lvl6pPr lvl="5" rtl="0">
              <a:spcBef>
                <a:spcPts val="0"/>
              </a:spcBef>
              <a:buClr>
                <a:srgbClr val="FFFFFF"/>
              </a:buClr>
              <a:buSzPct val="100000"/>
              <a:buFont typeface="Muli"/>
              <a:defRPr sz="1800">
                <a:solidFill>
                  <a:srgbClr val="FFFFFF"/>
                </a:solidFill>
                <a:latin typeface="Muli"/>
                <a:ea typeface="Muli"/>
                <a:cs typeface="Muli"/>
                <a:sym typeface="Muli"/>
              </a:defRPr>
            </a:lvl6pPr>
            <a:lvl7pPr lvl="6" rtl="0">
              <a:spcBef>
                <a:spcPts val="0"/>
              </a:spcBef>
              <a:buClr>
                <a:srgbClr val="FFFFFF"/>
              </a:buClr>
              <a:buSzPct val="100000"/>
              <a:buFont typeface="Muli"/>
              <a:defRPr sz="1800">
                <a:solidFill>
                  <a:srgbClr val="FFFFFF"/>
                </a:solidFill>
                <a:latin typeface="Muli"/>
                <a:ea typeface="Muli"/>
                <a:cs typeface="Muli"/>
                <a:sym typeface="Muli"/>
              </a:defRPr>
            </a:lvl7pPr>
            <a:lvl8pPr lvl="7" rtl="0">
              <a:spcBef>
                <a:spcPts val="0"/>
              </a:spcBef>
              <a:buClr>
                <a:srgbClr val="FFFFFF"/>
              </a:buClr>
              <a:buSzPct val="100000"/>
              <a:buFont typeface="Muli"/>
              <a:defRPr sz="1800">
                <a:solidFill>
                  <a:srgbClr val="FFFFFF"/>
                </a:solidFill>
                <a:latin typeface="Muli"/>
                <a:ea typeface="Muli"/>
                <a:cs typeface="Muli"/>
                <a:sym typeface="Muli"/>
              </a:defRPr>
            </a:lvl8pPr>
            <a:lvl9pPr lvl="8" rtl="0">
              <a:spcBef>
                <a:spcPts val="0"/>
              </a:spcBef>
              <a:buClr>
                <a:srgbClr val="FFFFFF"/>
              </a:buClr>
              <a:buSzPct val="100000"/>
              <a:buFont typeface="Muli"/>
              <a:defRPr sz="1800">
                <a:solidFill>
                  <a:srgbClr val="FFFFFF"/>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bg>
      <p:bgPr>
        <a:solidFill>
          <a:srgbClr val="FFFFFF"/>
        </a:solidFill>
        <a:effectLst/>
      </p:bgPr>
    </p:bg>
    <p:spTree>
      <p:nvGrpSpPr>
        <p:cNvPr id="1" name="Shape 5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2902950" y="1509475"/>
            <a:ext cx="5718600" cy="3125100"/>
          </a:xfrm>
          <a:prstGeom prst="rect">
            <a:avLst/>
          </a:prstGeom>
          <a:noFill/>
          <a:ln>
            <a:noFill/>
          </a:ln>
        </p:spPr>
        <p:txBody>
          <a:bodyPr lIns="91425" tIns="91425" rIns="91425" bIns="91425" anchor="t" anchorCtr="0"/>
          <a:lstStyle>
            <a:lvl1pPr lvl="0" rtl="0">
              <a:spcBef>
                <a:spcPts val="0"/>
              </a:spcBef>
              <a:buClr>
                <a:srgbClr val="FFFFFF"/>
              </a:buClr>
              <a:buSzPct val="83333"/>
              <a:buFont typeface="Muli"/>
              <a:buChar char="➜"/>
              <a:defRPr sz="2400">
                <a:solidFill>
                  <a:srgbClr val="FFFFFF"/>
                </a:solidFill>
                <a:latin typeface="Muli"/>
                <a:ea typeface="Muli"/>
                <a:cs typeface="Muli"/>
                <a:sym typeface="Muli"/>
              </a:defRPr>
            </a:lvl1pPr>
            <a:lvl2pPr lvl="1" rtl="0">
              <a:spcBef>
                <a:spcPts val="0"/>
              </a:spcBef>
              <a:buClr>
                <a:srgbClr val="FFFFFF"/>
              </a:buClr>
              <a:buSzPct val="75000"/>
              <a:buFont typeface="Muli"/>
              <a:defRPr sz="2400">
                <a:solidFill>
                  <a:srgbClr val="FFFFFF"/>
                </a:solidFill>
                <a:latin typeface="Muli"/>
                <a:ea typeface="Muli"/>
                <a:cs typeface="Muli"/>
                <a:sym typeface="Muli"/>
              </a:defRPr>
            </a:lvl2pPr>
            <a:lvl3pPr lvl="2" rtl="0">
              <a:spcBef>
                <a:spcPts val="0"/>
              </a:spcBef>
              <a:buClr>
                <a:srgbClr val="FFFFFF"/>
              </a:buClr>
              <a:buSzPct val="100000"/>
              <a:buFont typeface="Muli"/>
              <a:defRPr sz="2400">
                <a:solidFill>
                  <a:srgbClr val="FFFFFF"/>
                </a:solidFill>
                <a:latin typeface="Muli"/>
                <a:ea typeface="Muli"/>
                <a:cs typeface="Muli"/>
                <a:sym typeface="Muli"/>
              </a:defRPr>
            </a:lvl3pPr>
            <a:lvl4pPr lvl="3" rtl="0">
              <a:spcBef>
                <a:spcPts val="0"/>
              </a:spcBef>
              <a:buClr>
                <a:srgbClr val="FFFFFF"/>
              </a:buClr>
              <a:buSzPct val="100000"/>
              <a:buFont typeface="Muli"/>
              <a:defRPr sz="2400">
                <a:solidFill>
                  <a:srgbClr val="FFFFFF"/>
                </a:solidFill>
                <a:latin typeface="Muli"/>
                <a:ea typeface="Muli"/>
                <a:cs typeface="Muli"/>
                <a:sym typeface="Muli"/>
              </a:defRPr>
            </a:lvl4pPr>
            <a:lvl5pPr lvl="4" rtl="0">
              <a:spcBef>
                <a:spcPts val="0"/>
              </a:spcBef>
              <a:buClr>
                <a:srgbClr val="FFFFFF"/>
              </a:buClr>
              <a:buSzPct val="100000"/>
              <a:buFont typeface="Muli"/>
              <a:defRPr sz="2400">
                <a:solidFill>
                  <a:srgbClr val="FFFFFF"/>
                </a:solidFill>
                <a:latin typeface="Muli"/>
                <a:ea typeface="Muli"/>
                <a:cs typeface="Muli"/>
                <a:sym typeface="Muli"/>
              </a:defRPr>
            </a:lvl5pPr>
            <a:lvl6pPr lvl="5" rtl="0">
              <a:spcBef>
                <a:spcPts val="0"/>
              </a:spcBef>
              <a:buClr>
                <a:srgbClr val="FFFFFF"/>
              </a:buClr>
              <a:buSzPct val="100000"/>
              <a:buFont typeface="Muli"/>
              <a:defRPr sz="2400">
                <a:solidFill>
                  <a:srgbClr val="FFFFFF"/>
                </a:solidFill>
                <a:latin typeface="Muli"/>
                <a:ea typeface="Muli"/>
                <a:cs typeface="Muli"/>
                <a:sym typeface="Muli"/>
              </a:defRPr>
            </a:lvl6pPr>
            <a:lvl7pPr lvl="6" rtl="0">
              <a:spcBef>
                <a:spcPts val="0"/>
              </a:spcBef>
              <a:buClr>
                <a:srgbClr val="FFFFFF"/>
              </a:buClr>
              <a:buSzPct val="100000"/>
              <a:buFont typeface="Muli"/>
              <a:defRPr sz="2400">
                <a:solidFill>
                  <a:srgbClr val="FFFFFF"/>
                </a:solidFill>
                <a:latin typeface="Muli"/>
                <a:ea typeface="Muli"/>
                <a:cs typeface="Muli"/>
                <a:sym typeface="Muli"/>
              </a:defRPr>
            </a:lvl7pPr>
            <a:lvl8pPr lvl="7" rtl="0">
              <a:spcBef>
                <a:spcPts val="0"/>
              </a:spcBef>
              <a:buClr>
                <a:srgbClr val="FFFFFF"/>
              </a:buClr>
              <a:buSzPct val="100000"/>
              <a:buFont typeface="Muli"/>
              <a:defRPr sz="2400">
                <a:solidFill>
                  <a:srgbClr val="FFFFFF"/>
                </a:solidFill>
                <a:latin typeface="Muli"/>
                <a:ea typeface="Muli"/>
                <a:cs typeface="Muli"/>
                <a:sym typeface="Muli"/>
              </a:defRPr>
            </a:lvl8pPr>
            <a:lvl9pPr lvl="8" rtl="0">
              <a:spcBef>
                <a:spcPts val="0"/>
              </a:spcBef>
              <a:buClr>
                <a:srgbClr val="FFFFFF"/>
              </a:buClr>
              <a:buSzPct val="100000"/>
              <a:buFont typeface="Muli"/>
              <a:defRPr sz="2400">
                <a:solidFill>
                  <a:srgbClr val="FFFFFF"/>
                </a:solidFill>
                <a:latin typeface="Muli"/>
                <a:ea typeface="Muli"/>
                <a:cs typeface="Muli"/>
                <a:sym typeface="Muli"/>
              </a:defRPr>
            </a:lvl9pPr>
          </a:lstStyle>
          <a:p>
            <a:endParaRPr/>
          </a:p>
        </p:txBody>
      </p:sp>
      <p:sp>
        <p:nvSpPr>
          <p:cNvPr id="7" name="Shape 7"/>
          <p:cNvSpPr txBox="1">
            <a:spLocks noGrp="1"/>
          </p:cNvSpPr>
          <p:nvPr>
            <p:ph type="title"/>
          </p:nvPr>
        </p:nvSpPr>
        <p:spPr>
          <a:xfrm>
            <a:off x="2902775" y="302375"/>
            <a:ext cx="5718600" cy="503099"/>
          </a:xfrm>
          <a:prstGeom prst="rect">
            <a:avLst/>
          </a:prstGeom>
          <a:noFill/>
          <a:ln>
            <a:noFill/>
          </a:ln>
        </p:spPr>
        <p:txBody>
          <a:bodyPr lIns="91425" tIns="91425" rIns="91425" bIns="91425" anchor="t" anchorCtr="0"/>
          <a:lstStyle>
            <a:lvl1pPr lvl="0" rtl="0">
              <a:spcBef>
                <a:spcPts val="0"/>
              </a:spcBef>
              <a:buNone/>
              <a:defRPr sz="1800" b="1">
                <a:solidFill>
                  <a:srgbClr val="FFFFFF"/>
                </a:solidFill>
                <a:latin typeface="Muli"/>
                <a:ea typeface="Muli"/>
                <a:cs typeface="Muli"/>
                <a:sym typeface="Muli"/>
              </a:defRPr>
            </a:lvl1pPr>
            <a:lvl2pPr lvl="1" rtl="0">
              <a:spcBef>
                <a:spcPts val="0"/>
              </a:spcBef>
              <a:buNone/>
              <a:defRPr sz="1800" b="1">
                <a:solidFill>
                  <a:srgbClr val="FFFFFF"/>
                </a:solidFill>
                <a:latin typeface="Muli"/>
                <a:ea typeface="Muli"/>
                <a:cs typeface="Muli"/>
                <a:sym typeface="Muli"/>
              </a:defRPr>
            </a:lvl2pPr>
            <a:lvl3pPr lvl="2" rtl="0">
              <a:spcBef>
                <a:spcPts val="0"/>
              </a:spcBef>
              <a:buNone/>
              <a:defRPr sz="1800" b="1">
                <a:solidFill>
                  <a:srgbClr val="FFFFFF"/>
                </a:solidFill>
                <a:latin typeface="Muli"/>
                <a:ea typeface="Muli"/>
                <a:cs typeface="Muli"/>
                <a:sym typeface="Muli"/>
              </a:defRPr>
            </a:lvl3pPr>
            <a:lvl4pPr lvl="3" rtl="0">
              <a:spcBef>
                <a:spcPts val="0"/>
              </a:spcBef>
              <a:buNone/>
              <a:defRPr sz="1800" b="1">
                <a:solidFill>
                  <a:srgbClr val="FFFFFF"/>
                </a:solidFill>
                <a:latin typeface="Muli"/>
                <a:ea typeface="Muli"/>
                <a:cs typeface="Muli"/>
                <a:sym typeface="Muli"/>
              </a:defRPr>
            </a:lvl4pPr>
            <a:lvl5pPr lvl="4" rtl="0">
              <a:spcBef>
                <a:spcPts val="0"/>
              </a:spcBef>
              <a:buNone/>
              <a:defRPr sz="1800" b="1">
                <a:solidFill>
                  <a:srgbClr val="FFFFFF"/>
                </a:solidFill>
                <a:latin typeface="Muli"/>
                <a:ea typeface="Muli"/>
                <a:cs typeface="Muli"/>
                <a:sym typeface="Muli"/>
              </a:defRPr>
            </a:lvl5pPr>
            <a:lvl6pPr lvl="5" rtl="0">
              <a:spcBef>
                <a:spcPts val="0"/>
              </a:spcBef>
              <a:buNone/>
              <a:defRPr sz="1800" b="1">
                <a:solidFill>
                  <a:srgbClr val="FFFFFF"/>
                </a:solidFill>
                <a:latin typeface="Muli"/>
                <a:ea typeface="Muli"/>
                <a:cs typeface="Muli"/>
                <a:sym typeface="Muli"/>
              </a:defRPr>
            </a:lvl6pPr>
            <a:lvl7pPr lvl="6" rtl="0">
              <a:spcBef>
                <a:spcPts val="0"/>
              </a:spcBef>
              <a:buNone/>
              <a:defRPr sz="1800" b="1">
                <a:solidFill>
                  <a:srgbClr val="FFFFFF"/>
                </a:solidFill>
                <a:latin typeface="Muli"/>
                <a:ea typeface="Muli"/>
                <a:cs typeface="Muli"/>
                <a:sym typeface="Muli"/>
              </a:defRPr>
            </a:lvl7pPr>
            <a:lvl8pPr lvl="7" rtl="0">
              <a:spcBef>
                <a:spcPts val="0"/>
              </a:spcBef>
              <a:buNone/>
              <a:defRPr sz="1800" b="1">
                <a:solidFill>
                  <a:srgbClr val="FFFFFF"/>
                </a:solidFill>
                <a:latin typeface="Muli"/>
                <a:ea typeface="Muli"/>
                <a:cs typeface="Muli"/>
                <a:sym typeface="Muli"/>
              </a:defRPr>
            </a:lvl8pPr>
            <a:lvl9pPr lvl="8">
              <a:spcBef>
                <a:spcPts val="0"/>
              </a:spcBef>
              <a:buNone/>
              <a:defRPr sz="1800" b="1">
                <a:solidFill>
                  <a:srgbClr val="FFFFFF"/>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s.coursera.org/specializations/io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es.coursera.org/specializations/iot"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academy.itu.int/courses/auth/joomdle/pluginfile_joomdle.php?file=/89677/course/summary/16758-Informacion%20curso-Internet%20de%20las%20Cosas.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tudioseed.net/education/courses/open-hardware/arduino/"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sindormir.net/curso-arduino-basico"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www.educacionit.com/curso-de-arduin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www.kiwibot.es/curso_kiwibot/"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www.microelectronicos.com/shopexd.asp?id=925"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arduino.cc/en/Tutorial/HomePag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luisllamas.es/tutoriales-de-arduino/"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www.prometec.net/indice-tutoriales/"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s://codigofacilito.com/courses/Arduino"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https://www.coursetalk.com/providers/skillshare/courses/introduction-to-arduino-creating-interactive-projects"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www.schoox.com/15372/starting-with-arduino/about"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store.arduino.cc/"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www.cetronic.es/sqlcommerce/disenos/plantilla1/seccion/Catalogo.jsp?idIdioma=&amp;idTienda=93&amp;cPath=1339"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arduino.cc/"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www.pccomponentes.com/arduino_componentes.html"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http://tienda.bricogeek.com/5-arduino"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hyperlink" Target="http://www.ardumania.es/ardutienda/es/"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xataka.com/especiales/guia-del-arduinomaniaco-todo-lo-que-necesitas-saber-sobre-arduin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comohacer.eu/analisis-comparativo-placas-arduino-oficiales-compatible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rua.ua.es/dspace/bitstream/10045/11833/1/arduino.pdf"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www3.gobiernodecanarias.org/medusa/ecoblog/ralvgon/files/2013/05/Caracter%C3%ADsticas-Arduino.pdf"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747950" y="747775"/>
            <a:ext cx="3647999" cy="3647999"/>
          </a:xfrm>
          <a:prstGeom prst="rect">
            <a:avLst/>
          </a:prstGeom>
        </p:spPr>
        <p:txBody>
          <a:bodyPr lIns="91425" tIns="91425" rIns="91425" bIns="91425" anchor="ctr" anchorCtr="0">
            <a:noAutofit/>
          </a:bodyPr>
          <a:lstStyle/>
          <a:p>
            <a:r>
              <a:rPr lang="en" dirty="0" smtClean="0"/>
              <a:t>Internet de las Cosas: </a:t>
            </a:r>
            <a:r>
              <a:rPr lang="es-ES" dirty="0" err="1"/>
              <a:t>Arduino</a:t>
            </a:r>
            <a:r>
              <a:rPr lang="es-ES" dirty="0"/>
              <a:t> &amp; </a:t>
            </a:r>
            <a:r>
              <a:rPr lang="es-ES" dirty="0" err="1" smtClean="0"/>
              <a:t>Rapsberry</a:t>
            </a:r>
            <a:r>
              <a:rPr lang="es-ES" dirty="0" smtClean="0"/>
              <a:t/>
            </a:r>
            <a:br>
              <a:rPr lang="es-ES" dirty="0" smtClean="0"/>
            </a:br>
            <a:r>
              <a:rPr lang="es-ES" dirty="0" smtClean="0"/>
              <a:t>TG1</a:t>
            </a:r>
            <a:endParaRPr lang="en"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ES" dirty="0"/>
              <a:t>(cursos no gratuitos)</a:t>
            </a:r>
          </a:p>
        </p:txBody>
      </p:sp>
      <p:sp>
        <p:nvSpPr>
          <p:cNvPr id="3" name="Título 2"/>
          <p:cNvSpPr>
            <a:spLocks noGrp="1"/>
          </p:cNvSpPr>
          <p:nvPr>
            <p:ph type="title"/>
          </p:nvPr>
        </p:nvSpPr>
        <p:spPr/>
        <p:txBody>
          <a:bodyPr/>
          <a:lstStyle/>
          <a:p>
            <a:r>
              <a:rPr lang="es-ES" dirty="0"/>
              <a:t>4. Fuentes de </a:t>
            </a:r>
            <a:r>
              <a:rPr lang="es-ES" dirty="0" smtClean="0"/>
              <a:t>información</a:t>
            </a:r>
            <a:endParaRPr lang="es-ES" dirty="0"/>
          </a:p>
        </p:txBody>
      </p:sp>
    </p:spTree>
    <p:extLst>
      <p:ext uri="{BB962C8B-B14F-4D97-AF65-F5344CB8AC3E}">
        <p14:creationId xmlns:p14="http://schemas.microsoft.com/office/powerpoint/2010/main" val="352862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ES" dirty="0" smtClean="0"/>
              <a:t> </a:t>
            </a:r>
            <a:endParaRPr lang="es-ES" dirty="0"/>
          </a:p>
        </p:txBody>
      </p:sp>
      <p:sp>
        <p:nvSpPr>
          <p:cNvPr id="3" name="Título 2"/>
          <p:cNvSpPr>
            <a:spLocks noGrp="1"/>
          </p:cNvSpPr>
          <p:nvPr>
            <p:ph type="title"/>
          </p:nvPr>
        </p:nvSpPr>
        <p:spPr>
          <a:xfrm>
            <a:off x="3028700" y="1346142"/>
            <a:ext cx="3048000" cy="2044500"/>
          </a:xfrm>
        </p:spPr>
        <p:txBody>
          <a:bodyPr/>
          <a:lstStyle/>
          <a:p>
            <a:r>
              <a:rPr lang="es-ES" dirty="0"/>
              <a:t>4.1 Cursos no gratuitos sobre Internet de las </a:t>
            </a:r>
            <a:r>
              <a:rPr lang="es-ES" dirty="0" smtClean="0"/>
              <a:t>Cosas</a:t>
            </a:r>
            <a:endParaRPr lang="es-ES" dirty="0"/>
          </a:p>
        </p:txBody>
      </p:sp>
    </p:spTree>
    <p:extLst>
      <p:ext uri="{BB962C8B-B14F-4D97-AF65-F5344CB8AC3E}">
        <p14:creationId xmlns:p14="http://schemas.microsoft.com/office/powerpoint/2010/main" val="150721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4.1.1 Curso no gratuito 1 sobre el Internet de las Cosas</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dirty="0" smtClean="0">
                <a:hlinkClick r:id="rId2"/>
              </a:rPr>
              <a:t>https</a:t>
            </a:r>
            <a:r>
              <a:rPr lang="es-ES" dirty="0">
                <a:hlinkClick r:id="rId2"/>
              </a:rPr>
              <a:t>://</a:t>
            </a:r>
            <a:r>
              <a:rPr lang="es-ES" dirty="0" smtClean="0">
                <a:hlinkClick r:id="rId2"/>
              </a:rPr>
              <a:t>es.coursera.org/specializations/iot</a:t>
            </a:r>
            <a:endParaRPr lang="es-ES" dirty="0" smtClean="0"/>
          </a:p>
          <a:p>
            <a:pPr>
              <a:buNone/>
            </a:pPr>
            <a:endParaRPr lang="es-ES" dirty="0"/>
          </a:p>
          <a:p>
            <a:r>
              <a:rPr lang="es-ES" dirty="0"/>
              <a:t>Curso sobre Internet de las Cosas impartido por “</a:t>
            </a:r>
            <a:r>
              <a:rPr lang="es-ES" dirty="0" err="1"/>
              <a:t>Coursera</a:t>
            </a:r>
            <a:r>
              <a:rPr lang="es-ES" dirty="0"/>
              <a:t>” (brinda acceso universal a la mejor educación del mundo, al asociarse con las mejores universidades y organizaciones, para ofrecer cursos en línea. Para este curso se ha unido con la Universidad de San Diego (UC San Diego)), en inglés. </a:t>
            </a:r>
          </a:p>
        </p:txBody>
      </p:sp>
    </p:spTree>
    <p:extLst>
      <p:ext uri="{BB962C8B-B14F-4D97-AF65-F5344CB8AC3E}">
        <p14:creationId xmlns:p14="http://schemas.microsoft.com/office/powerpoint/2010/main" val="70343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4.1.1 Curso no gratuito 1 sobre el Internet de las Cosas</a:t>
            </a:r>
          </a:p>
        </p:txBody>
      </p:sp>
      <p:sp>
        <p:nvSpPr>
          <p:cNvPr id="3" name="Marcador de texto 2"/>
          <p:cNvSpPr>
            <a:spLocks noGrp="1"/>
          </p:cNvSpPr>
          <p:nvPr>
            <p:ph type="body" idx="1"/>
          </p:nvPr>
        </p:nvSpPr>
        <p:spPr>
          <a:xfrm>
            <a:off x="2902950" y="805474"/>
            <a:ext cx="5718600" cy="3829101"/>
          </a:xfrm>
        </p:spPr>
        <p:txBody>
          <a:bodyPr/>
          <a:lstStyle/>
          <a:p>
            <a:r>
              <a:rPr lang="es-ES" dirty="0"/>
              <a:t>El curso trata sobre “</a:t>
            </a:r>
            <a:r>
              <a:rPr lang="es-ES" dirty="0" err="1"/>
              <a:t>Build</a:t>
            </a:r>
            <a:r>
              <a:rPr lang="es-ES" dirty="0"/>
              <a:t> </a:t>
            </a:r>
            <a:r>
              <a:rPr lang="es-ES" dirty="0" err="1"/>
              <a:t>Your</a:t>
            </a:r>
            <a:r>
              <a:rPr lang="es-ES" dirty="0"/>
              <a:t> </a:t>
            </a:r>
            <a:r>
              <a:rPr lang="es-ES" dirty="0" err="1"/>
              <a:t>Own</a:t>
            </a:r>
            <a:r>
              <a:rPr lang="es-ES" dirty="0"/>
              <a:t> Internet of </a:t>
            </a:r>
            <a:r>
              <a:rPr lang="es-ES" dirty="0" err="1"/>
              <a:t>Things</a:t>
            </a:r>
            <a:r>
              <a:rPr lang="es-ES" dirty="0"/>
              <a:t>” (Construir Tu Propio Internet de las Cosas). </a:t>
            </a:r>
            <a:endParaRPr lang="es-ES" dirty="0" smtClean="0"/>
          </a:p>
          <a:p>
            <a:pPr>
              <a:buNone/>
            </a:pPr>
            <a:endParaRPr lang="es-ES" dirty="0" smtClean="0"/>
          </a:p>
          <a:p>
            <a:r>
              <a:rPr lang="es-ES" dirty="0" smtClean="0"/>
              <a:t>“</a:t>
            </a:r>
            <a:r>
              <a:rPr lang="es-ES" dirty="0"/>
              <a:t>Internet de las Cosas: ¿Cómo llegamos aquí</a:t>
            </a:r>
            <a:r>
              <a:rPr lang="es-ES" dirty="0" smtClean="0"/>
              <a:t>?” - </a:t>
            </a:r>
            <a:r>
              <a:rPr lang="es-ES" dirty="0"/>
              <a:t>2 </a:t>
            </a:r>
            <a:r>
              <a:rPr lang="es-ES" dirty="0" err="1" smtClean="0"/>
              <a:t>sem</a:t>
            </a:r>
            <a:r>
              <a:rPr lang="es-ES" dirty="0" smtClean="0"/>
              <a:t>, 2/3 h/</a:t>
            </a:r>
            <a:r>
              <a:rPr lang="es-ES" dirty="0" err="1" smtClean="0"/>
              <a:t>sem</a:t>
            </a:r>
            <a:r>
              <a:rPr lang="es-ES" dirty="0" smtClean="0"/>
              <a:t>.</a:t>
            </a:r>
          </a:p>
          <a:p>
            <a:endParaRPr lang="es-ES" dirty="0"/>
          </a:p>
          <a:p>
            <a:r>
              <a:rPr lang="es-ES" dirty="0" smtClean="0"/>
              <a:t>“</a:t>
            </a:r>
            <a:r>
              <a:rPr lang="es-ES" dirty="0"/>
              <a:t>Internet de las Cosas: Estableciendo tu Plataforma de Desarrollo </a:t>
            </a:r>
            <a:r>
              <a:rPr lang="es-ES" dirty="0" err="1"/>
              <a:t>DragonBoard</a:t>
            </a:r>
            <a:r>
              <a:rPr lang="es-ES" dirty="0"/>
              <a:t>™</a:t>
            </a:r>
            <a:r>
              <a:rPr lang="es-ES" dirty="0" smtClean="0"/>
              <a:t>” - </a:t>
            </a:r>
            <a:r>
              <a:rPr lang="es-ES" dirty="0"/>
              <a:t>10 </a:t>
            </a:r>
            <a:r>
              <a:rPr lang="es-ES" dirty="0" err="1" smtClean="0"/>
              <a:t>sem</a:t>
            </a:r>
            <a:r>
              <a:rPr lang="es-ES" dirty="0" smtClean="0"/>
              <a:t>. </a:t>
            </a:r>
          </a:p>
          <a:p>
            <a:pPr>
              <a:buNone/>
            </a:pPr>
            <a:r>
              <a:rPr lang="es-ES" dirty="0" smtClean="0"/>
              <a:t> </a:t>
            </a:r>
            <a:endParaRPr lang="es-ES" dirty="0"/>
          </a:p>
          <a:p>
            <a:endParaRPr lang="es-ES" dirty="0"/>
          </a:p>
          <a:p>
            <a:endParaRPr lang="es-ES" dirty="0"/>
          </a:p>
        </p:txBody>
      </p:sp>
    </p:spTree>
    <p:extLst>
      <p:ext uri="{BB962C8B-B14F-4D97-AF65-F5344CB8AC3E}">
        <p14:creationId xmlns:p14="http://schemas.microsoft.com/office/powerpoint/2010/main" val="211384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4.1.1 Curso no gratuito 1 sobre el Internet de las Cosas</a:t>
            </a:r>
          </a:p>
        </p:txBody>
      </p:sp>
      <p:sp>
        <p:nvSpPr>
          <p:cNvPr id="3" name="Marcador de texto 2"/>
          <p:cNvSpPr>
            <a:spLocks noGrp="1"/>
          </p:cNvSpPr>
          <p:nvPr>
            <p:ph type="body" idx="1"/>
          </p:nvPr>
        </p:nvSpPr>
        <p:spPr>
          <a:xfrm>
            <a:off x="2902950" y="805474"/>
            <a:ext cx="5718600" cy="3829101"/>
          </a:xfrm>
        </p:spPr>
        <p:txBody>
          <a:bodyPr/>
          <a:lstStyle/>
          <a:p>
            <a:r>
              <a:rPr lang="es-ES" dirty="0"/>
              <a:t>“Internet de las Cosas: Sensibilidad y Actuación de Dispositivos” - 6 </a:t>
            </a:r>
            <a:r>
              <a:rPr lang="es-ES" dirty="0" err="1" smtClean="0"/>
              <a:t>sem</a:t>
            </a:r>
            <a:r>
              <a:rPr lang="es-ES" dirty="0" smtClean="0"/>
              <a:t>, 3/5 h/</a:t>
            </a:r>
            <a:r>
              <a:rPr lang="es-ES" dirty="0" err="1" smtClean="0"/>
              <a:t>sem</a:t>
            </a:r>
            <a:r>
              <a:rPr lang="es-ES" dirty="0" smtClean="0"/>
              <a:t>.</a:t>
            </a:r>
          </a:p>
          <a:p>
            <a:endParaRPr lang="es-ES" dirty="0"/>
          </a:p>
          <a:p>
            <a:r>
              <a:rPr lang="es-ES" dirty="0" smtClean="0"/>
              <a:t>“Internet </a:t>
            </a:r>
            <a:r>
              <a:rPr lang="es-ES" dirty="0"/>
              <a:t>de las Cosas: Tecnologías de la Comunicación</a:t>
            </a:r>
            <a:r>
              <a:rPr lang="es-ES" dirty="0" smtClean="0"/>
              <a:t>” - </a:t>
            </a:r>
            <a:r>
              <a:rPr lang="es-ES" dirty="0"/>
              <a:t>4 </a:t>
            </a:r>
            <a:r>
              <a:rPr lang="es-ES" dirty="0" err="1" smtClean="0"/>
              <a:t>sem</a:t>
            </a:r>
            <a:r>
              <a:rPr lang="es-ES" dirty="0" smtClean="0"/>
              <a:t>, </a:t>
            </a:r>
            <a:r>
              <a:rPr lang="es-ES" dirty="0"/>
              <a:t>1 </a:t>
            </a:r>
            <a:r>
              <a:rPr lang="es-ES" dirty="0" smtClean="0"/>
              <a:t>h/</a:t>
            </a:r>
            <a:r>
              <a:rPr lang="es-ES" dirty="0" err="1" smtClean="0"/>
              <a:t>sem</a:t>
            </a:r>
            <a:r>
              <a:rPr lang="es-ES" dirty="0" smtClean="0"/>
              <a:t>.</a:t>
            </a:r>
          </a:p>
          <a:p>
            <a:endParaRPr lang="es-ES" dirty="0"/>
          </a:p>
          <a:p>
            <a:r>
              <a:rPr lang="es-ES" dirty="0" smtClean="0"/>
              <a:t>“Internet </a:t>
            </a:r>
            <a:r>
              <a:rPr lang="es-ES" dirty="0"/>
              <a:t>de las Cosas: Tecnologías </a:t>
            </a:r>
            <a:r>
              <a:rPr lang="es-ES" dirty="0" smtClean="0"/>
              <a:t>Multimedia”, 3 </a:t>
            </a:r>
            <a:r>
              <a:rPr lang="es-ES" dirty="0" err="1" smtClean="0"/>
              <a:t>sem</a:t>
            </a:r>
            <a:r>
              <a:rPr lang="es-ES" dirty="0" smtClean="0"/>
              <a:t>, 1/2 h/</a:t>
            </a:r>
            <a:r>
              <a:rPr lang="es-ES" dirty="0" err="1" smtClean="0"/>
              <a:t>sem</a:t>
            </a:r>
            <a:r>
              <a:rPr lang="es-ES" dirty="0" smtClean="0"/>
              <a:t>. </a:t>
            </a:r>
          </a:p>
          <a:p>
            <a:pPr>
              <a:buNone/>
            </a:pPr>
            <a:endParaRPr lang="es-ES" dirty="0"/>
          </a:p>
        </p:txBody>
      </p:sp>
    </p:spTree>
    <p:extLst>
      <p:ext uri="{BB962C8B-B14F-4D97-AF65-F5344CB8AC3E}">
        <p14:creationId xmlns:p14="http://schemas.microsoft.com/office/powerpoint/2010/main" val="3278970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4.1.1 Curso no gratuito 1 sobre el Internet de las Cosas</a:t>
            </a:r>
          </a:p>
        </p:txBody>
      </p:sp>
      <p:sp>
        <p:nvSpPr>
          <p:cNvPr id="3" name="Marcador de texto 2"/>
          <p:cNvSpPr>
            <a:spLocks noGrp="1"/>
          </p:cNvSpPr>
          <p:nvPr>
            <p:ph type="body" idx="1"/>
          </p:nvPr>
        </p:nvSpPr>
        <p:spPr>
          <a:xfrm>
            <a:off x="2902950" y="805474"/>
            <a:ext cx="5718600" cy="3829101"/>
          </a:xfrm>
        </p:spPr>
        <p:txBody>
          <a:bodyPr/>
          <a:lstStyle/>
          <a:p>
            <a:r>
              <a:rPr lang="es-ES" dirty="0" smtClean="0"/>
              <a:t>“</a:t>
            </a:r>
            <a:r>
              <a:rPr lang="es-ES" dirty="0"/>
              <a:t>Proyecto de Internet de las Cosas: Construir un Sistema de Vigilancia Móvil”. </a:t>
            </a:r>
            <a:endParaRPr lang="es-ES" dirty="0" smtClean="0"/>
          </a:p>
          <a:p>
            <a:endParaRPr lang="es-ES" dirty="0"/>
          </a:p>
          <a:p>
            <a:r>
              <a:rPr lang="es-ES" dirty="0" smtClean="0"/>
              <a:t>Se </a:t>
            </a:r>
            <a:r>
              <a:rPr lang="es-ES" dirty="0"/>
              <a:t>requiere alguna experiencia relacionada. </a:t>
            </a:r>
            <a:endParaRPr lang="es-ES" dirty="0" smtClean="0"/>
          </a:p>
          <a:p>
            <a:endParaRPr lang="es-ES" dirty="0"/>
          </a:p>
          <a:p>
            <a:r>
              <a:rPr lang="es-ES" dirty="0" smtClean="0"/>
              <a:t>Cada </a:t>
            </a:r>
            <a:r>
              <a:rPr lang="es-ES" dirty="0"/>
              <a:t>curso se puede realizar por separado, pero hasta no completar todos y el proyecto final, no se obtiene el certificado.</a:t>
            </a:r>
          </a:p>
          <a:p>
            <a:endParaRPr lang="es-ES" dirty="0"/>
          </a:p>
          <a:p>
            <a:endParaRPr lang="es-ES" dirty="0"/>
          </a:p>
        </p:txBody>
      </p:sp>
    </p:spTree>
    <p:extLst>
      <p:ext uri="{BB962C8B-B14F-4D97-AF65-F5344CB8AC3E}">
        <p14:creationId xmlns:p14="http://schemas.microsoft.com/office/powerpoint/2010/main" val="2437716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4.1.1 Curso no gratuito 1 sobre el Internet de las Cosas</a:t>
            </a:r>
          </a:p>
        </p:txBody>
      </p:sp>
      <p:sp>
        <p:nvSpPr>
          <p:cNvPr id="3" name="Marcador de texto 2"/>
          <p:cNvSpPr>
            <a:spLocks noGrp="1"/>
          </p:cNvSpPr>
          <p:nvPr>
            <p:ph type="body" idx="1"/>
          </p:nvPr>
        </p:nvSpPr>
        <p:spPr>
          <a:xfrm>
            <a:off x="2902950" y="805474"/>
            <a:ext cx="5718600" cy="3829101"/>
          </a:xfrm>
        </p:spPr>
        <p:txBody>
          <a:bodyPr/>
          <a:lstStyle/>
          <a:p>
            <a:pPr>
              <a:buNone/>
            </a:pPr>
            <a:r>
              <a:rPr lang="es-ES" dirty="0" smtClean="0"/>
              <a:t> </a:t>
            </a:r>
            <a:endParaRPr lang="es-ES" dirty="0"/>
          </a:p>
        </p:txBody>
      </p:sp>
      <p:pic>
        <p:nvPicPr>
          <p:cNvPr id="4" name="Imagen 3"/>
          <p:cNvPicPr>
            <a:picLocks noChangeAspect="1"/>
          </p:cNvPicPr>
          <p:nvPr/>
        </p:nvPicPr>
        <p:blipFill>
          <a:blip r:embed="rId2"/>
          <a:stretch>
            <a:fillRect/>
          </a:stretch>
        </p:blipFill>
        <p:spPr>
          <a:xfrm>
            <a:off x="3643970" y="1308573"/>
            <a:ext cx="4758832" cy="2991902"/>
          </a:xfrm>
          <a:prstGeom prst="rect">
            <a:avLst/>
          </a:prstGeom>
        </p:spPr>
      </p:pic>
    </p:spTree>
    <p:extLst>
      <p:ext uri="{BB962C8B-B14F-4D97-AF65-F5344CB8AC3E}">
        <p14:creationId xmlns:p14="http://schemas.microsoft.com/office/powerpoint/2010/main" val="20820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4.1.2 Curso no gratuito 2 sobre el Internet de las Cosas</a:t>
            </a:r>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https://es.coursera.org/specializations/iot</a:t>
            </a:r>
            <a:endParaRPr lang="es-ES" dirty="0"/>
          </a:p>
          <a:p>
            <a:pPr>
              <a:buNone/>
            </a:pPr>
            <a:endParaRPr lang="es-ES" dirty="0" smtClean="0"/>
          </a:p>
          <a:p>
            <a:r>
              <a:rPr lang="es-ES" dirty="0" smtClean="0"/>
              <a:t>Curso </a:t>
            </a:r>
            <a:r>
              <a:rPr lang="es-ES" dirty="0"/>
              <a:t>sobre Internet de las Cosas impartido por “</a:t>
            </a:r>
            <a:r>
              <a:rPr lang="es-ES" dirty="0" err="1" smtClean="0"/>
              <a:t>Coursera</a:t>
            </a:r>
            <a:r>
              <a:rPr lang="es-ES" dirty="0" smtClean="0"/>
              <a:t>”. Para </a:t>
            </a:r>
            <a:r>
              <a:rPr lang="es-ES" dirty="0"/>
              <a:t>este curso se ha unido con la Universidad Irvine de California (UCI), centrada en la informática y los sistemas de información), en inglés. </a:t>
            </a:r>
          </a:p>
        </p:txBody>
      </p:sp>
    </p:spTree>
    <p:extLst>
      <p:ext uri="{BB962C8B-B14F-4D97-AF65-F5344CB8AC3E}">
        <p14:creationId xmlns:p14="http://schemas.microsoft.com/office/powerpoint/2010/main" val="146088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4.1.2 Curso no gratuito 2 sobre el Internet de las Cosas</a:t>
            </a:r>
          </a:p>
        </p:txBody>
      </p:sp>
      <p:sp>
        <p:nvSpPr>
          <p:cNvPr id="3" name="Marcador de texto 2"/>
          <p:cNvSpPr>
            <a:spLocks noGrp="1"/>
          </p:cNvSpPr>
          <p:nvPr>
            <p:ph type="body" idx="1"/>
          </p:nvPr>
        </p:nvSpPr>
        <p:spPr>
          <a:xfrm>
            <a:off x="2902950" y="805474"/>
            <a:ext cx="5718600" cy="3829101"/>
          </a:xfrm>
        </p:spPr>
        <p:txBody>
          <a:bodyPr/>
          <a:lstStyle/>
          <a:p>
            <a:r>
              <a:rPr lang="es-ES" dirty="0" smtClean="0"/>
              <a:t>El </a:t>
            </a:r>
            <a:r>
              <a:rPr lang="es-ES" dirty="0"/>
              <a:t>curso trata sobre la programación para el Internet de las Cosas</a:t>
            </a:r>
            <a:r>
              <a:rPr lang="es-ES" dirty="0" smtClean="0"/>
              <a:t>.</a:t>
            </a:r>
          </a:p>
          <a:p>
            <a:endParaRPr lang="es-ES" dirty="0"/>
          </a:p>
          <a:p>
            <a:r>
              <a:rPr lang="es-ES" dirty="0"/>
              <a:t>Duración: 4 </a:t>
            </a:r>
            <a:r>
              <a:rPr lang="es-ES" dirty="0" err="1"/>
              <a:t>sem</a:t>
            </a:r>
            <a:r>
              <a:rPr lang="es-ES" dirty="0"/>
              <a:t>, 1/3 h/</a:t>
            </a:r>
            <a:r>
              <a:rPr lang="es-ES" dirty="0" err="1"/>
              <a:t>sem</a:t>
            </a:r>
            <a:r>
              <a:rPr lang="es-ES" dirty="0"/>
              <a:t>.</a:t>
            </a:r>
          </a:p>
          <a:p>
            <a:endParaRPr lang="es-ES" dirty="0"/>
          </a:p>
          <a:p>
            <a:endParaRPr lang="es-ES" dirty="0"/>
          </a:p>
        </p:txBody>
      </p:sp>
      <p:pic>
        <p:nvPicPr>
          <p:cNvPr id="4" name="Imagen 3"/>
          <p:cNvPicPr/>
          <p:nvPr/>
        </p:nvPicPr>
        <p:blipFill rotWithShape="1">
          <a:blip r:embed="rId2"/>
          <a:srcRect l="14068" t="46317" r="69310" b="16451"/>
          <a:stretch/>
        </p:blipFill>
        <p:spPr bwMode="auto">
          <a:xfrm>
            <a:off x="4822368" y="2720024"/>
            <a:ext cx="1879764" cy="22423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2273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4.1.3 Curso no gratuito 3 sobre Internet de las Cosas</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dirty="0" smtClean="0">
                <a:hlinkClick r:id="rId2"/>
              </a:rPr>
              <a:t>https</a:t>
            </a:r>
            <a:r>
              <a:rPr lang="es-ES" dirty="0">
                <a:hlinkClick r:id="rId2"/>
              </a:rPr>
              <a:t>://academy.itu.int/courses//auth/joomdle/pluginfile_joomdle.php?file=/</a:t>
            </a:r>
            <a:r>
              <a:rPr lang="es-ES" dirty="0" smtClean="0">
                <a:hlinkClick r:id="rId2"/>
              </a:rPr>
              <a:t>89677/course/summary/16758-Informacion%20curso-Internet%20de%20las%20Cosas.pdf</a:t>
            </a:r>
            <a:endParaRPr lang="es-ES" dirty="0" smtClean="0"/>
          </a:p>
          <a:p>
            <a:pPr>
              <a:buNone/>
            </a:pPr>
            <a:endParaRPr lang="es-ES" dirty="0"/>
          </a:p>
          <a:p>
            <a:r>
              <a:rPr lang="es-ES" dirty="0"/>
              <a:t>Curso realizado por Centro de Excelencia de la UIT para la Región de las Américas y Centro de Capacitación en Alta Tecnología para Latinoamérica y el Caribe (</a:t>
            </a:r>
            <a:r>
              <a:rPr lang="es-ES" dirty="0" smtClean="0"/>
              <a:t>CCAT-LAT).</a:t>
            </a:r>
            <a:endParaRPr lang="es-ES" dirty="0"/>
          </a:p>
        </p:txBody>
      </p:sp>
    </p:spTree>
    <p:extLst>
      <p:ext uri="{BB962C8B-B14F-4D97-AF65-F5344CB8AC3E}">
        <p14:creationId xmlns:p14="http://schemas.microsoft.com/office/powerpoint/2010/main" val="246281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Shape 117"/>
          <p:cNvSpPr/>
          <p:nvPr/>
        </p:nvSpPr>
        <p:spPr>
          <a:xfrm>
            <a:off x="0" y="0"/>
            <a:ext cx="9144000" cy="5169000"/>
          </a:xfrm>
          <a:prstGeom prst="rect">
            <a:avLst/>
          </a:prstGeom>
          <a:solidFill>
            <a:srgbClr val="FFFFFF">
              <a:alpha val="26540"/>
            </a:srgbClr>
          </a:solidFill>
          <a:ln>
            <a:noFill/>
          </a:ln>
        </p:spPr>
        <p:txBody>
          <a:bodyPr lIns="91425" tIns="91425" rIns="91425" bIns="91425" anchor="ctr" anchorCtr="0">
            <a:noAutofit/>
          </a:bodyPr>
          <a:lstStyle/>
          <a:p>
            <a:pPr lvl="0">
              <a:spcBef>
                <a:spcPts val="0"/>
              </a:spcBef>
              <a:buNone/>
            </a:pPr>
            <a:endParaRPr/>
          </a:p>
        </p:txBody>
      </p:sp>
      <p:sp>
        <p:nvSpPr>
          <p:cNvPr id="118" name="Shape 118"/>
          <p:cNvSpPr txBox="1">
            <a:spLocks noGrp="1"/>
          </p:cNvSpPr>
          <p:nvPr>
            <p:ph type="ctrTitle" idx="4294967295"/>
          </p:nvPr>
        </p:nvSpPr>
        <p:spPr>
          <a:xfrm>
            <a:off x="685800" y="1583342"/>
            <a:ext cx="7772400" cy="1159799"/>
          </a:xfrm>
          <a:prstGeom prst="rect">
            <a:avLst/>
          </a:prstGeom>
        </p:spPr>
        <p:txBody>
          <a:bodyPr lIns="91425" tIns="91425" rIns="91425" bIns="91425" anchor="b" anchorCtr="0">
            <a:noAutofit/>
          </a:bodyPr>
          <a:lstStyle/>
          <a:p>
            <a:pPr lvl="0">
              <a:spcBef>
                <a:spcPts val="0"/>
              </a:spcBef>
              <a:buNone/>
            </a:pPr>
            <a:r>
              <a:rPr lang="en" sz="9600" dirty="0" smtClean="0">
                <a:solidFill>
                  <a:srgbClr val="00B2FF"/>
                </a:solidFill>
              </a:rPr>
              <a:t>Grupo 6</a:t>
            </a:r>
            <a:endParaRPr lang="en" sz="9600" dirty="0">
              <a:solidFill>
                <a:srgbClr val="00B2FF"/>
              </a:solidFill>
            </a:endParaRPr>
          </a:p>
        </p:txBody>
      </p:sp>
      <p:sp>
        <p:nvSpPr>
          <p:cNvPr id="119" name="Shape 119"/>
          <p:cNvSpPr txBox="1">
            <a:spLocks noGrp="1"/>
          </p:cNvSpPr>
          <p:nvPr>
            <p:ph type="subTitle" idx="1"/>
          </p:nvPr>
        </p:nvSpPr>
        <p:spPr>
          <a:xfrm>
            <a:off x="876824" y="2688925"/>
            <a:ext cx="4506833" cy="2444699"/>
          </a:xfrm>
          <a:prstGeom prst="rect">
            <a:avLst/>
          </a:prstGeom>
          <a:solidFill>
            <a:srgbClr val="00B2FF">
              <a:alpha val="73330"/>
            </a:srgbClr>
          </a:solidFill>
          <a:ln>
            <a:noFill/>
          </a:ln>
        </p:spPr>
        <p:txBody>
          <a:bodyPr lIns="91425" tIns="91425" rIns="91425" bIns="91425" anchor="t" anchorCtr="0">
            <a:noAutofit/>
          </a:bodyPr>
          <a:lstStyle/>
          <a:p>
            <a:pPr lvl="0"/>
            <a:r>
              <a:rPr lang="es-ES" dirty="0">
                <a:solidFill>
                  <a:srgbClr val="FFFFFF"/>
                </a:solidFill>
                <a:latin typeface="Muli"/>
                <a:ea typeface="Muli"/>
                <a:cs typeface="Muli"/>
                <a:sym typeface="Muli"/>
              </a:rPr>
              <a:t>DAVID MORENO </a:t>
            </a:r>
            <a:r>
              <a:rPr lang="es-ES" dirty="0" err="1">
                <a:solidFill>
                  <a:srgbClr val="FFFFFF"/>
                </a:solidFill>
                <a:latin typeface="Muli"/>
                <a:ea typeface="Muli"/>
                <a:cs typeface="Muli"/>
                <a:sym typeface="Muli"/>
              </a:rPr>
              <a:t>MORENO</a:t>
            </a:r>
            <a:endParaRPr lang="es-ES" dirty="0">
              <a:solidFill>
                <a:srgbClr val="FFFFFF"/>
              </a:solidFill>
              <a:latin typeface="Muli"/>
              <a:ea typeface="Muli"/>
              <a:cs typeface="Muli"/>
              <a:sym typeface="Muli"/>
            </a:endParaRPr>
          </a:p>
          <a:p>
            <a:pPr lvl="0"/>
            <a:r>
              <a:rPr lang="es-ES" dirty="0">
                <a:solidFill>
                  <a:srgbClr val="FFFFFF"/>
                </a:solidFill>
                <a:latin typeface="Muli"/>
                <a:ea typeface="Muli"/>
                <a:cs typeface="Muli"/>
                <a:sym typeface="Muli"/>
              </a:rPr>
              <a:t>FERNANDO DONAIRE GARCÍA</a:t>
            </a:r>
          </a:p>
          <a:p>
            <a:pPr lvl="0"/>
            <a:r>
              <a:rPr lang="es-ES" dirty="0">
                <a:solidFill>
                  <a:srgbClr val="FFFFFF"/>
                </a:solidFill>
                <a:latin typeface="Muli"/>
                <a:ea typeface="Muli"/>
                <a:cs typeface="Muli"/>
                <a:sym typeface="Muli"/>
              </a:rPr>
              <a:t>SORIN GAVRIELA</a:t>
            </a:r>
          </a:p>
          <a:p>
            <a:pPr lvl="0"/>
            <a:endParaRPr lang="es-ES" dirty="0">
              <a:solidFill>
                <a:srgbClr val="FFFFFF"/>
              </a:solidFill>
              <a:latin typeface="Muli"/>
              <a:ea typeface="Muli"/>
              <a:cs typeface="Muli"/>
              <a:sym typeface="Muli"/>
            </a:endParaRPr>
          </a:p>
          <a:p>
            <a:pPr lvl="0"/>
            <a:r>
              <a:rPr lang="es-ES" dirty="0">
                <a:solidFill>
                  <a:srgbClr val="FFFFFF"/>
                </a:solidFill>
                <a:latin typeface="Muli"/>
                <a:ea typeface="Muli"/>
                <a:cs typeface="Muli"/>
                <a:sym typeface="Muli"/>
              </a:rPr>
              <a:t>DESARROLLO TECNOLOGÍAS EMERGENTES</a:t>
            </a:r>
          </a:p>
          <a:p>
            <a:pPr lvl="0"/>
            <a:r>
              <a:rPr lang="es-ES" dirty="0">
                <a:solidFill>
                  <a:srgbClr val="FFFFFF"/>
                </a:solidFill>
                <a:latin typeface="Muli"/>
                <a:ea typeface="Muli"/>
                <a:cs typeface="Muli"/>
                <a:sym typeface="Muli"/>
              </a:rPr>
              <a:t>GRADO SISTEMAS DE LA </a:t>
            </a:r>
            <a:r>
              <a:rPr lang="es-ES" dirty="0" smtClean="0">
                <a:solidFill>
                  <a:srgbClr val="FFFFFF"/>
                </a:solidFill>
                <a:latin typeface="Muli"/>
                <a:ea typeface="Muli"/>
                <a:cs typeface="Muli"/>
                <a:sym typeface="Muli"/>
              </a:rPr>
              <a:t>INFORMACIÓN</a:t>
            </a:r>
          </a:p>
          <a:p>
            <a:pPr lvl="0"/>
            <a:r>
              <a:rPr lang="es-ES" smtClean="0">
                <a:solidFill>
                  <a:srgbClr val="FFFFFF"/>
                </a:solidFill>
                <a:latin typeface="Muli"/>
                <a:ea typeface="Muli"/>
                <a:cs typeface="Muli"/>
                <a:sym typeface="Muli"/>
              </a:rPr>
              <a:t>2015/2016</a:t>
            </a:r>
            <a:endParaRPr lang="es-ES" dirty="0">
              <a:solidFill>
                <a:srgbClr val="FFFFFF"/>
              </a:solidFill>
              <a:latin typeface="Muli"/>
              <a:ea typeface="Muli"/>
              <a:cs typeface="Muli"/>
              <a:sym typeface="Muli"/>
            </a:endParaRPr>
          </a:p>
          <a:p>
            <a:pPr lvl="0" rtl="0">
              <a:spcBef>
                <a:spcPts val="0"/>
              </a:spcBef>
              <a:buNone/>
            </a:pPr>
            <a:endParaRPr lang="en" dirty="0">
              <a:solidFill>
                <a:srgbClr val="FFFFFF"/>
              </a:solidFill>
              <a:latin typeface="Muli"/>
              <a:ea typeface="Muli"/>
              <a:cs typeface="Muli"/>
              <a:sym typeface="Muli"/>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4.1.3 Curso no gratuito 3 sobre Internet de las Cosas</a:t>
            </a:r>
          </a:p>
        </p:txBody>
      </p:sp>
      <p:sp>
        <p:nvSpPr>
          <p:cNvPr id="3" name="Marcador de texto 2"/>
          <p:cNvSpPr>
            <a:spLocks noGrp="1"/>
          </p:cNvSpPr>
          <p:nvPr>
            <p:ph type="body" idx="1"/>
          </p:nvPr>
        </p:nvSpPr>
        <p:spPr>
          <a:xfrm>
            <a:off x="2902950" y="805474"/>
            <a:ext cx="5718600" cy="3829101"/>
          </a:xfrm>
        </p:spPr>
        <p:txBody>
          <a:bodyPr/>
          <a:lstStyle/>
          <a:p>
            <a:r>
              <a:rPr lang="es-ES" dirty="0"/>
              <a:t>T</a:t>
            </a:r>
            <a:r>
              <a:rPr lang="es-ES" dirty="0" smtClean="0"/>
              <a:t>ítulo </a:t>
            </a:r>
            <a:r>
              <a:rPr lang="es-ES" dirty="0"/>
              <a:t>del </a:t>
            </a:r>
            <a:r>
              <a:rPr lang="es-ES" dirty="0" smtClean="0"/>
              <a:t>curso: </a:t>
            </a:r>
            <a:r>
              <a:rPr lang="es-ES" dirty="0"/>
              <a:t>“Internet de las Cosas: Introducción para inmigrantes digitales”. </a:t>
            </a:r>
            <a:endParaRPr lang="es-ES" dirty="0" smtClean="0"/>
          </a:p>
          <a:p>
            <a:endParaRPr lang="es-ES" dirty="0"/>
          </a:p>
          <a:p>
            <a:r>
              <a:rPr lang="es-ES" dirty="0" smtClean="0"/>
              <a:t>Es </a:t>
            </a:r>
            <a:r>
              <a:rPr lang="es-ES" dirty="0"/>
              <a:t>un curso a distancia (online) en línea desde el 23 de mayo hasta el 17 de junio del 2016, a través de la plataforma ITU </a:t>
            </a:r>
            <a:r>
              <a:rPr lang="es-ES" dirty="0" err="1"/>
              <a:t>Academy</a:t>
            </a:r>
            <a:r>
              <a:rPr lang="es-ES" dirty="0"/>
              <a:t> (</a:t>
            </a:r>
            <a:r>
              <a:rPr lang="es-ES" dirty="0" err="1"/>
              <a:t>Moodle</a:t>
            </a:r>
            <a:r>
              <a:rPr lang="es-ES" dirty="0"/>
              <a:t>) y fecha límite del registro es el 13 de mayo de 2016. </a:t>
            </a:r>
          </a:p>
        </p:txBody>
      </p:sp>
    </p:spTree>
    <p:extLst>
      <p:ext uri="{BB962C8B-B14F-4D97-AF65-F5344CB8AC3E}">
        <p14:creationId xmlns:p14="http://schemas.microsoft.com/office/powerpoint/2010/main" val="606313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4.1.3 Curso no gratuito 3 sobre Internet de las Cosas</a:t>
            </a:r>
          </a:p>
        </p:txBody>
      </p:sp>
      <p:sp>
        <p:nvSpPr>
          <p:cNvPr id="3" name="Marcador de texto 2"/>
          <p:cNvSpPr>
            <a:spLocks noGrp="1"/>
          </p:cNvSpPr>
          <p:nvPr>
            <p:ph type="body" idx="1"/>
          </p:nvPr>
        </p:nvSpPr>
        <p:spPr>
          <a:xfrm>
            <a:off x="2902950" y="805473"/>
            <a:ext cx="5718600" cy="3829101"/>
          </a:xfrm>
        </p:spPr>
        <p:txBody>
          <a:bodyPr/>
          <a:lstStyle/>
          <a:p>
            <a:r>
              <a:rPr lang="es-ES" dirty="0"/>
              <a:t>D</a:t>
            </a:r>
            <a:r>
              <a:rPr lang="es-ES" dirty="0" smtClean="0"/>
              <a:t>irigido </a:t>
            </a:r>
            <a:r>
              <a:rPr lang="es-ES" dirty="0"/>
              <a:t>todas las personas interesadas en aprender los conceptos relacionados al “Internet de las cosas” y a todos que se enmarcan en la definición de inmigrantes digitales, es decir, aquellas personas que se ven en la necesidad de adaptarse mejor al mundo de la tecnología. </a:t>
            </a:r>
            <a:endParaRPr lang="es-ES" dirty="0" smtClean="0"/>
          </a:p>
          <a:p>
            <a:pPr>
              <a:buNone/>
            </a:pPr>
            <a:r>
              <a:rPr lang="es-ES" dirty="0" smtClean="0"/>
              <a:t> </a:t>
            </a:r>
            <a:endParaRPr lang="es-ES" dirty="0"/>
          </a:p>
          <a:p>
            <a:endParaRPr lang="es-ES" dirty="0"/>
          </a:p>
          <a:p>
            <a:endParaRPr lang="es-ES" dirty="0"/>
          </a:p>
          <a:p>
            <a:endParaRPr lang="es-ES" dirty="0"/>
          </a:p>
        </p:txBody>
      </p:sp>
      <p:pic>
        <p:nvPicPr>
          <p:cNvPr id="4" name="Imagen 3"/>
          <p:cNvPicPr>
            <a:picLocks noChangeAspect="1"/>
          </p:cNvPicPr>
          <p:nvPr/>
        </p:nvPicPr>
        <p:blipFill>
          <a:blip r:embed="rId2"/>
          <a:stretch>
            <a:fillRect/>
          </a:stretch>
        </p:blipFill>
        <p:spPr>
          <a:xfrm>
            <a:off x="3346781" y="4232953"/>
            <a:ext cx="4830937" cy="401621"/>
          </a:xfrm>
          <a:prstGeom prst="rect">
            <a:avLst/>
          </a:prstGeom>
        </p:spPr>
      </p:pic>
    </p:spTree>
    <p:extLst>
      <p:ext uri="{BB962C8B-B14F-4D97-AF65-F5344CB8AC3E}">
        <p14:creationId xmlns:p14="http://schemas.microsoft.com/office/powerpoint/2010/main" val="3969351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4.1.3 Curso no gratuito 3 sobre Internet de las Cosas</a:t>
            </a:r>
          </a:p>
        </p:txBody>
      </p:sp>
      <p:sp>
        <p:nvSpPr>
          <p:cNvPr id="3" name="Marcador de texto 2"/>
          <p:cNvSpPr>
            <a:spLocks noGrp="1"/>
          </p:cNvSpPr>
          <p:nvPr>
            <p:ph type="body" idx="1"/>
          </p:nvPr>
        </p:nvSpPr>
        <p:spPr>
          <a:xfrm>
            <a:off x="2902950" y="805474"/>
            <a:ext cx="5718600" cy="3829101"/>
          </a:xfrm>
        </p:spPr>
        <p:txBody>
          <a:bodyPr/>
          <a:lstStyle/>
          <a:p>
            <a:r>
              <a:rPr lang="es-ES" dirty="0"/>
              <a:t>Objetivo: </a:t>
            </a:r>
            <a:r>
              <a:rPr lang="es-ES" dirty="0" smtClean="0"/>
              <a:t>brindar </a:t>
            </a:r>
            <a:r>
              <a:rPr lang="es-ES" dirty="0"/>
              <a:t>conceptos de telecomunicaciones, Internet y </a:t>
            </a:r>
            <a:r>
              <a:rPr lang="es-ES" dirty="0" smtClean="0"/>
              <a:t>conectividad, </a:t>
            </a:r>
            <a:r>
              <a:rPr lang="es-ES" dirty="0"/>
              <a:t>comprender la interacción entre el mundo físico y el mundo virtual, comprender la interacción de los dispositivos de Internet de las cosas a través de las redes e Internet y despertar el interés en un mundo interconectado que crece de manera exponencial.</a:t>
            </a:r>
          </a:p>
          <a:p>
            <a:endParaRPr lang="es-ES" dirty="0"/>
          </a:p>
        </p:txBody>
      </p:sp>
    </p:spTree>
    <p:extLst>
      <p:ext uri="{BB962C8B-B14F-4D97-AF65-F5344CB8AC3E}">
        <p14:creationId xmlns:p14="http://schemas.microsoft.com/office/powerpoint/2010/main" val="4222389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ES" dirty="0" smtClean="0"/>
              <a:t> </a:t>
            </a:r>
            <a:endParaRPr lang="es-ES" dirty="0"/>
          </a:p>
        </p:txBody>
      </p:sp>
      <p:sp>
        <p:nvSpPr>
          <p:cNvPr id="3" name="Título 2"/>
          <p:cNvSpPr>
            <a:spLocks noGrp="1"/>
          </p:cNvSpPr>
          <p:nvPr>
            <p:ph type="title"/>
          </p:nvPr>
        </p:nvSpPr>
        <p:spPr>
          <a:xfrm>
            <a:off x="3048050" y="1433501"/>
            <a:ext cx="3048000" cy="2044500"/>
          </a:xfrm>
        </p:spPr>
        <p:txBody>
          <a:bodyPr/>
          <a:lstStyle/>
          <a:p>
            <a:r>
              <a:rPr lang="es-ES" dirty="0"/>
              <a:t>4.2 Cursos no gratuitos sobre </a:t>
            </a:r>
            <a:r>
              <a:rPr lang="es-ES" dirty="0" err="1"/>
              <a:t>Arduino</a:t>
            </a:r>
            <a:r>
              <a:rPr lang="es-ES" dirty="0"/>
              <a:t/>
            </a:r>
            <a:br>
              <a:rPr lang="es-ES" dirty="0"/>
            </a:br>
            <a:endParaRPr lang="es-ES" dirty="0"/>
          </a:p>
        </p:txBody>
      </p:sp>
    </p:spTree>
    <p:extLst>
      <p:ext uri="{BB962C8B-B14F-4D97-AF65-F5344CB8AC3E}">
        <p14:creationId xmlns:p14="http://schemas.microsoft.com/office/powerpoint/2010/main" val="1937985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4.2.1 Curso no gratuito 1 sobre </a:t>
            </a:r>
            <a:r>
              <a:rPr lang="es-ES" dirty="0" err="1"/>
              <a:t>Arduino</a:t>
            </a: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http://www.studioseed.net/education/courses/open-hardware/arduino</a:t>
            </a:r>
            <a:r>
              <a:rPr lang="es-ES" u="sng" dirty="0" smtClean="0">
                <a:hlinkClick r:id="rId2"/>
              </a:rPr>
              <a:t>/</a:t>
            </a:r>
            <a:endParaRPr lang="es-ES" u="sng" dirty="0" smtClean="0"/>
          </a:p>
          <a:p>
            <a:endParaRPr lang="es-ES" dirty="0" smtClean="0"/>
          </a:p>
          <a:p>
            <a:r>
              <a:rPr lang="es-ES" dirty="0" smtClean="0"/>
              <a:t>Curso </a:t>
            </a:r>
            <a:r>
              <a:rPr lang="es-ES" dirty="0" err="1"/>
              <a:t>Arduino</a:t>
            </a:r>
            <a:r>
              <a:rPr lang="es-ES" dirty="0"/>
              <a:t> impartido por “SEED STUDIO” (</a:t>
            </a:r>
            <a:r>
              <a:rPr lang="es-ES" dirty="0" err="1"/>
              <a:t>Intersection</a:t>
            </a:r>
            <a:r>
              <a:rPr lang="es-ES" dirty="0"/>
              <a:t> of </a:t>
            </a:r>
            <a:r>
              <a:rPr lang="es-ES" dirty="0" err="1"/>
              <a:t>Architecture</a:t>
            </a:r>
            <a:r>
              <a:rPr lang="es-ES" dirty="0"/>
              <a:t>, </a:t>
            </a:r>
            <a:r>
              <a:rPr lang="es-ES" dirty="0" err="1"/>
              <a:t>Objects</a:t>
            </a:r>
            <a:r>
              <a:rPr lang="es-ES" dirty="0"/>
              <a:t>, </a:t>
            </a:r>
            <a:r>
              <a:rPr lang="es-ES" dirty="0" err="1"/>
              <a:t>Humans</a:t>
            </a:r>
            <a:r>
              <a:rPr lang="es-ES" dirty="0"/>
              <a:t> and </a:t>
            </a:r>
            <a:r>
              <a:rPr lang="es-ES" dirty="0" err="1"/>
              <a:t>Technology</a:t>
            </a:r>
            <a:r>
              <a:rPr lang="es-ES" dirty="0" smtClean="0"/>
              <a:t>)</a:t>
            </a:r>
          </a:p>
          <a:p>
            <a:endParaRPr lang="es-ES" dirty="0" smtClean="0"/>
          </a:p>
          <a:p>
            <a:r>
              <a:rPr lang="es-ES" dirty="0" smtClean="0"/>
              <a:t>30 h. </a:t>
            </a:r>
            <a:r>
              <a:rPr lang="es-ES" dirty="0"/>
              <a:t>(Presenciales o por vídeo conferencia</a:t>
            </a:r>
            <a:r>
              <a:rPr lang="es-ES" dirty="0" smtClean="0"/>
              <a:t>). </a:t>
            </a:r>
          </a:p>
          <a:p>
            <a:endParaRPr lang="es-ES" dirty="0"/>
          </a:p>
          <a:p>
            <a:r>
              <a:rPr lang="es-ES" dirty="0" smtClean="0"/>
              <a:t>3 </a:t>
            </a:r>
            <a:r>
              <a:rPr lang="es-ES" dirty="0"/>
              <a:t>módulos de 10 horas cada </a:t>
            </a:r>
            <a:r>
              <a:rPr lang="es-ES" dirty="0" smtClean="0"/>
              <a:t>uno. </a:t>
            </a:r>
            <a:endParaRPr lang="es-ES" dirty="0"/>
          </a:p>
        </p:txBody>
      </p:sp>
    </p:spTree>
    <p:extLst>
      <p:ext uri="{BB962C8B-B14F-4D97-AF65-F5344CB8AC3E}">
        <p14:creationId xmlns:p14="http://schemas.microsoft.com/office/powerpoint/2010/main" val="2328309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4.2.1 Curso no gratuito 1 sobre </a:t>
            </a:r>
            <a:r>
              <a:rPr lang="es-ES" dirty="0" err="1"/>
              <a:t>Arduino</a:t>
            </a: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dirty="0"/>
              <a:t>Dirigido a: Arquitectos, diseñadores industriales, artistas, ingenieros industriales, para un mínimo de 3 personas y un máximo de 10 personas.</a:t>
            </a:r>
          </a:p>
          <a:p>
            <a:endParaRPr lang="es-ES" dirty="0"/>
          </a:p>
          <a:p>
            <a:endParaRPr lang="es-ES" dirty="0"/>
          </a:p>
        </p:txBody>
      </p:sp>
      <p:pic>
        <p:nvPicPr>
          <p:cNvPr id="4" name="Imagen 3"/>
          <p:cNvPicPr>
            <a:picLocks noChangeAspect="1"/>
          </p:cNvPicPr>
          <p:nvPr/>
        </p:nvPicPr>
        <p:blipFill>
          <a:blip r:embed="rId2"/>
          <a:stretch>
            <a:fillRect/>
          </a:stretch>
        </p:blipFill>
        <p:spPr>
          <a:xfrm>
            <a:off x="4350662" y="2650732"/>
            <a:ext cx="2832024" cy="2360020"/>
          </a:xfrm>
          <a:prstGeom prst="rect">
            <a:avLst/>
          </a:prstGeom>
        </p:spPr>
      </p:pic>
    </p:spTree>
    <p:extLst>
      <p:ext uri="{BB962C8B-B14F-4D97-AF65-F5344CB8AC3E}">
        <p14:creationId xmlns:p14="http://schemas.microsoft.com/office/powerpoint/2010/main" val="3842454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4.2.2 Curso no gratuito 2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https://sindormir.net/curso-arduino-basico</a:t>
            </a:r>
            <a:endParaRPr lang="es-ES" dirty="0"/>
          </a:p>
          <a:p>
            <a:endParaRPr lang="es-ES" dirty="0" smtClean="0"/>
          </a:p>
          <a:p>
            <a:r>
              <a:rPr lang="es-ES" dirty="0"/>
              <a:t>Curso </a:t>
            </a:r>
            <a:r>
              <a:rPr lang="es-ES" dirty="0" err="1"/>
              <a:t>Arduino</a:t>
            </a:r>
            <a:r>
              <a:rPr lang="es-ES" dirty="0"/>
              <a:t>, impartido por “Sindormir.net” (empresa que crea un espacio para la formación y desarrollo de innovación comprometido con las nuevas tecnologías). </a:t>
            </a:r>
          </a:p>
        </p:txBody>
      </p:sp>
    </p:spTree>
    <p:extLst>
      <p:ext uri="{BB962C8B-B14F-4D97-AF65-F5344CB8AC3E}">
        <p14:creationId xmlns:p14="http://schemas.microsoft.com/office/powerpoint/2010/main" val="44823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4.2.2 Curso no gratuito 2 sobre </a:t>
            </a:r>
            <a:r>
              <a:rPr lang="es-ES" dirty="0" err="1"/>
              <a:t>Arduino</a:t>
            </a: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dirty="0" smtClean="0"/>
              <a:t>Dar a </a:t>
            </a:r>
            <a:r>
              <a:rPr lang="es-ES" dirty="0"/>
              <a:t>conocer los mecanismos de programación de la placa </a:t>
            </a:r>
            <a:r>
              <a:rPr lang="es-ES" dirty="0" err="1"/>
              <a:t>Arduino</a:t>
            </a:r>
            <a:r>
              <a:rPr lang="es-ES" dirty="0"/>
              <a:t>, sus principales características, usos y aplicaciones. </a:t>
            </a:r>
          </a:p>
          <a:p>
            <a:endParaRPr lang="es-ES" dirty="0" smtClean="0"/>
          </a:p>
          <a:p>
            <a:r>
              <a:rPr lang="es-ES" dirty="0" smtClean="0"/>
              <a:t>8 </a:t>
            </a:r>
            <a:r>
              <a:rPr lang="es-ES" dirty="0"/>
              <a:t>sesiones, con una duración total del curso de 24 horas. </a:t>
            </a:r>
            <a:endParaRPr lang="es-ES" dirty="0" smtClean="0"/>
          </a:p>
          <a:p>
            <a:endParaRPr lang="es-ES" dirty="0"/>
          </a:p>
          <a:p>
            <a:r>
              <a:rPr lang="es-ES" dirty="0" smtClean="0"/>
              <a:t>Grupos </a:t>
            </a:r>
            <a:r>
              <a:rPr lang="es-ES" dirty="0"/>
              <a:t>de 8 personas como máximo y el mínimo </a:t>
            </a:r>
            <a:r>
              <a:rPr lang="es-ES" dirty="0" smtClean="0"/>
              <a:t>de 4. </a:t>
            </a:r>
            <a:endParaRPr lang="es-ES" dirty="0"/>
          </a:p>
          <a:p>
            <a:endParaRPr lang="es-ES" dirty="0"/>
          </a:p>
        </p:txBody>
      </p:sp>
    </p:spTree>
    <p:extLst>
      <p:ext uri="{BB962C8B-B14F-4D97-AF65-F5344CB8AC3E}">
        <p14:creationId xmlns:p14="http://schemas.microsoft.com/office/powerpoint/2010/main" val="4046543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4.2.2 Curso no gratuito 2 sobre </a:t>
            </a:r>
            <a:r>
              <a:rPr lang="es-ES" dirty="0" err="1"/>
              <a:t>Arduino</a:t>
            </a:r>
            <a:endParaRPr lang="es-ES" dirty="0"/>
          </a:p>
        </p:txBody>
      </p:sp>
      <p:pic>
        <p:nvPicPr>
          <p:cNvPr id="4" name="Imagen 3"/>
          <p:cNvPicPr>
            <a:picLocks noChangeAspect="1"/>
          </p:cNvPicPr>
          <p:nvPr/>
        </p:nvPicPr>
        <p:blipFill>
          <a:blip r:embed="rId2"/>
          <a:stretch>
            <a:fillRect/>
          </a:stretch>
        </p:blipFill>
        <p:spPr>
          <a:xfrm>
            <a:off x="2743799" y="2024008"/>
            <a:ext cx="6036552" cy="1088222"/>
          </a:xfrm>
          <a:prstGeom prst="rect">
            <a:avLst/>
          </a:prstGeom>
        </p:spPr>
      </p:pic>
      <p:sp>
        <p:nvSpPr>
          <p:cNvPr id="3" name="Marcador de texto 2"/>
          <p:cNvSpPr>
            <a:spLocks noGrp="1"/>
          </p:cNvSpPr>
          <p:nvPr>
            <p:ph type="body" idx="1"/>
          </p:nvPr>
        </p:nvSpPr>
        <p:spPr>
          <a:xfrm>
            <a:off x="2902950" y="805474"/>
            <a:ext cx="5718600" cy="3829101"/>
          </a:xfrm>
        </p:spPr>
        <p:txBody>
          <a:bodyPr/>
          <a:lstStyle/>
          <a:p>
            <a:pPr>
              <a:buNone/>
            </a:pPr>
            <a:r>
              <a:rPr lang="es-ES" dirty="0"/>
              <a:t> </a:t>
            </a:r>
          </a:p>
        </p:txBody>
      </p:sp>
    </p:spTree>
    <p:extLst>
      <p:ext uri="{BB962C8B-B14F-4D97-AF65-F5344CB8AC3E}">
        <p14:creationId xmlns:p14="http://schemas.microsoft.com/office/powerpoint/2010/main" val="87353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4.2.3 Curso no gratuito 3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http://www.educacionit.com/curso-de-arduino</a:t>
            </a:r>
            <a:endParaRPr lang="es-ES" dirty="0"/>
          </a:p>
          <a:p>
            <a:pPr>
              <a:buNone/>
            </a:pPr>
            <a:endParaRPr lang="es-ES" dirty="0" smtClean="0"/>
          </a:p>
          <a:p>
            <a:r>
              <a:rPr lang="es-ES" dirty="0" smtClean="0"/>
              <a:t>Curso </a:t>
            </a:r>
            <a:r>
              <a:rPr lang="es-ES" dirty="0" err="1"/>
              <a:t>Arduino</a:t>
            </a:r>
            <a:r>
              <a:rPr lang="es-ES" dirty="0"/>
              <a:t>, impartido por “</a:t>
            </a:r>
            <a:r>
              <a:rPr lang="es-ES" dirty="0" err="1"/>
              <a:t>EducaciónIT</a:t>
            </a:r>
            <a:r>
              <a:rPr lang="es-ES" dirty="0"/>
              <a:t>” </a:t>
            </a:r>
            <a:r>
              <a:rPr lang="es-ES" dirty="0" smtClean="0"/>
              <a:t>(servicios </a:t>
            </a:r>
            <a:r>
              <a:rPr lang="es-ES" dirty="0"/>
              <a:t>de capacitación en las principales tecnologías de la información. Su oferta de formación se encuentra orientada al desarrollo profesional buscando potenciar las habilidades personales de los alumnos. Empresa certificada ISO 9001). </a:t>
            </a:r>
          </a:p>
        </p:txBody>
      </p:sp>
    </p:spTree>
    <p:extLst>
      <p:ext uri="{BB962C8B-B14F-4D97-AF65-F5344CB8AC3E}">
        <p14:creationId xmlns:p14="http://schemas.microsoft.com/office/powerpoint/2010/main" val="355618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ES" dirty="0"/>
              <a:t>(documentos)</a:t>
            </a:r>
          </a:p>
        </p:txBody>
      </p:sp>
      <p:sp>
        <p:nvSpPr>
          <p:cNvPr id="3" name="Título 2"/>
          <p:cNvSpPr>
            <a:spLocks noGrp="1"/>
          </p:cNvSpPr>
          <p:nvPr>
            <p:ph type="title"/>
          </p:nvPr>
        </p:nvSpPr>
        <p:spPr/>
        <p:txBody>
          <a:bodyPr/>
          <a:lstStyle/>
          <a:p>
            <a:r>
              <a:rPr lang="es-ES" dirty="0"/>
              <a:t>3. Fuentes de </a:t>
            </a:r>
            <a:r>
              <a:rPr lang="es-ES" dirty="0" smtClean="0"/>
              <a:t>información</a:t>
            </a:r>
            <a:endParaRPr lang="es-ES" dirty="0"/>
          </a:p>
        </p:txBody>
      </p:sp>
    </p:spTree>
    <p:extLst>
      <p:ext uri="{BB962C8B-B14F-4D97-AF65-F5344CB8AC3E}">
        <p14:creationId xmlns:p14="http://schemas.microsoft.com/office/powerpoint/2010/main" val="3037746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4.2.3 Curso no gratuito 3 sobre </a:t>
            </a:r>
            <a:r>
              <a:rPr lang="es-ES" dirty="0" err="1"/>
              <a:t>Arduino</a:t>
            </a: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dirty="0"/>
              <a:t>El curso puede ser presencial o a distancia. </a:t>
            </a:r>
            <a:endParaRPr lang="es-ES" dirty="0" smtClean="0"/>
          </a:p>
          <a:p>
            <a:endParaRPr lang="es-ES" dirty="0"/>
          </a:p>
          <a:p>
            <a:r>
              <a:rPr lang="es-ES" dirty="0" smtClean="0"/>
              <a:t>Formar desarrolladores brindando </a:t>
            </a:r>
            <a:r>
              <a:rPr lang="es-ES" dirty="0"/>
              <a:t>herramientas teóricas y prácticas en los campos de la programación y la electrónica que permitan entender esta tecnología, aplicarla, construirla, integrarla para la construcción de soluciones de sistemas embebidos en la áreas de robótica y domótica. </a:t>
            </a:r>
          </a:p>
          <a:p>
            <a:endParaRPr lang="es-ES" dirty="0"/>
          </a:p>
          <a:p>
            <a:endParaRPr lang="es-ES" dirty="0"/>
          </a:p>
        </p:txBody>
      </p:sp>
    </p:spTree>
    <p:extLst>
      <p:ext uri="{BB962C8B-B14F-4D97-AF65-F5344CB8AC3E}">
        <p14:creationId xmlns:p14="http://schemas.microsoft.com/office/powerpoint/2010/main" val="3177817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4.2.3 Curso no gratuito 3 sobre </a:t>
            </a:r>
            <a:r>
              <a:rPr lang="es-ES" dirty="0" err="1"/>
              <a:t>Arduino</a:t>
            </a: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dirty="0"/>
              <a:t>El curso dura 24 horas.</a:t>
            </a:r>
          </a:p>
        </p:txBody>
      </p:sp>
      <p:pic>
        <p:nvPicPr>
          <p:cNvPr id="4" name="Imagen 3"/>
          <p:cNvPicPr/>
          <p:nvPr/>
        </p:nvPicPr>
        <p:blipFill rotWithShape="1">
          <a:blip r:embed="rId2"/>
          <a:srcRect l="53093" t="29492" r="31385" b="42899"/>
          <a:stretch/>
        </p:blipFill>
        <p:spPr bwMode="auto">
          <a:xfrm>
            <a:off x="4511143" y="1919233"/>
            <a:ext cx="2501864" cy="23342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2252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4.2.4 Curso no gratuito 4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http://www.kiwibot.es/curso_kiwibot/</a:t>
            </a:r>
            <a:endParaRPr lang="es-ES" dirty="0"/>
          </a:p>
          <a:p>
            <a:pPr>
              <a:buNone/>
            </a:pPr>
            <a:endParaRPr lang="es-ES" dirty="0" smtClean="0"/>
          </a:p>
          <a:p>
            <a:r>
              <a:rPr lang="es-ES" dirty="0"/>
              <a:t>I</a:t>
            </a:r>
            <a:r>
              <a:rPr lang="es-ES" dirty="0" smtClean="0"/>
              <a:t>mpartido </a:t>
            </a:r>
            <a:r>
              <a:rPr lang="es-ES" dirty="0"/>
              <a:t>por “</a:t>
            </a:r>
            <a:r>
              <a:rPr lang="es-ES" dirty="0" err="1"/>
              <a:t>KiwiBot</a:t>
            </a:r>
            <a:r>
              <a:rPr lang="es-ES" dirty="0"/>
              <a:t>” (en Sevilla). </a:t>
            </a:r>
            <a:r>
              <a:rPr lang="es-ES" dirty="0" smtClean="0"/>
              <a:t>Dar </a:t>
            </a:r>
            <a:r>
              <a:rPr lang="es-ES" dirty="0"/>
              <a:t>a conocer los mecanismos de programación de la placa </a:t>
            </a:r>
            <a:r>
              <a:rPr lang="es-ES" dirty="0" err="1"/>
              <a:t>Arduino</a:t>
            </a:r>
            <a:r>
              <a:rPr lang="es-ES" dirty="0"/>
              <a:t>, sus principales características, usos y aplicaciones adaptando el temario y las horas para realizarse en 5 sesiones, el curso dura 15 horas. Se debe realizar de manera presencial, impartido por 2 profesores. El máximo son 15 plazas.</a:t>
            </a:r>
          </a:p>
          <a:p>
            <a:endParaRPr lang="es-ES" dirty="0"/>
          </a:p>
        </p:txBody>
      </p:sp>
    </p:spTree>
    <p:extLst>
      <p:ext uri="{BB962C8B-B14F-4D97-AF65-F5344CB8AC3E}">
        <p14:creationId xmlns:p14="http://schemas.microsoft.com/office/powerpoint/2010/main" val="2667269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4.2.4 Curso no gratuito 4 sobre </a:t>
            </a:r>
            <a:r>
              <a:rPr lang="es-ES" dirty="0" err="1"/>
              <a:t>Arduino</a:t>
            </a:r>
            <a:endParaRPr lang="es-ES" dirty="0"/>
          </a:p>
        </p:txBody>
      </p:sp>
      <p:sp>
        <p:nvSpPr>
          <p:cNvPr id="3" name="Marcador de texto 2"/>
          <p:cNvSpPr>
            <a:spLocks noGrp="1"/>
          </p:cNvSpPr>
          <p:nvPr>
            <p:ph type="body" idx="1"/>
          </p:nvPr>
        </p:nvSpPr>
        <p:spPr>
          <a:xfrm>
            <a:off x="2902950" y="805474"/>
            <a:ext cx="5718600" cy="3829101"/>
          </a:xfrm>
        </p:spPr>
        <p:txBody>
          <a:bodyPr/>
          <a:lstStyle/>
          <a:p>
            <a:pPr>
              <a:buNone/>
            </a:pPr>
            <a:r>
              <a:rPr lang="es-ES" dirty="0"/>
              <a:t> </a:t>
            </a:r>
          </a:p>
        </p:txBody>
      </p:sp>
      <p:pic>
        <p:nvPicPr>
          <p:cNvPr id="4" name="Imagen 3"/>
          <p:cNvPicPr/>
          <p:nvPr/>
        </p:nvPicPr>
        <p:blipFill rotWithShape="1">
          <a:blip r:embed="rId2"/>
          <a:srcRect l="49565" t="27923" r="8984" b="27212"/>
          <a:stretch/>
        </p:blipFill>
        <p:spPr bwMode="auto">
          <a:xfrm>
            <a:off x="3599097" y="1582221"/>
            <a:ext cx="4325955" cy="27703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886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4.2.5 Curso no gratuito 5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http://www.microelectronicos.com/shopexd.asp?id=925</a:t>
            </a:r>
            <a:endParaRPr lang="es-ES" dirty="0"/>
          </a:p>
          <a:p>
            <a:endParaRPr lang="es-ES" dirty="0" smtClean="0"/>
          </a:p>
          <a:p>
            <a:r>
              <a:rPr lang="es-ES" dirty="0"/>
              <a:t>Página web, “</a:t>
            </a:r>
            <a:r>
              <a:rPr lang="es-ES" dirty="0" err="1"/>
              <a:t>MicroElectrónicos</a:t>
            </a:r>
            <a:r>
              <a:rPr lang="es-ES" dirty="0"/>
              <a:t>” (curso básico de </a:t>
            </a:r>
            <a:r>
              <a:rPr lang="es-ES" dirty="0" err="1"/>
              <a:t>Arduino</a:t>
            </a:r>
            <a:r>
              <a:rPr lang="es-ES" dirty="0"/>
              <a:t>, clases grabadas de seminario online, realizado desde California (USA), para Latinoamérica). </a:t>
            </a:r>
          </a:p>
        </p:txBody>
      </p:sp>
    </p:spTree>
    <p:extLst>
      <p:ext uri="{BB962C8B-B14F-4D97-AF65-F5344CB8AC3E}">
        <p14:creationId xmlns:p14="http://schemas.microsoft.com/office/powerpoint/2010/main" val="480553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4.2.5 Curso no gratuito 5 sobre </a:t>
            </a:r>
            <a:r>
              <a:rPr lang="es-ES" dirty="0" err="1"/>
              <a:t>Arduino</a:t>
            </a: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dirty="0" smtClean="0"/>
              <a:t>Impartido </a:t>
            </a:r>
            <a:r>
              <a:rPr lang="es-ES" dirty="0"/>
              <a:t>online (grabado) vía </a:t>
            </a:r>
            <a:r>
              <a:rPr lang="es-ES" dirty="0" err="1"/>
              <a:t>webcasting</a:t>
            </a:r>
            <a:r>
              <a:rPr lang="es-ES" dirty="0"/>
              <a:t> por </a:t>
            </a:r>
            <a:r>
              <a:rPr lang="es-ES" dirty="0" smtClean="0"/>
              <a:t>Internet.</a:t>
            </a:r>
          </a:p>
          <a:p>
            <a:endParaRPr lang="es-ES" dirty="0"/>
          </a:p>
          <a:p>
            <a:r>
              <a:rPr lang="es-ES" dirty="0" smtClean="0"/>
              <a:t>Dirigido </a:t>
            </a:r>
            <a:r>
              <a:rPr lang="es-ES" dirty="0"/>
              <a:t>a: entusiastas de la tecnología con o sin conocimientos previos de electrónica, estudiantes, profesores, desarrolladores de software, etc. </a:t>
            </a:r>
            <a:endParaRPr lang="es-ES" dirty="0" smtClean="0"/>
          </a:p>
          <a:p>
            <a:endParaRPr lang="es-ES" dirty="0"/>
          </a:p>
          <a:p>
            <a:r>
              <a:rPr lang="es-ES" dirty="0" smtClean="0"/>
              <a:t>El </a:t>
            </a:r>
            <a:r>
              <a:rPr lang="es-ES" dirty="0"/>
              <a:t>curso está dividido en 5 sesiones de 3 horas cada una (incluido un breve receso de 15min).</a:t>
            </a:r>
          </a:p>
          <a:p>
            <a:endParaRPr lang="es-ES" dirty="0"/>
          </a:p>
          <a:p>
            <a:endParaRPr lang="es-ES" dirty="0"/>
          </a:p>
        </p:txBody>
      </p:sp>
    </p:spTree>
    <p:extLst>
      <p:ext uri="{BB962C8B-B14F-4D97-AF65-F5344CB8AC3E}">
        <p14:creationId xmlns:p14="http://schemas.microsoft.com/office/powerpoint/2010/main" val="3423319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4.2.5 Curso no gratuito 5 sobre </a:t>
            </a:r>
            <a:r>
              <a:rPr lang="es-ES" dirty="0" err="1"/>
              <a:t>Arduino</a:t>
            </a:r>
            <a:endParaRPr lang="es-ES" dirty="0"/>
          </a:p>
        </p:txBody>
      </p:sp>
      <p:sp>
        <p:nvSpPr>
          <p:cNvPr id="3" name="Marcador de texto 2"/>
          <p:cNvSpPr>
            <a:spLocks noGrp="1"/>
          </p:cNvSpPr>
          <p:nvPr>
            <p:ph type="body" idx="1"/>
          </p:nvPr>
        </p:nvSpPr>
        <p:spPr>
          <a:xfrm>
            <a:off x="2902950" y="805474"/>
            <a:ext cx="5718600" cy="3829101"/>
          </a:xfrm>
        </p:spPr>
        <p:txBody>
          <a:bodyPr/>
          <a:lstStyle/>
          <a:p>
            <a:pPr>
              <a:buNone/>
            </a:pPr>
            <a:r>
              <a:rPr lang="es-ES" dirty="0"/>
              <a:t> </a:t>
            </a:r>
          </a:p>
        </p:txBody>
      </p:sp>
      <p:pic>
        <p:nvPicPr>
          <p:cNvPr id="4" name="Imagen 3"/>
          <p:cNvPicPr>
            <a:picLocks noChangeAspect="1"/>
          </p:cNvPicPr>
          <p:nvPr/>
        </p:nvPicPr>
        <p:blipFill>
          <a:blip r:embed="rId2"/>
          <a:stretch>
            <a:fillRect/>
          </a:stretch>
        </p:blipFill>
        <p:spPr>
          <a:xfrm>
            <a:off x="3371368" y="1545423"/>
            <a:ext cx="4781413" cy="2349202"/>
          </a:xfrm>
          <a:prstGeom prst="rect">
            <a:avLst/>
          </a:prstGeom>
        </p:spPr>
      </p:pic>
    </p:spTree>
    <p:extLst>
      <p:ext uri="{BB962C8B-B14F-4D97-AF65-F5344CB8AC3E}">
        <p14:creationId xmlns:p14="http://schemas.microsoft.com/office/powerpoint/2010/main" val="1775156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ES" dirty="0"/>
              <a:t>(cursos gratuitos)</a:t>
            </a:r>
          </a:p>
        </p:txBody>
      </p:sp>
      <p:sp>
        <p:nvSpPr>
          <p:cNvPr id="3" name="Título 2"/>
          <p:cNvSpPr>
            <a:spLocks noGrp="1"/>
          </p:cNvSpPr>
          <p:nvPr>
            <p:ph type="title"/>
          </p:nvPr>
        </p:nvSpPr>
        <p:spPr/>
        <p:txBody>
          <a:bodyPr/>
          <a:lstStyle/>
          <a:p>
            <a:r>
              <a:rPr lang="es-ES" dirty="0"/>
              <a:t>5. Fuentes de </a:t>
            </a:r>
            <a:r>
              <a:rPr lang="es-ES" dirty="0" smtClean="0"/>
              <a:t>información</a:t>
            </a:r>
            <a:endParaRPr lang="es-ES" dirty="0"/>
          </a:p>
        </p:txBody>
      </p:sp>
    </p:spTree>
    <p:extLst>
      <p:ext uri="{BB962C8B-B14F-4D97-AF65-F5344CB8AC3E}">
        <p14:creationId xmlns:p14="http://schemas.microsoft.com/office/powerpoint/2010/main" val="1681964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ES" dirty="0" smtClean="0"/>
              <a:t> </a:t>
            </a:r>
            <a:endParaRPr lang="es-ES" dirty="0"/>
          </a:p>
        </p:txBody>
      </p:sp>
      <p:sp>
        <p:nvSpPr>
          <p:cNvPr id="3" name="Título 2"/>
          <p:cNvSpPr>
            <a:spLocks noGrp="1"/>
          </p:cNvSpPr>
          <p:nvPr>
            <p:ph type="title"/>
          </p:nvPr>
        </p:nvSpPr>
        <p:spPr>
          <a:xfrm>
            <a:off x="3048050" y="1084180"/>
            <a:ext cx="3048000" cy="2044500"/>
          </a:xfrm>
        </p:spPr>
        <p:txBody>
          <a:bodyPr/>
          <a:lstStyle/>
          <a:p>
            <a:r>
              <a:rPr lang="es-ES" dirty="0"/>
              <a:t>5.2 Cursos gratuitos sobre </a:t>
            </a:r>
            <a:r>
              <a:rPr lang="es-ES" dirty="0" err="1" smtClean="0"/>
              <a:t>Arduino</a:t>
            </a:r>
            <a:endParaRPr lang="es-ES" dirty="0"/>
          </a:p>
        </p:txBody>
      </p:sp>
    </p:spTree>
    <p:extLst>
      <p:ext uri="{BB962C8B-B14F-4D97-AF65-F5344CB8AC3E}">
        <p14:creationId xmlns:p14="http://schemas.microsoft.com/office/powerpoint/2010/main" val="3168366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5.2.1 Curso gratuito 1 sobre </a:t>
            </a:r>
            <a:r>
              <a:rPr lang="es-ES" dirty="0" err="1"/>
              <a:t>Arduino</a:t>
            </a: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https://www.arduino.cc/en/Tutorial/HomePage</a:t>
            </a:r>
            <a:endParaRPr lang="es-ES" dirty="0"/>
          </a:p>
          <a:p>
            <a:pPr>
              <a:buNone/>
            </a:pPr>
            <a:endParaRPr lang="es-ES" dirty="0" smtClean="0"/>
          </a:p>
          <a:p>
            <a:r>
              <a:rPr lang="es-ES" dirty="0" smtClean="0"/>
              <a:t>Página </a:t>
            </a:r>
            <a:r>
              <a:rPr lang="es-ES" dirty="0"/>
              <a:t>oficial de las tarjetas </a:t>
            </a:r>
            <a:r>
              <a:rPr lang="es-ES" dirty="0" err="1"/>
              <a:t>Arduino</a:t>
            </a:r>
            <a:r>
              <a:rPr lang="es-ES" dirty="0"/>
              <a:t>. Posee una sección de aprendizaje donde se puede encontrar tutoriales y referencias para aprender a usarla, también posee un foro de consulta, donde se pueden exponer dudas, que son contestadas.</a:t>
            </a:r>
          </a:p>
          <a:p>
            <a:endParaRPr lang="es-ES" dirty="0"/>
          </a:p>
        </p:txBody>
      </p:sp>
    </p:spTree>
    <p:extLst>
      <p:ext uri="{BB962C8B-B14F-4D97-AF65-F5344CB8AC3E}">
        <p14:creationId xmlns:p14="http://schemas.microsoft.com/office/powerpoint/2010/main" val="30097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ES" dirty="0" smtClean="0"/>
              <a:t> </a:t>
            </a:r>
            <a:endParaRPr lang="es-ES" dirty="0"/>
          </a:p>
        </p:txBody>
      </p:sp>
      <p:sp>
        <p:nvSpPr>
          <p:cNvPr id="3" name="Título 2"/>
          <p:cNvSpPr>
            <a:spLocks noGrp="1"/>
          </p:cNvSpPr>
          <p:nvPr>
            <p:ph type="title"/>
          </p:nvPr>
        </p:nvSpPr>
        <p:spPr>
          <a:xfrm>
            <a:off x="3048050" y="960890"/>
            <a:ext cx="3048000" cy="2044500"/>
          </a:xfrm>
        </p:spPr>
        <p:txBody>
          <a:bodyPr/>
          <a:lstStyle/>
          <a:p>
            <a:r>
              <a:rPr lang="es-ES" dirty="0" smtClean="0"/>
              <a:t>3.2 Fuentes </a:t>
            </a:r>
            <a:r>
              <a:rPr lang="es-ES" dirty="0"/>
              <a:t>sobre </a:t>
            </a:r>
            <a:r>
              <a:rPr lang="es-ES" dirty="0" err="1"/>
              <a:t>Arduino</a:t>
            </a:r>
            <a:endParaRPr lang="es-ES" dirty="0"/>
          </a:p>
        </p:txBody>
      </p:sp>
    </p:spTree>
    <p:extLst>
      <p:ext uri="{BB962C8B-B14F-4D97-AF65-F5344CB8AC3E}">
        <p14:creationId xmlns:p14="http://schemas.microsoft.com/office/powerpoint/2010/main" val="4291429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5.2.2 Curso gratuito 2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smtClean="0">
                <a:hlinkClick r:id="rId2"/>
              </a:rPr>
              <a:t>http</a:t>
            </a:r>
            <a:r>
              <a:rPr lang="es-ES" u="sng" dirty="0">
                <a:hlinkClick r:id="rId2"/>
              </a:rPr>
              <a:t>://www.luisllamas.es/tutoriales-de-arduino/</a:t>
            </a:r>
            <a:endParaRPr lang="es-ES" dirty="0"/>
          </a:p>
          <a:p>
            <a:pPr>
              <a:buNone/>
            </a:pPr>
            <a:endParaRPr lang="es-ES" b="1" dirty="0"/>
          </a:p>
          <a:p>
            <a:r>
              <a:rPr lang="es-ES" dirty="0"/>
              <a:t>En la página web de Luis Llamas, Ingeniero Industrial experto en ingeniería, informática y diseño, se encuentra una recopilación de tutoriales, desde nivel básico para explicar lo que es hasta cursos avanzados para programar código compatible usando el entorno Eclipse.</a:t>
            </a:r>
          </a:p>
          <a:p>
            <a:endParaRPr lang="es-ES" dirty="0"/>
          </a:p>
        </p:txBody>
      </p:sp>
    </p:spTree>
    <p:extLst>
      <p:ext uri="{BB962C8B-B14F-4D97-AF65-F5344CB8AC3E}">
        <p14:creationId xmlns:p14="http://schemas.microsoft.com/office/powerpoint/2010/main" val="1877388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5.2.3 Curso gratuito 3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http://www.prometec.net/indice-tutoriales</a:t>
            </a:r>
            <a:r>
              <a:rPr lang="es-ES" u="sng" dirty="0" smtClean="0">
                <a:hlinkClick r:id="rId2"/>
              </a:rPr>
              <a:t>/</a:t>
            </a:r>
            <a:endParaRPr lang="es-ES" dirty="0" smtClean="0"/>
          </a:p>
          <a:p>
            <a:endParaRPr lang="es-ES" dirty="0"/>
          </a:p>
          <a:p>
            <a:r>
              <a:rPr lang="es-ES" dirty="0" smtClean="0"/>
              <a:t>Página </a:t>
            </a:r>
            <a:r>
              <a:rPr lang="es-ES" dirty="0"/>
              <a:t>web, “</a:t>
            </a:r>
            <a:r>
              <a:rPr lang="es-ES" dirty="0" err="1"/>
              <a:t>Promtec</a:t>
            </a:r>
            <a:r>
              <a:rPr lang="es-ES" dirty="0"/>
              <a:t>” donde se localizan tutoriales bien estructurados y completos. Se empieza por una introducción que no requiere conocimientos previos y se termina montando un robot con tracción 4x4.</a:t>
            </a:r>
          </a:p>
          <a:p>
            <a:endParaRPr lang="es-ES" dirty="0"/>
          </a:p>
        </p:txBody>
      </p:sp>
    </p:spTree>
    <p:extLst>
      <p:ext uri="{BB962C8B-B14F-4D97-AF65-F5344CB8AC3E}">
        <p14:creationId xmlns:p14="http://schemas.microsoft.com/office/powerpoint/2010/main" val="2410753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5.2.4 Curso gratuito 4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smtClean="0">
                <a:hlinkClick r:id="rId2"/>
              </a:rPr>
              <a:t>https</a:t>
            </a:r>
            <a:r>
              <a:rPr lang="es-ES" u="sng" dirty="0">
                <a:hlinkClick r:id="rId2"/>
              </a:rPr>
              <a:t>://codigofacilito.com/courses/Arduino</a:t>
            </a:r>
            <a:endParaRPr lang="es-ES" dirty="0"/>
          </a:p>
          <a:p>
            <a:endParaRPr lang="es-ES" dirty="0"/>
          </a:p>
          <a:p>
            <a:r>
              <a:rPr lang="es-ES" dirty="0"/>
              <a:t>Página web, “</a:t>
            </a:r>
            <a:r>
              <a:rPr lang="es-ES" dirty="0" err="1"/>
              <a:t>CódigoFacilito</a:t>
            </a:r>
            <a:r>
              <a:rPr lang="es-ES" dirty="0"/>
              <a:t>”, donde tienen números cursos, de diferentes tecnologías. En la sección de </a:t>
            </a:r>
            <a:r>
              <a:rPr lang="es-ES" dirty="0" err="1"/>
              <a:t>Arduino</a:t>
            </a:r>
            <a:r>
              <a:rPr lang="es-ES" dirty="0"/>
              <a:t> se localizan 15 cursos, los cuales se dividen e imparte en vídeos explicativos.  </a:t>
            </a:r>
          </a:p>
        </p:txBody>
      </p:sp>
    </p:spTree>
    <p:extLst>
      <p:ext uri="{BB962C8B-B14F-4D97-AF65-F5344CB8AC3E}">
        <p14:creationId xmlns:p14="http://schemas.microsoft.com/office/powerpoint/2010/main" val="3413942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5.2.4 Curso gratuito 4 sobre </a:t>
            </a:r>
            <a:r>
              <a:rPr lang="es-ES" dirty="0" err="1"/>
              <a:t>Arduino</a:t>
            </a:r>
            <a:endParaRPr lang="es-ES" dirty="0"/>
          </a:p>
        </p:txBody>
      </p:sp>
      <p:sp>
        <p:nvSpPr>
          <p:cNvPr id="3" name="Marcador de texto 2"/>
          <p:cNvSpPr>
            <a:spLocks noGrp="1"/>
          </p:cNvSpPr>
          <p:nvPr>
            <p:ph type="body" idx="1"/>
          </p:nvPr>
        </p:nvSpPr>
        <p:spPr>
          <a:xfrm>
            <a:off x="2902950" y="805474"/>
            <a:ext cx="2780700" cy="4338026"/>
          </a:xfrm>
        </p:spPr>
        <p:txBody>
          <a:bodyPr/>
          <a:lstStyle/>
          <a:p>
            <a:r>
              <a:rPr lang="es-ES" dirty="0"/>
              <a:t>¿Qué es </a:t>
            </a:r>
            <a:r>
              <a:rPr lang="es-ES" dirty="0" err="1"/>
              <a:t>Arduino</a:t>
            </a:r>
            <a:r>
              <a:rPr lang="es-ES" dirty="0"/>
              <a:t>? </a:t>
            </a:r>
            <a:r>
              <a:rPr lang="es-ES" dirty="0" smtClean="0"/>
              <a:t>Introducción</a:t>
            </a:r>
          </a:p>
          <a:p>
            <a:r>
              <a:rPr lang="es-ES" dirty="0"/>
              <a:t>Instalar </a:t>
            </a:r>
            <a:r>
              <a:rPr lang="es-ES" dirty="0" err="1"/>
              <a:t>Arduino</a:t>
            </a:r>
            <a:r>
              <a:rPr lang="es-ES" dirty="0"/>
              <a:t>, Hola Mundo y Hacer parpadear un </a:t>
            </a:r>
            <a:r>
              <a:rPr lang="es-ES" dirty="0" smtClean="0"/>
              <a:t>led</a:t>
            </a:r>
          </a:p>
          <a:p>
            <a:r>
              <a:rPr lang="es-ES" dirty="0"/>
              <a:t>Conceptos básicos de electrónica, ley de Ohm y la analogía del </a:t>
            </a:r>
            <a:r>
              <a:rPr lang="es-ES" dirty="0" smtClean="0"/>
              <a:t>agua</a:t>
            </a:r>
          </a:p>
          <a:p>
            <a:r>
              <a:rPr lang="es-ES" dirty="0" err="1"/>
              <a:t>Arduino</a:t>
            </a:r>
            <a:r>
              <a:rPr lang="es-ES" dirty="0"/>
              <a:t> </a:t>
            </a:r>
            <a:r>
              <a:rPr lang="es-ES" dirty="0" err="1"/>
              <a:t>livestream</a:t>
            </a:r>
            <a:r>
              <a:rPr lang="es-ES" dirty="0"/>
              <a:t> con @</a:t>
            </a:r>
            <a:r>
              <a:rPr lang="es-ES" dirty="0" err="1" smtClean="0"/>
              <a:t>Manuelordunio</a:t>
            </a:r>
            <a:endParaRPr lang="es-ES" dirty="0" smtClean="0"/>
          </a:p>
          <a:p>
            <a:r>
              <a:rPr lang="es-ES" dirty="0" smtClean="0"/>
              <a:t>Botones</a:t>
            </a:r>
          </a:p>
          <a:p>
            <a:r>
              <a:rPr lang="es-ES" dirty="0"/>
              <a:t>Voltajes analógicos y </a:t>
            </a:r>
            <a:r>
              <a:rPr lang="es-ES" dirty="0" smtClean="0"/>
              <a:t>PWM</a:t>
            </a:r>
          </a:p>
          <a:p>
            <a:r>
              <a:rPr lang="es-ES" dirty="0"/>
              <a:t>Comunicación </a:t>
            </a:r>
            <a:r>
              <a:rPr lang="es-ES" dirty="0" smtClean="0"/>
              <a:t>Serial</a:t>
            </a:r>
          </a:p>
          <a:p>
            <a:r>
              <a:rPr lang="es-ES" dirty="0"/>
              <a:t>Temperatura</a:t>
            </a:r>
          </a:p>
        </p:txBody>
      </p:sp>
      <p:sp>
        <p:nvSpPr>
          <p:cNvPr id="4" name="Marcador de texto 3"/>
          <p:cNvSpPr>
            <a:spLocks noGrp="1"/>
          </p:cNvSpPr>
          <p:nvPr>
            <p:ph type="body" idx="2"/>
          </p:nvPr>
        </p:nvSpPr>
        <p:spPr>
          <a:xfrm>
            <a:off x="5840728" y="805474"/>
            <a:ext cx="2780700" cy="4338026"/>
          </a:xfrm>
        </p:spPr>
        <p:txBody>
          <a:bodyPr/>
          <a:lstStyle/>
          <a:p>
            <a:r>
              <a:rPr lang="es-ES" dirty="0" err="1" smtClean="0"/>
              <a:t>Debounce</a:t>
            </a:r>
            <a:endParaRPr lang="es-ES" dirty="0" smtClean="0"/>
          </a:p>
          <a:p>
            <a:r>
              <a:rPr lang="es-ES" dirty="0" err="1"/>
              <a:t>Display</a:t>
            </a:r>
            <a:r>
              <a:rPr lang="es-ES" dirty="0"/>
              <a:t> led de 7 </a:t>
            </a:r>
            <a:r>
              <a:rPr lang="es-ES" dirty="0" smtClean="0"/>
              <a:t>segundos</a:t>
            </a:r>
          </a:p>
          <a:p>
            <a:r>
              <a:rPr lang="es-ES" dirty="0" smtClean="0"/>
              <a:t>Ping</a:t>
            </a:r>
          </a:p>
          <a:p>
            <a:r>
              <a:rPr lang="es-ES" dirty="0" smtClean="0"/>
              <a:t>Servomotores</a:t>
            </a:r>
          </a:p>
          <a:p>
            <a:r>
              <a:rPr lang="es-ES" dirty="0" smtClean="0"/>
              <a:t>Stand-</a:t>
            </a:r>
            <a:r>
              <a:rPr lang="es-ES" dirty="0" err="1" smtClean="0"/>
              <a:t>alone</a:t>
            </a:r>
            <a:endParaRPr lang="es-ES" dirty="0" smtClean="0"/>
          </a:p>
          <a:p>
            <a:r>
              <a:rPr lang="es-ES" dirty="0" smtClean="0"/>
              <a:t>Teclado</a:t>
            </a:r>
          </a:p>
          <a:p>
            <a:r>
              <a:rPr lang="es-ES" dirty="0" smtClean="0"/>
              <a:t>Sensor </a:t>
            </a:r>
            <a:r>
              <a:rPr lang="es-ES" dirty="0"/>
              <a:t>PIR – Encender un foco </a:t>
            </a:r>
            <a:endParaRPr lang="es-ES" dirty="0" smtClean="0"/>
          </a:p>
          <a:p>
            <a:r>
              <a:rPr lang="es-ES" dirty="0" smtClean="0"/>
              <a:t>Giro </a:t>
            </a:r>
            <a:r>
              <a:rPr lang="es-ES" dirty="0"/>
              <a:t>Motor CD.</a:t>
            </a:r>
          </a:p>
          <a:p>
            <a:endParaRPr lang="es-ES" dirty="0"/>
          </a:p>
        </p:txBody>
      </p:sp>
    </p:spTree>
    <p:extLst>
      <p:ext uri="{BB962C8B-B14F-4D97-AF65-F5344CB8AC3E}">
        <p14:creationId xmlns:p14="http://schemas.microsoft.com/office/powerpoint/2010/main" val="1065274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5.2.5 Curso gratuito 5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https://</a:t>
            </a:r>
            <a:r>
              <a:rPr lang="es-ES" u="sng" dirty="0" smtClean="0">
                <a:hlinkClick r:id="rId2"/>
              </a:rPr>
              <a:t>www.coursetalk.com/providers/skillshare/courses/introduction-to-arduino-creating-interactive-projects</a:t>
            </a:r>
            <a:endParaRPr lang="es-ES" u="sng" dirty="0" smtClean="0"/>
          </a:p>
          <a:p>
            <a:pPr>
              <a:buNone/>
            </a:pPr>
            <a:endParaRPr lang="es-ES" dirty="0"/>
          </a:p>
          <a:p>
            <a:r>
              <a:rPr lang="es-ES" dirty="0" smtClean="0"/>
              <a:t>Página </a:t>
            </a:r>
            <a:r>
              <a:rPr lang="es-ES" dirty="0"/>
              <a:t>web, “</a:t>
            </a:r>
            <a:r>
              <a:rPr lang="es-ES" dirty="0" err="1"/>
              <a:t>Coursetalk</a:t>
            </a:r>
            <a:r>
              <a:rPr lang="es-ES" dirty="0"/>
              <a:t>”, donde tiene un curso, en inglés, con el que se puede aprender a </a:t>
            </a:r>
            <a:r>
              <a:rPr lang="es-ES" b="1" dirty="0"/>
              <a:t>crear proyectos interactivos</a:t>
            </a:r>
            <a:r>
              <a:rPr lang="es-ES" dirty="0"/>
              <a:t>. Es bajo demanda, de modo que podemos unirnos a él sin estar atados a fechas fijas.</a:t>
            </a:r>
          </a:p>
          <a:p>
            <a:endParaRPr lang="es-ES" dirty="0"/>
          </a:p>
          <a:p>
            <a:endParaRPr lang="es-ES" dirty="0"/>
          </a:p>
        </p:txBody>
      </p:sp>
    </p:spTree>
    <p:extLst>
      <p:ext uri="{BB962C8B-B14F-4D97-AF65-F5344CB8AC3E}">
        <p14:creationId xmlns:p14="http://schemas.microsoft.com/office/powerpoint/2010/main" val="472920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5.2.6 Curso gratuito 6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smtClean="0">
                <a:hlinkClick r:id="rId2"/>
              </a:rPr>
              <a:t>http</a:t>
            </a:r>
            <a:r>
              <a:rPr lang="es-ES" u="sng" dirty="0">
                <a:hlinkClick r:id="rId2"/>
              </a:rPr>
              <a:t>://www.schoox.com/15372/starting-with-arduino/about</a:t>
            </a:r>
            <a:endParaRPr lang="es-ES" dirty="0"/>
          </a:p>
          <a:p>
            <a:pPr>
              <a:buNone/>
            </a:pPr>
            <a:endParaRPr lang="es-ES" dirty="0" smtClean="0"/>
          </a:p>
          <a:p>
            <a:r>
              <a:rPr lang="es-ES" dirty="0" smtClean="0"/>
              <a:t>Página </a:t>
            </a:r>
            <a:r>
              <a:rPr lang="es-ES" dirty="0"/>
              <a:t>web, “</a:t>
            </a:r>
            <a:r>
              <a:rPr lang="es-ES" dirty="0" err="1"/>
              <a:t>SchooX</a:t>
            </a:r>
            <a:r>
              <a:rPr lang="es-ES" dirty="0"/>
              <a:t>”, donde tiene un curso, en inglés, de diez lecciones más un más un anexo con materiales para aprender todos los aspectos más técnicos de </a:t>
            </a:r>
            <a:r>
              <a:rPr lang="es-ES" dirty="0" err="1"/>
              <a:t>Arduino</a:t>
            </a:r>
            <a:r>
              <a:rPr lang="es-ES" dirty="0"/>
              <a:t>. Ideal para completar conocimientos desde un curso más básico.</a:t>
            </a:r>
          </a:p>
          <a:p>
            <a:endParaRPr lang="es-ES" dirty="0"/>
          </a:p>
        </p:txBody>
      </p:sp>
    </p:spTree>
    <p:extLst>
      <p:ext uri="{BB962C8B-B14F-4D97-AF65-F5344CB8AC3E}">
        <p14:creationId xmlns:p14="http://schemas.microsoft.com/office/powerpoint/2010/main" val="2091507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ES" dirty="0" smtClean="0"/>
              <a:t> </a:t>
            </a:r>
            <a:endParaRPr lang="es-ES" dirty="0"/>
          </a:p>
        </p:txBody>
      </p:sp>
      <p:sp>
        <p:nvSpPr>
          <p:cNvPr id="3" name="Título 2"/>
          <p:cNvSpPr>
            <a:spLocks noGrp="1"/>
          </p:cNvSpPr>
          <p:nvPr>
            <p:ph type="title"/>
          </p:nvPr>
        </p:nvSpPr>
        <p:spPr>
          <a:xfrm>
            <a:off x="3028700" y="1474597"/>
            <a:ext cx="3048000" cy="2044500"/>
          </a:xfrm>
        </p:spPr>
        <p:txBody>
          <a:bodyPr/>
          <a:lstStyle/>
          <a:p>
            <a:r>
              <a:rPr lang="es-ES" dirty="0"/>
              <a:t>7. Recursos para implementar las tecnologías</a:t>
            </a:r>
            <a:br>
              <a:rPr lang="es-ES" dirty="0"/>
            </a:br>
            <a:endParaRPr lang="es-ES" dirty="0"/>
          </a:p>
        </p:txBody>
      </p:sp>
    </p:spTree>
    <p:extLst>
      <p:ext uri="{BB962C8B-B14F-4D97-AF65-F5344CB8AC3E}">
        <p14:creationId xmlns:p14="http://schemas.microsoft.com/office/powerpoint/2010/main" val="3453466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ES" dirty="0" smtClean="0"/>
              <a:t> </a:t>
            </a:r>
            <a:endParaRPr lang="es-ES" dirty="0"/>
          </a:p>
        </p:txBody>
      </p:sp>
      <p:sp>
        <p:nvSpPr>
          <p:cNvPr id="3" name="Título 2"/>
          <p:cNvSpPr>
            <a:spLocks noGrp="1"/>
          </p:cNvSpPr>
          <p:nvPr>
            <p:ph type="title"/>
          </p:nvPr>
        </p:nvSpPr>
        <p:spPr>
          <a:xfrm>
            <a:off x="3048050" y="930067"/>
            <a:ext cx="3048000" cy="2044500"/>
          </a:xfrm>
        </p:spPr>
        <p:txBody>
          <a:bodyPr/>
          <a:lstStyle/>
          <a:p>
            <a:r>
              <a:rPr lang="es-ES" dirty="0"/>
              <a:t>7.1 Recursos para </a:t>
            </a:r>
            <a:r>
              <a:rPr lang="es-ES" dirty="0" err="1" smtClean="0"/>
              <a:t>Arduino</a:t>
            </a:r>
            <a:endParaRPr lang="es-ES" dirty="0"/>
          </a:p>
        </p:txBody>
      </p:sp>
    </p:spTree>
    <p:extLst>
      <p:ext uri="{BB962C8B-B14F-4D97-AF65-F5344CB8AC3E}">
        <p14:creationId xmlns:p14="http://schemas.microsoft.com/office/powerpoint/2010/main" val="12931950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7.1.1 Recursos no gratuitos para implementar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https://store.arduino.cc/</a:t>
            </a:r>
            <a:endParaRPr lang="es-ES" dirty="0"/>
          </a:p>
          <a:p>
            <a:pPr>
              <a:buNone/>
            </a:pPr>
            <a:endParaRPr lang="es-ES" dirty="0" smtClean="0"/>
          </a:p>
          <a:p>
            <a:r>
              <a:rPr lang="es-ES" dirty="0" smtClean="0"/>
              <a:t>Página </a:t>
            </a:r>
            <a:r>
              <a:rPr lang="es-ES" dirty="0"/>
              <a:t>oficial de las tarjetas </a:t>
            </a:r>
            <a:r>
              <a:rPr lang="es-ES" dirty="0" err="1"/>
              <a:t>Arduino</a:t>
            </a:r>
            <a:r>
              <a:rPr lang="es-ES" dirty="0"/>
              <a:t>. Aunque el software para poder implementar </a:t>
            </a:r>
            <a:r>
              <a:rPr lang="es-ES" dirty="0" err="1"/>
              <a:t>Arduino</a:t>
            </a:r>
            <a:r>
              <a:rPr lang="es-ES" dirty="0"/>
              <a:t> es gratuito y se puede descargar desde la propia página, también posee una tienda online para poder comparar las tarjetas, sus componentes y sus productos.</a:t>
            </a:r>
          </a:p>
          <a:p>
            <a:endParaRPr lang="es-ES" dirty="0"/>
          </a:p>
        </p:txBody>
      </p:sp>
    </p:spTree>
    <p:extLst>
      <p:ext uri="{BB962C8B-B14F-4D97-AF65-F5344CB8AC3E}">
        <p14:creationId xmlns:p14="http://schemas.microsoft.com/office/powerpoint/2010/main" val="2809265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7.1.2 Recursos no gratuitos para implementar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http://www.cetronic.es/sqlcommerce/disenos/plantilla1/seccion/Catalogo.jsp?idIdioma=&amp;</a:t>
            </a:r>
            <a:r>
              <a:rPr lang="es-ES" u="sng" dirty="0" smtClean="0">
                <a:hlinkClick r:id="rId2"/>
              </a:rPr>
              <a:t>idTienda=93&amp;cPath=1339</a:t>
            </a:r>
            <a:endParaRPr lang="es-ES" dirty="0" smtClean="0"/>
          </a:p>
          <a:p>
            <a:endParaRPr lang="es-ES" dirty="0"/>
          </a:p>
          <a:p>
            <a:r>
              <a:rPr lang="es-ES" dirty="0" smtClean="0"/>
              <a:t>Página </a:t>
            </a:r>
            <a:r>
              <a:rPr lang="es-ES" dirty="0"/>
              <a:t>web de una tienda de componentes electrónicos, “</a:t>
            </a:r>
            <a:r>
              <a:rPr lang="es-ES" dirty="0" err="1"/>
              <a:t>Cetronic</a:t>
            </a:r>
            <a:r>
              <a:rPr lang="es-ES" dirty="0"/>
              <a:t>”, situada en A-Coruña (España). En dicha página se pueden comprar placas, kits, componentes y sensores de </a:t>
            </a:r>
            <a:r>
              <a:rPr lang="es-ES" dirty="0" err="1"/>
              <a:t>Arduino</a:t>
            </a:r>
            <a:r>
              <a:rPr lang="es-ES" dirty="0"/>
              <a:t>.</a:t>
            </a:r>
          </a:p>
          <a:p>
            <a:endParaRPr lang="es-ES" dirty="0"/>
          </a:p>
        </p:txBody>
      </p:sp>
    </p:spTree>
    <p:extLst>
      <p:ext uri="{BB962C8B-B14F-4D97-AF65-F5344CB8AC3E}">
        <p14:creationId xmlns:p14="http://schemas.microsoft.com/office/powerpoint/2010/main" val="205493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3.2.1 Fuente de información 1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smtClean="0">
                <a:hlinkClick r:id="rId2"/>
              </a:rPr>
              <a:t>https</a:t>
            </a:r>
            <a:r>
              <a:rPr lang="es-ES" u="sng" dirty="0">
                <a:hlinkClick r:id="rId2"/>
              </a:rPr>
              <a:t>://www.arduino.cc/</a:t>
            </a:r>
            <a:endParaRPr lang="es-ES" dirty="0"/>
          </a:p>
          <a:p>
            <a:pPr>
              <a:buNone/>
            </a:pPr>
            <a:endParaRPr lang="es-ES" dirty="0" smtClean="0"/>
          </a:p>
          <a:p>
            <a:r>
              <a:rPr lang="es-ES" dirty="0" smtClean="0"/>
              <a:t>Página </a:t>
            </a:r>
            <a:r>
              <a:rPr lang="es-ES" dirty="0"/>
              <a:t>web oficial de las tarjetas </a:t>
            </a:r>
            <a:r>
              <a:rPr lang="es-ES" dirty="0" err="1"/>
              <a:t>Arduino</a:t>
            </a:r>
            <a:r>
              <a:rPr lang="es-ES" dirty="0"/>
              <a:t>. En ella se puede encontrar de todo, desde una tienda online para poder comparar las tarjetas y sus componentes hasta tutoriales y referencias para poder aprender a usarla, también posee un foro de consulta y un blog sobre noticias.</a:t>
            </a:r>
          </a:p>
          <a:p>
            <a:endParaRPr lang="es-ES" dirty="0"/>
          </a:p>
        </p:txBody>
      </p:sp>
    </p:spTree>
    <p:extLst>
      <p:ext uri="{BB962C8B-B14F-4D97-AF65-F5344CB8AC3E}">
        <p14:creationId xmlns:p14="http://schemas.microsoft.com/office/powerpoint/2010/main" val="2479399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7.1.3 Recursos no gratuitos para implementar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smtClean="0">
                <a:hlinkClick r:id="rId2"/>
              </a:rPr>
              <a:t>http</a:t>
            </a:r>
            <a:r>
              <a:rPr lang="es-ES" u="sng" dirty="0">
                <a:hlinkClick r:id="rId2"/>
              </a:rPr>
              <a:t>://www.pccomponentes.com/arduino_componentes.html</a:t>
            </a:r>
            <a:endParaRPr lang="es-ES" dirty="0"/>
          </a:p>
          <a:p>
            <a:pPr>
              <a:buNone/>
            </a:pPr>
            <a:endParaRPr lang="es-ES" b="1" dirty="0"/>
          </a:p>
          <a:p>
            <a:r>
              <a:rPr lang="es-ES" dirty="0"/>
              <a:t>Página web, “</a:t>
            </a:r>
            <a:r>
              <a:rPr lang="es-ES" dirty="0" err="1"/>
              <a:t>PcComponentes</a:t>
            </a:r>
            <a:r>
              <a:rPr lang="es-ES" dirty="0"/>
              <a:t>”, situada en Murcia (España), que se dedica a la venta online de informática. En dicha página se pueden comprar placas, kits compuestos,, componentes, sensores y pantallas.</a:t>
            </a:r>
          </a:p>
          <a:p>
            <a:endParaRPr lang="es-ES" dirty="0"/>
          </a:p>
        </p:txBody>
      </p:sp>
    </p:spTree>
    <p:extLst>
      <p:ext uri="{BB962C8B-B14F-4D97-AF65-F5344CB8AC3E}">
        <p14:creationId xmlns:p14="http://schemas.microsoft.com/office/powerpoint/2010/main" val="3119021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7.1.4 Recursos no gratuitos para implementar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http://tienda.bricogeek.com/5-arduino</a:t>
            </a:r>
            <a:endParaRPr lang="es-ES" dirty="0"/>
          </a:p>
          <a:p>
            <a:pPr>
              <a:buNone/>
            </a:pPr>
            <a:endParaRPr lang="es-ES" dirty="0"/>
          </a:p>
          <a:p>
            <a:r>
              <a:rPr lang="es-ES" dirty="0" smtClean="0"/>
              <a:t>Página </a:t>
            </a:r>
            <a:r>
              <a:rPr lang="es-ES" dirty="0"/>
              <a:t>web, “</a:t>
            </a:r>
            <a:r>
              <a:rPr lang="es-ES" dirty="0" err="1"/>
              <a:t>BricoGeek</a:t>
            </a:r>
            <a:r>
              <a:rPr lang="es-ES" dirty="0"/>
              <a:t>”, que se dedica a la venta online de informática y es distribuidor oficial para España de </a:t>
            </a:r>
            <a:r>
              <a:rPr lang="es-ES" dirty="0" err="1"/>
              <a:t>Arduino</a:t>
            </a:r>
            <a:r>
              <a:rPr lang="es-ES" dirty="0"/>
              <a:t>. En dicha página se pueden comprar kits </a:t>
            </a:r>
            <a:r>
              <a:rPr lang="es-ES" dirty="0" err="1"/>
              <a:t>Arduino</a:t>
            </a:r>
            <a:r>
              <a:rPr lang="es-ES" dirty="0"/>
              <a:t>, modelos </a:t>
            </a:r>
            <a:r>
              <a:rPr lang="es-ES" dirty="0" err="1"/>
              <a:t>Arduino</a:t>
            </a:r>
            <a:r>
              <a:rPr lang="es-ES" dirty="0"/>
              <a:t>, componentes </a:t>
            </a:r>
            <a:r>
              <a:rPr lang="es-ES" dirty="0" err="1"/>
              <a:t>Arduino</a:t>
            </a:r>
            <a:r>
              <a:rPr lang="es-ES" dirty="0"/>
              <a:t> y </a:t>
            </a:r>
            <a:r>
              <a:rPr lang="es-ES" dirty="0" err="1"/>
              <a:t>LilyPad</a:t>
            </a:r>
            <a:r>
              <a:rPr lang="es-ES" dirty="0"/>
              <a:t> </a:t>
            </a:r>
            <a:r>
              <a:rPr lang="es-ES" dirty="0" err="1"/>
              <a:t>Wearables</a:t>
            </a:r>
            <a:r>
              <a:rPr lang="es-ES" dirty="0"/>
              <a:t>.</a:t>
            </a:r>
          </a:p>
          <a:p>
            <a:endParaRPr lang="es-ES" dirty="0"/>
          </a:p>
        </p:txBody>
      </p:sp>
    </p:spTree>
    <p:extLst>
      <p:ext uri="{BB962C8B-B14F-4D97-AF65-F5344CB8AC3E}">
        <p14:creationId xmlns:p14="http://schemas.microsoft.com/office/powerpoint/2010/main" val="3276689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02774" y="302375"/>
            <a:ext cx="6241225" cy="503099"/>
          </a:xfrm>
        </p:spPr>
        <p:txBody>
          <a:bodyPr/>
          <a:lstStyle/>
          <a:p>
            <a:r>
              <a:rPr lang="es-ES" dirty="0"/>
              <a:t>7.1.5 Recursos no gratuitos para implementar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http://www.ardumania.es/ardutienda/es/</a:t>
            </a:r>
            <a:endParaRPr lang="es-ES" dirty="0"/>
          </a:p>
          <a:p>
            <a:pPr>
              <a:buNone/>
            </a:pPr>
            <a:endParaRPr lang="es-ES" dirty="0" smtClean="0"/>
          </a:p>
          <a:p>
            <a:r>
              <a:rPr lang="es-ES" dirty="0" smtClean="0"/>
              <a:t>Página </a:t>
            </a:r>
            <a:r>
              <a:rPr lang="es-ES" dirty="0"/>
              <a:t>web, “</a:t>
            </a:r>
            <a:r>
              <a:rPr lang="es-ES" dirty="0" err="1"/>
              <a:t>Ardumania</a:t>
            </a:r>
            <a:r>
              <a:rPr lang="es-ES" dirty="0"/>
              <a:t>”, la cual posee una sección llamada “</a:t>
            </a:r>
            <a:r>
              <a:rPr lang="es-ES" dirty="0" err="1"/>
              <a:t>Ardutienda</a:t>
            </a:r>
            <a:r>
              <a:rPr lang="es-ES" dirty="0"/>
              <a:t>” que ofrece los componentes y accesorios para realizar cualquier proyecto con </a:t>
            </a:r>
            <a:r>
              <a:rPr lang="es-ES" dirty="0" err="1"/>
              <a:t>Arduino</a:t>
            </a:r>
            <a:r>
              <a:rPr lang="es-ES" dirty="0"/>
              <a:t> a un precio razonable más gastos de envío. Vende: placas de </a:t>
            </a:r>
            <a:r>
              <a:rPr lang="es-ES" dirty="0" err="1"/>
              <a:t>Arduino</a:t>
            </a:r>
            <a:r>
              <a:rPr lang="es-ES" dirty="0"/>
              <a:t>, </a:t>
            </a:r>
            <a:r>
              <a:rPr lang="es-ES" dirty="0" err="1"/>
              <a:t>components</a:t>
            </a:r>
            <a:r>
              <a:rPr lang="es-ES" dirty="0"/>
              <a:t>, kits, robótica, </a:t>
            </a:r>
            <a:r>
              <a:rPr lang="es-ES" dirty="0" err="1"/>
              <a:t>miniboards</a:t>
            </a:r>
            <a:r>
              <a:rPr lang="es-ES" dirty="0"/>
              <a:t> y </a:t>
            </a:r>
            <a:r>
              <a:rPr lang="es-ES" dirty="0" err="1"/>
              <a:t>tinker</a:t>
            </a:r>
            <a:r>
              <a:rPr lang="es-ES" dirty="0"/>
              <a:t>.</a:t>
            </a:r>
          </a:p>
          <a:p>
            <a:endParaRPr lang="es-ES" dirty="0"/>
          </a:p>
        </p:txBody>
      </p:sp>
    </p:spTree>
    <p:extLst>
      <p:ext uri="{BB962C8B-B14F-4D97-AF65-F5344CB8AC3E}">
        <p14:creationId xmlns:p14="http://schemas.microsoft.com/office/powerpoint/2010/main" val="852112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ES" dirty="0" smtClean="0"/>
              <a:t> </a:t>
            </a:r>
            <a:endParaRPr lang="es-ES" dirty="0"/>
          </a:p>
        </p:txBody>
      </p:sp>
      <p:sp>
        <p:nvSpPr>
          <p:cNvPr id="3" name="Título 2"/>
          <p:cNvSpPr>
            <a:spLocks noGrp="1"/>
          </p:cNvSpPr>
          <p:nvPr>
            <p:ph type="title"/>
          </p:nvPr>
        </p:nvSpPr>
        <p:spPr>
          <a:xfrm>
            <a:off x="3048050" y="775955"/>
            <a:ext cx="3048000" cy="2044500"/>
          </a:xfrm>
        </p:spPr>
        <p:txBody>
          <a:bodyPr/>
          <a:lstStyle/>
          <a:p>
            <a:r>
              <a:rPr lang="es-ES" dirty="0" smtClean="0"/>
              <a:t>8. Conclusiones</a:t>
            </a:r>
            <a:endParaRPr lang="es-ES" dirty="0"/>
          </a:p>
        </p:txBody>
      </p:sp>
    </p:spTree>
    <p:extLst>
      <p:ext uri="{BB962C8B-B14F-4D97-AF65-F5344CB8AC3E}">
        <p14:creationId xmlns:p14="http://schemas.microsoft.com/office/powerpoint/2010/main" val="1973430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8. Conclusiones</a:t>
            </a: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dirty="0"/>
              <a:t>En relación con los cursos no gratuitos sobre Internet en las Cosas, resulta complicado encontrarlos, debido a que hay muchas más cursos gratuitos que de pago. A demás, hay pocos cursos ya que estos se centran más en tecnologías específicas. Los cursos que más se centran en la tecnología en general son cursos universitarios.</a:t>
            </a:r>
          </a:p>
          <a:p>
            <a:endParaRPr lang="es-ES" dirty="0"/>
          </a:p>
        </p:txBody>
      </p:sp>
    </p:spTree>
    <p:extLst>
      <p:ext uri="{BB962C8B-B14F-4D97-AF65-F5344CB8AC3E}">
        <p14:creationId xmlns:p14="http://schemas.microsoft.com/office/powerpoint/2010/main" val="435087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8. Conclusiones</a:t>
            </a: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dirty="0"/>
              <a:t>En cuanto a </a:t>
            </a:r>
            <a:r>
              <a:rPr lang="es-ES" dirty="0" err="1"/>
              <a:t>Arduino</a:t>
            </a:r>
            <a:r>
              <a:rPr lang="es-ES" dirty="0"/>
              <a:t>, se puede confirmar que tiene una gran influencia que tiene en el mundo del Internet de las Cosas, creando una gran comunidad</a:t>
            </a:r>
            <a:r>
              <a:rPr lang="es-ES" dirty="0" smtClean="0"/>
              <a:t>.</a:t>
            </a:r>
          </a:p>
          <a:p>
            <a:endParaRPr lang="es-ES" dirty="0"/>
          </a:p>
          <a:p>
            <a:r>
              <a:rPr lang="es-ES" dirty="0"/>
              <a:t>Hay multitud de cursos, tanto gratuitos como de pago. </a:t>
            </a:r>
            <a:r>
              <a:rPr lang="es-ES" dirty="0" smtClean="0"/>
              <a:t>Dichos </a:t>
            </a:r>
            <a:r>
              <a:rPr lang="es-ES" dirty="0"/>
              <a:t>cursos no se centran en una sección de personas en particular, sino que pueden realizarlos cualquier tipo de personas, incluso sin ningún conocimiento previo.</a:t>
            </a:r>
          </a:p>
          <a:p>
            <a:endParaRPr lang="es-ES" dirty="0"/>
          </a:p>
          <a:p>
            <a:endParaRPr lang="es-ES" dirty="0"/>
          </a:p>
        </p:txBody>
      </p:sp>
    </p:spTree>
    <p:extLst>
      <p:ext uri="{BB962C8B-B14F-4D97-AF65-F5344CB8AC3E}">
        <p14:creationId xmlns:p14="http://schemas.microsoft.com/office/powerpoint/2010/main" val="3036200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8. Conclusiones</a:t>
            </a: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dirty="0"/>
              <a:t>También cabe decir, que </a:t>
            </a:r>
            <a:r>
              <a:rPr lang="es-ES" dirty="0" err="1"/>
              <a:t>Arduino</a:t>
            </a:r>
            <a:r>
              <a:rPr lang="es-ES" dirty="0"/>
              <a:t> es una gran compañía, una de las más grandes (si no la que más grande) por lo que numerosas tiendas tecnológicas venden sus productos. Aunque el software para implementarlo es gratuito, la placa y los demás componentes no.</a:t>
            </a:r>
          </a:p>
          <a:p>
            <a:endParaRPr lang="es-ES" dirty="0"/>
          </a:p>
        </p:txBody>
      </p:sp>
    </p:spTree>
    <p:extLst>
      <p:ext uri="{BB962C8B-B14F-4D97-AF65-F5344CB8AC3E}">
        <p14:creationId xmlns:p14="http://schemas.microsoft.com/office/powerpoint/2010/main" val="241079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3.2.2 Fuente de información 2 sobre la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smtClean="0">
                <a:hlinkClick r:id="rId2"/>
              </a:rPr>
              <a:t>http</a:t>
            </a:r>
            <a:r>
              <a:rPr lang="es-ES" u="sng" dirty="0">
                <a:hlinkClick r:id="rId2"/>
              </a:rPr>
              <a:t>://www.xataka.com/especiales/guia-del-arduinomaniaco-todo-lo-que-necesitas-saber-sobre-arduino</a:t>
            </a:r>
            <a:endParaRPr lang="es-ES" dirty="0"/>
          </a:p>
          <a:p>
            <a:pPr>
              <a:buNone/>
            </a:pPr>
            <a:endParaRPr lang="es-ES" dirty="0" smtClean="0"/>
          </a:p>
          <a:p>
            <a:r>
              <a:rPr lang="es-ES" dirty="0" smtClean="0"/>
              <a:t>Página </a:t>
            </a:r>
            <a:r>
              <a:rPr lang="es-ES" dirty="0"/>
              <a:t>web, “</a:t>
            </a:r>
            <a:r>
              <a:rPr lang="es-ES" dirty="0" err="1"/>
              <a:t>Xataka</a:t>
            </a:r>
            <a:r>
              <a:rPr lang="es-ES" dirty="0"/>
              <a:t>”, que sirve como guía para saber sobre </a:t>
            </a:r>
            <a:r>
              <a:rPr lang="es-ES" dirty="0" err="1"/>
              <a:t>Arduino</a:t>
            </a:r>
            <a:r>
              <a:rPr lang="es-ES" dirty="0"/>
              <a:t>. Se habla sobre qué es exactamente </a:t>
            </a:r>
            <a:r>
              <a:rPr lang="es-ES" dirty="0" err="1"/>
              <a:t>Arduino</a:t>
            </a:r>
            <a:r>
              <a:rPr lang="es-ES" dirty="0"/>
              <a:t>, el software </a:t>
            </a:r>
            <a:r>
              <a:rPr lang="es-ES" dirty="0" err="1"/>
              <a:t>Arduino</a:t>
            </a:r>
            <a:r>
              <a:rPr lang="es-ES" dirty="0"/>
              <a:t>, el hardware </a:t>
            </a:r>
            <a:r>
              <a:rPr lang="es-ES" dirty="0" err="1"/>
              <a:t>Arduino</a:t>
            </a:r>
            <a:r>
              <a:rPr lang="es-ES" dirty="0"/>
              <a:t> y para qué sirve </a:t>
            </a:r>
            <a:r>
              <a:rPr lang="es-ES" dirty="0" err="1"/>
              <a:t>Arduino</a:t>
            </a:r>
            <a:r>
              <a:rPr lang="es-ES" dirty="0"/>
              <a:t>.</a:t>
            </a:r>
          </a:p>
          <a:p>
            <a:endParaRPr lang="es-ES" dirty="0"/>
          </a:p>
        </p:txBody>
      </p:sp>
    </p:spTree>
    <p:extLst>
      <p:ext uri="{BB962C8B-B14F-4D97-AF65-F5344CB8AC3E}">
        <p14:creationId xmlns:p14="http://schemas.microsoft.com/office/powerpoint/2010/main" val="1943295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3.2.3 Fuente de información 3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http://comohacer.eu/analisis-comparativo-placas-arduino-oficiales-compatibles/</a:t>
            </a:r>
            <a:endParaRPr lang="es-ES" dirty="0"/>
          </a:p>
          <a:p>
            <a:pPr>
              <a:buNone/>
            </a:pPr>
            <a:endParaRPr lang="es-ES" dirty="0" smtClean="0"/>
          </a:p>
          <a:p>
            <a:r>
              <a:rPr lang="es-ES" dirty="0" smtClean="0"/>
              <a:t>Página </a:t>
            </a:r>
            <a:r>
              <a:rPr lang="es-ES" dirty="0"/>
              <a:t>web, “ComoHacer.eu ¿Inventamos juntos?”, donde se realiza un análisis comparativo de las placas </a:t>
            </a:r>
            <a:r>
              <a:rPr lang="es-ES" dirty="0" err="1"/>
              <a:t>Arduino</a:t>
            </a:r>
            <a:r>
              <a:rPr lang="es-ES" dirty="0"/>
              <a:t> (oficiales y compatibles).</a:t>
            </a:r>
          </a:p>
          <a:p>
            <a:endParaRPr lang="es-ES" dirty="0"/>
          </a:p>
        </p:txBody>
      </p:sp>
    </p:spTree>
    <p:extLst>
      <p:ext uri="{BB962C8B-B14F-4D97-AF65-F5344CB8AC3E}">
        <p14:creationId xmlns:p14="http://schemas.microsoft.com/office/powerpoint/2010/main" val="1019833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3.2.4 Fuente de información 4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http://rua.ua.es/dspace/bitstream/10045/11833/1/arduino.pdf</a:t>
            </a:r>
            <a:endParaRPr lang="es-ES" dirty="0"/>
          </a:p>
          <a:p>
            <a:pPr>
              <a:buNone/>
            </a:pPr>
            <a:endParaRPr lang="es-ES" dirty="0" smtClean="0"/>
          </a:p>
          <a:p>
            <a:r>
              <a:rPr lang="es-ES" dirty="0" smtClean="0"/>
              <a:t>Página </a:t>
            </a:r>
            <a:r>
              <a:rPr lang="es-ES" dirty="0"/>
              <a:t>web, “Manual de </a:t>
            </a:r>
            <a:r>
              <a:rPr lang="es-ES" dirty="0" err="1"/>
              <a:t>Arduino</a:t>
            </a:r>
            <a:r>
              <a:rPr lang="es-ES" dirty="0"/>
              <a:t>” (Jorge Pomares Baeza, Grupo de Innovación Educativa en Automática, Universidad de Alicante), donde se describen las características básicas de la placa </a:t>
            </a:r>
            <a:r>
              <a:rPr lang="es-ES" dirty="0" err="1"/>
              <a:t>Arduino</a:t>
            </a:r>
            <a:r>
              <a:rPr lang="es-ES" dirty="0"/>
              <a:t> y se muestran sus principales consideraciones para realizar su programación</a:t>
            </a:r>
            <a:r>
              <a:rPr lang="es-ES" dirty="0" smtClean="0"/>
              <a:t>.</a:t>
            </a:r>
            <a:endParaRPr lang="es-ES" dirty="0"/>
          </a:p>
        </p:txBody>
      </p:sp>
    </p:spTree>
    <p:extLst>
      <p:ext uri="{BB962C8B-B14F-4D97-AF65-F5344CB8AC3E}">
        <p14:creationId xmlns:p14="http://schemas.microsoft.com/office/powerpoint/2010/main" val="236327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3.2.5 Fuente de información 5 sobre </a:t>
            </a:r>
            <a:r>
              <a:rPr lang="es-ES" dirty="0" err="1"/>
              <a:t>Arduino</a:t>
            </a:r>
            <a:r>
              <a:rPr lang="es-ES" dirty="0"/>
              <a:t/>
            </a:r>
            <a:br>
              <a:rPr lang="es-ES" dirty="0"/>
            </a:br>
            <a:endParaRPr lang="es-ES" dirty="0"/>
          </a:p>
        </p:txBody>
      </p:sp>
      <p:sp>
        <p:nvSpPr>
          <p:cNvPr id="3" name="Marcador de texto 2"/>
          <p:cNvSpPr>
            <a:spLocks noGrp="1"/>
          </p:cNvSpPr>
          <p:nvPr>
            <p:ph type="body" idx="1"/>
          </p:nvPr>
        </p:nvSpPr>
        <p:spPr>
          <a:xfrm>
            <a:off x="2902950" y="805474"/>
            <a:ext cx="5718600" cy="3829101"/>
          </a:xfrm>
        </p:spPr>
        <p:txBody>
          <a:bodyPr/>
          <a:lstStyle/>
          <a:p>
            <a:r>
              <a:rPr lang="es-ES" u="sng" dirty="0">
                <a:hlinkClick r:id="rId2"/>
              </a:rPr>
              <a:t>http://www3.gobiernodecanarias.org/medusa/ecoblog/ralvgon/files/2013/05/Caracter%C3%ADsticas-Arduino.pdf</a:t>
            </a:r>
            <a:endParaRPr lang="es-ES" dirty="0"/>
          </a:p>
          <a:p>
            <a:pPr>
              <a:buNone/>
            </a:pPr>
            <a:endParaRPr lang="es-ES" dirty="0" smtClean="0"/>
          </a:p>
          <a:p>
            <a:r>
              <a:rPr lang="es-ES" dirty="0" smtClean="0"/>
              <a:t>Página </a:t>
            </a:r>
            <a:r>
              <a:rPr lang="es-ES" dirty="0"/>
              <a:t>web, del Gobierno de Canarias (España), donde se muestran las características técnicas del </a:t>
            </a:r>
            <a:r>
              <a:rPr lang="es-ES" dirty="0" err="1"/>
              <a:t>Arduino</a:t>
            </a:r>
            <a:r>
              <a:rPr lang="es-ES" dirty="0"/>
              <a:t> UNO.</a:t>
            </a:r>
          </a:p>
          <a:p>
            <a:endParaRPr lang="es-ES" dirty="0"/>
          </a:p>
          <a:p>
            <a:endParaRPr lang="es-ES" dirty="0"/>
          </a:p>
        </p:txBody>
      </p:sp>
    </p:spTree>
    <p:extLst>
      <p:ext uri="{BB962C8B-B14F-4D97-AF65-F5344CB8AC3E}">
        <p14:creationId xmlns:p14="http://schemas.microsoft.com/office/powerpoint/2010/main" val="1285843656"/>
      </p:ext>
    </p:extLst>
  </p:cSld>
  <p:clrMapOvr>
    <a:masterClrMapping/>
  </p:clrMapOvr>
</p:sld>
</file>

<file path=ppt/theme/theme1.xml><?xml version="1.0" encoding="utf-8"?>
<a:theme xmlns:a="http://schemas.openxmlformats.org/drawingml/2006/main" name="Banqu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2216</Words>
  <Application>Microsoft Office PowerPoint</Application>
  <PresentationFormat>Presentación en pantalla (16:9)</PresentationFormat>
  <Paragraphs>215</Paragraphs>
  <Slides>56</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56</vt:i4>
      </vt:variant>
    </vt:vector>
  </HeadingPairs>
  <TitlesOfParts>
    <vt:vector size="59" baseType="lpstr">
      <vt:lpstr>Arial</vt:lpstr>
      <vt:lpstr>Muli</vt:lpstr>
      <vt:lpstr>Banquo template</vt:lpstr>
      <vt:lpstr>Internet de las Cosas: Arduino &amp; Rapsberry TG1</vt:lpstr>
      <vt:lpstr>Grupo 6</vt:lpstr>
      <vt:lpstr>3. Fuentes de información</vt:lpstr>
      <vt:lpstr>3.2 Fuentes sobre Arduino</vt:lpstr>
      <vt:lpstr>3.2.1 Fuente de información 1 sobre Arduino </vt:lpstr>
      <vt:lpstr>3.2.2 Fuente de información 2 sobre la Arduino </vt:lpstr>
      <vt:lpstr>3.2.3 Fuente de información 3 sobre Arduino </vt:lpstr>
      <vt:lpstr>3.2.4 Fuente de información 4 sobre Arduino </vt:lpstr>
      <vt:lpstr>3.2.5 Fuente de información 5 sobre Arduino </vt:lpstr>
      <vt:lpstr>4. Fuentes de información</vt:lpstr>
      <vt:lpstr>4.1 Cursos no gratuitos sobre Internet de las Cosas</vt:lpstr>
      <vt:lpstr>4.1.1 Curso no gratuito 1 sobre el Internet de las Cosas </vt:lpstr>
      <vt:lpstr>4.1.1 Curso no gratuito 1 sobre el Internet de las Cosas</vt:lpstr>
      <vt:lpstr>4.1.1 Curso no gratuito 1 sobre el Internet de las Cosas</vt:lpstr>
      <vt:lpstr>4.1.1 Curso no gratuito 1 sobre el Internet de las Cosas</vt:lpstr>
      <vt:lpstr>4.1.1 Curso no gratuito 1 sobre el Internet de las Cosas</vt:lpstr>
      <vt:lpstr>4.1.2 Curso no gratuito 2 sobre el Internet de las Cosas</vt:lpstr>
      <vt:lpstr>4.1.2 Curso no gratuito 2 sobre el Internet de las Cosas</vt:lpstr>
      <vt:lpstr>4.1.3 Curso no gratuito 3 sobre Internet de las Cosas </vt:lpstr>
      <vt:lpstr>4.1.3 Curso no gratuito 3 sobre Internet de las Cosas</vt:lpstr>
      <vt:lpstr>4.1.3 Curso no gratuito 3 sobre Internet de las Cosas</vt:lpstr>
      <vt:lpstr>4.1.3 Curso no gratuito 3 sobre Internet de las Cosas</vt:lpstr>
      <vt:lpstr>4.2 Cursos no gratuitos sobre Arduino </vt:lpstr>
      <vt:lpstr>4.2.1 Curso no gratuito 1 sobre Arduino</vt:lpstr>
      <vt:lpstr>4.2.1 Curso no gratuito 1 sobre Arduino</vt:lpstr>
      <vt:lpstr>4.2.2 Curso no gratuito 2 sobre Arduino </vt:lpstr>
      <vt:lpstr>4.2.2 Curso no gratuito 2 sobre Arduino</vt:lpstr>
      <vt:lpstr>4.2.2 Curso no gratuito 2 sobre Arduino</vt:lpstr>
      <vt:lpstr>4.2.3 Curso no gratuito 3 sobre Arduino </vt:lpstr>
      <vt:lpstr>4.2.3 Curso no gratuito 3 sobre Arduino</vt:lpstr>
      <vt:lpstr>4.2.3 Curso no gratuito 3 sobre Arduino</vt:lpstr>
      <vt:lpstr>4.2.4 Curso no gratuito 4 sobre Arduino </vt:lpstr>
      <vt:lpstr>4.2.4 Curso no gratuito 4 sobre Arduino</vt:lpstr>
      <vt:lpstr>4.2.5 Curso no gratuito 5 sobre Arduino </vt:lpstr>
      <vt:lpstr>4.2.5 Curso no gratuito 5 sobre Arduino</vt:lpstr>
      <vt:lpstr>4.2.5 Curso no gratuito 5 sobre Arduino</vt:lpstr>
      <vt:lpstr>5. Fuentes de información</vt:lpstr>
      <vt:lpstr>5.2 Cursos gratuitos sobre Arduino</vt:lpstr>
      <vt:lpstr>5.2.1 Curso gratuito 1 sobre Arduino</vt:lpstr>
      <vt:lpstr>5.2.2 Curso gratuito 2 sobre Arduino </vt:lpstr>
      <vt:lpstr>5.2.3 Curso gratuito 3 sobre Arduino </vt:lpstr>
      <vt:lpstr>5.2.4 Curso gratuito 4 sobre Arduino </vt:lpstr>
      <vt:lpstr>5.2.4 Curso gratuito 4 sobre Arduino</vt:lpstr>
      <vt:lpstr>5.2.5 Curso gratuito 5 sobre Arduino </vt:lpstr>
      <vt:lpstr>5.2.6 Curso gratuito 6 sobre Arduino </vt:lpstr>
      <vt:lpstr>7. Recursos para implementar las tecnologías </vt:lpstr>
      <vt:lpstr>7.1 Recursos para Arduino</vt:lpstr>
      <vt:lpstr>7.1.1 Recursos no gratuitos para implementar Arduino </vt:lpstr>
      <vt:lpstr>7.1.2 Recursos no gratuitos para implementar Arduino </vt:lpstr>
      <vt:lpstr>7.1.3 Recursos no gratuitos para implementar Arduino </vt:lpstr>
      <vt:lpstr>7.1.4 Recursos no gratuitos para implementar Arduino </vt:lpstr>
      <vt:lpstr>7.1.5 Recursos no gratuitos para implementar Arduino </vt:lpstr>
      <vt:lpstr>8. Conclusiones</vt:lpstr>
      <vt:lpstr>8. Conclusiones</vt:lpstr>
      <vt:lpstr>8. Conclusiones</vt:lpstr>
      <vt:lpstr>8. Conclusiones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de las Cosas: Arduino &amp; Rapsberry</dc:title>
  <cp:lastModifiedBy>Donaire García, Fernando</cp:lastModifiedBy>
  <cp:revision>36</cp:revision>
  <dcterms:modified xsi:type="dcterms:W3CDTF">2016-03-14T20:26:21Z</dcterms:modified>
</cp:coreProperties>
</file>