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21"/>
  </p:notesMasterIdLst>
  <p:sldIdLst>
    <p:sldId id="256" r:id="rId3"/>
    <p:sldId id="258" r:id="rId4"/>
    <p:sldId id="340" r:id="rId5"/>
    <p:sldId id="343" r:id="rId6"/>
    <p:sldId id="342" r:id="rId7"/>
    <p:sldId id="350" r:id="rId8"/>
    <p:sldId id="344" r:id="rId9"/>
    <p:sldId id="346" r:id="rId10"/>
    <p:sldId id="347" r:id="rId11"/>
    <p:sldId id="348" r:id="rId12"/>
    <p:sldId id="351" r:id="rId13"/>
    <p:sldId id="341" r:id="rId14"/>
    <p:sldId id="352" r:id="rId15"/>
    <p:sldId id="285" r:id="rId16"/>
    <p:sldId id="354" r:id="rId17"/>
    <p:sldId id="355" r:id="rId18"/>
    <p:sldId id="356" r:id="rId19"/>
    <p:sldId id="35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EABC1-FB5C-4E22-A526-04D8F3ED3EF6}">
  <a:tblStyle styleId="{34DEABC1-FB5C-4E22-A526-04D8F3ED3EF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32" y="-8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9397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95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2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8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8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8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47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64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8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5429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8800" dirty="0" smtClean="0"/>
              <a:t>IoT</a:t>
            </a:r>
            <a:r>
              <a:rPr lang="en" dirty="0"/>
              <a:t/>
            </a:r>
            <a:br>
              <a:rPr lang="en" dirty="0"/>
            </a:br>
            <a:r>
              <a:rPr lang="es-ES" dirty="0" err="1" smtClean="0"/>
              <a:t>Arduino</a:t>
            </a:r>
            <a:r>
              <a:rPr lang="es-ES" dirty="0" smtClean="0"/>
              <a:t> &amp; </a:t>
            </a:r>
            <a:r>
              <a:rPr lang="es-ES" dirty="0" err="1" smtClean="0"/>
              <a:t>Rapsberry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TG1</a:t>
            </a:r>
            <a:endParaRPr lang="en" dirty="0"/>
          </a:p>
        </p:txBody>
      </p:sp>
      <p:pic>
        <p:nvPicPr>
          <p:cNvPr id="307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:\UNI\FSI\Sorin\dist\imgs\logo-ua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oryn\Desktop\temp\plaba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6147485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RASPBERRY </a:t>
            </a:r>
            <a:r>
              <a:rPr lang="es-ES" dirty="0" smtClean="0"/>
              <a:t>PI - EJEMPLO</a:t>
            </a:r>
            <a:endParaRPr lang="es-ES" dirty="0"/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2266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904025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4841719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6779414" y="139065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2904025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4841719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colour of the clear sky and the deep sea. It is located between violet and green on the optical spectrum.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6779414" y="3276600"/>
            <a:ext cx="1843200" cy="13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100"/>
          </a:p>
        </p:txBody>
      </p:sp>
      <p:grpSp>
        <p:nvGrpSpPr>
          <p:cNvPr id="335" name="Shape 335"/>
          <p:cNvGrpSpPr/>
          <p:nvPr/>
        </p:nvGrpSpPr>
        <p:grpSpPr>
          <a:xfrm>
            <a:off x="3029451" y="1103865"/>
            <a:ext cx="237709" cy="255305"/>
            <a:chOff x="616425" y="2329600"/>
            <a:chExt cx="361700" cy="388475"/>
          </a:xfrm>
        </p:grpSpPr>
        <p:sp>
          <p:nvSpPr>
            <p:cNvPr id="336" name="Shape 3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4968093" y="1106277"/>
            <a:ext cx="250508" cy="250508"/>
            <a:chOff x="1278900" y="2333250"/>
            <a:chExt cx="381175" cy="381175"/>
          </a:xfrm>
        </p:grpSpPr>
        <p:sp>
          <p:nvSpPr>
            <p:cNvPr id="345" name="Shape 34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3000116" y="2963780"/>
            <a:ext cx="307339" cy="307339"/>
            <a:chOff x="5941025" y="3634400"/>
            <a:chExt cx="467650" cy="467650"/>
          </a:xfrm>
        </p:grpSpPr>
        <p:sp>
          <p:nvSpPr>
            <p:cNvPr id="350" name="Shape 3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6879252" y="2990190"/>
            <a:ext cx="308128" cy="254517"/>
            <a:chOff x="5268225" y="4341925"/>
            <a:chExt cx="468850" cy="387275"/>
          </a:xfrm>
        </p:grpSpPr>
        <p:sp>
          <p:nvSpPr>
            <p:cNvPr id="357" name="Shape 35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5" name="Shape 365"/>
          <p:cNvGrpSpPr/>
          <p:nvPr/>
        </p:nvGrpSpPr>
        <p:grpSpPr>
          <a:xfrm>
            <a:off x="4916472" y="2947779"/>
            <a:ext cx="353754" cy="339345"/>
            <a:chOff x="5233525" y="4954450"/>
            <a:chExt cx="538275" cy="516350"/>
          </a:xfrm>
        </p:grpSpPr>
        <p:sp>
          <p:nvSpPr>
            <p:cNvPr id="366" name="Shape 36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6884642" y="1126491"/>
            <a:ext cx="297340" cy="264166"/>
            <a:chOff x="5292575" y="3681900"/>
            <a:chExt cx="420150" cy="373275"/>
          </a:xfrm>
        </p:grpSpPr>
        <p:sp>
          <p:nvSpPr>
            <p:cNvPr id="378" name="Shape 37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59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439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>
              <a:buNone/>
            </a:pPr>
            <a:r>
              <a:rPr lang="en" sz="1600" b="1" dirty="0">
                <a:solidFill>
                  <a:srgbClr val="0070C0"/>
                </a:solidFill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bg1"/>
                </a:solidFill>
              </a:rPr>
              <a:t>3. CONCLUSIONES</a:t>
            </a:r>
            <a:endParaRPr lang="en" sz="1600" b="1" dirty="0">
              <a:solidFill>
                <a:schemeClr val="bg1"/>
              </a:solidFill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598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>
              <a:buNone/>
            </a:pPr>
            <a:endParaRPr lang="es-ES" sz="2000" dirty="0" smtClean="0"/>
          </a:p>
          <a:p>
            <a:pPr marL="342900" indent="-342900"/>
            <a:r>
              <a:rPr lang="es-ES" sz="2000" dirty="0" smtClean="0"/>
              <a:t>Multitud </a:t>
            </a:r>
            <a:r>
              <a:rPr lang="es-ES" sz="2000" dirty="0"/>
              <a:t>de cursos </a:t>
            </a:r>
            <a:r>
              <a:rPr lang="es-ES" sz="2000" dirty="0" smtClean="0"/>
              <a:t>online.</a:t>
            </a:r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Más </a:t>
            </a:r>
            <a:r>
              <a:rPr lang="es-ES" sz="2000" dirty="0"/>
              <a:t>cursos gratuitos que de pago. </a:t>
            </a:r>
            <a:endParaRPr lang="es-ES" sz="2000" dirty="0" smtClean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/>
              <a:t>Los cursos </a:t>
            </a:r>
            <a:r>
              <a:rPr lang="es-ES" sz="2000" dirty="0" smtClean="0"/>
              <a:t>universitarios los que </a:t>
            </a:r>
            <a:r>
              <a:rPr lang="es-ES" sz="2000" dirty="0"/>
              <a:t>más se centran en la tecnología en </a:t>
            </a:r>
            <a:r>
              <a:rPr lang="es-ES" sz="2000" dirty="0" smtClean="0"/>
              <a:t>general.</a:t>
            </a:r>
            <a:endParaRPr lang="es-ES" sz="2000" dirty="0"/>
          </a:p>
          <a:p>
            <a:pPr marL="342900" indent="-342900"/>
            <a:endParaRPr lang="es-ES" sz="2000" dirty="0" smtClean="0"/>
          </a:p>
          <a:p>
            <a:pPr marL="342900" indent="-342900"/>
            <a:r>
              <a:rPr lang="es-ES" sz="2000" dirty="0" smtClean="0"/>
              <a:t>De todos los niveles y para todos: </a:t>
            </a:r>
            <a:r>
              <a:rPr lang="es-ES" sz="2000" dirty="0" smtClean="0">
                <a:solidFill>
                  <a:schemeClr val="accent1">
                    <a:lumMod val="50000"/>
                  </a:schemeClr>
                </a:solidFill>
              </a:rPr>
              <a:t>tanto niños como adultos</a:t>
            </a:r>
            <a:r>
              <a:rPr lang="es-ES" sz="2000" dirty="0" smtClean="0"/>
              <a:t>, </a:t>
            </a:r>
            <a:r>
              <a:rPr lang="es-ES" sz="2000" dirty="0"/>
              <a:t>independientemente de sus conocimientos, puedan desarrollar e implantar una solución con relativa facilidad.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342900" indent="-342900"/>
            <a:r>
              <a:rPr lang="es-ES" sz="2000" dirty="0" err="1" smtClean="0"/>
              <a:t>Arduino</a:t>
            </a:r>
            <a:r>
              <a:rPr lang="es-ES" sz="2000" dirty="0" smtClean="0"/>
              <a:t> y </a:t>
            </a:r>
            <a:r>
              <a:rPr lang="es-ES" sz="2000" dirty="0" err="1" smtClean="0"/>
              <a:t>Raspberry</a:t>
            </a:r>
            <a:r>
              <a:rPr lang="es-ES" sz="2000" dirty="0" smtClean="0"/>
              <a:t> son 2 “gigantes” en el mundo </a:t>
            </a:r>
            <a:r>
              <a:rPr lang="es-ES" sz="2000" dirty="0" err="1" smtClean="0"/>
              <a:t>IoT</a:t>
            </a:r>
            <a:r>
              <a:rPr lang="es-ES" sz="2000" dirty="0" smtClean="0"/>
              <a:t>, </a:t>
            </a:r>
            <a:r>
              <a:rPr lang="es-ES" sz="2000" dirty="0"/>
              <a:t>por lo que numerosas tiendas tecnológicas venden sus productos. </a:t>
            </a:r>
            <a:endParaRPr lang="es-ES" sz="2000" dirty="0"/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Aunque </a:t>
            </a:r>
            <a:r>
              <a:rPr lang="es-ES" sz="2000" dirty="0"/>
              <a:t>el software para implementarlo es gratuito, la placa y los demás componentes no.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endParaRPr lang="es-ES" sz="2000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pPr marL="342900" indent="-342900"/>
            <a:r>
              <a:rPr lang="es-ES" sz="2000" dirty="0" smtClean="0"/>
              <a:t>Comunidad sólidas </a:t>
            </a:r>
            <a:r>
              <a:rPr lang="es-ES" sz="2000" dirty="0"/>
              <a:t>tanto de desarrolladores como de empresas que diseñan componentes y soluciones finales</a:t>
            </a:r>
            <a:r>
              <a:rPr lang="es-ES" sz="2000" dirty="0" smtClean="0"/>
              <a:t>.</a:t>
            </a:r>
          </a:p>
          <a:p>
            <a:pPr>
              <a:buNone/>
            </a:pPr>
            <a:endParaRPr lang="es-ES" sz="2000" dirty="0"/>
          </a:p>
          <a:p>
            <a:pPr marL="342900" indent="-342900"/>
            <a:r>
              <a:rPr lang="es-ES" sz="2000" dirty="0"/>
              <a:t>S</a:t>
            </a:r>
            <a:r>
              <a:rPr lang="es-ES" sz="2000" dirty="0" smtClean="0"/>
              <a:t>ocios </a:t>
            </a:r>
            <a:r>
              <a:rPr lang="es-ES" sz="2000" dirty="0"/>
              <a:t>tecnológicos </a:t>
            </a:r>
            <a:r>
              <a:rPr lang="es-ES" sz="2000" dirty="0" smtClean="0"/>
              <a:t>como </a:t>
            </a:r>
            <a:r>
              <a:rPr lang="es-ES" sz="2000" dirty="0"/>
              <a:t>Microsoft que está desarrollando versiones específicas de Windows (</a:t>
            </a:r>
            <a:r>
              <a:rPr lang="es-ES" sz="2000" dirty="0" err="1"/>
              <a:t>IoT</a:t>
            </a:r>
            <a:r>
              <a:rPr lang="es-ES" sz="2000" dirty="0"/>
              <a:t>) para dar soporte a estas plataformas. </a:t>
            </a:r>
            <a:endParaRPr lang="es-ES" sz="2000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ntelligentsystem.com/wp-content/uploads/2015/06/Windows-10-I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26" y="3581399"/>
            <a:ext cx="2043549" cy="14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02950" y="805474"/>
            <a:ext cx="5718600" cy="3829101"/>
          </a:xfrm>
        </p:spPr>
        <p:txBody>
          <a:bodyPr/>
          <a:lstStyle/>
          <a:p>
            <a:r>
              <a:rPr lang="es-ES" sz="2000" dirty="0"/>
              <a:t>Todo apunta a que el futuro será de las cosas conectadas </a:t>
            </a:r>
            <a:r>
              <a:rPr lang="es-ES" sz="2000" dirty="0" smtClean="0"/>
              <a:t> (</a:t>
            </a:r>
            <a:r>
              <a:rPr lang="es-ES" sz="2000" dirty="0" err="1" smtClean="0"/>
              <a:t>IoT</a:t>
            </a:r>
            <a:r>
              <a:rPr lang="es-ES" sz="2000" dirty="0" smtClean="0"/>
              <a:t>) </a:t>
            </a:r>
            <a:r>
              <a:rPr lang="es-ES" sz="2000" dirty="0"/>
              <a:t>y nadie quiere perder </a:t>
            </a:r>
            <a:r>
              <a:rPr lang="es-ES" sz="2000" dirty="0" smtClean="0"/>
              <a:t>liderazgo ni cuota de mercado.</a:t>
            </a:r>
            <a:endParaRPr lang="es-ES" sz="2000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4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7" y="3003672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43" y="2738832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4800" dirty="0" smtClean="0"/>
              <a:t>GRACIAS</a:t>
            </a:r>
            <a:br>
              <a:rPr lang="en" sz="4800" dirty="0" smtClean="0"/>
            </a:br>
            <a:r>
              <a:rPr lang="en" dirty="0"/>
              <a:t/>
            </a:r>
            <a:br>
              <a:rPr lang="en" dirty="0"/>
            </a:br>
            <a:r>
              <a:rPr lang="es-ES" sz="1800" dirty="0" smtClean="0"/>
              <a:t>¿DUDAS Y PREGUNTAS?</a:t>
            </a:r>
            <a:endParaRPr lang="en" sz="1800" dirty="0"/>
          </a:p>
        </p:txBody>
      </p:sp>
      <p:pic>
        <p:nvPicPr>
          <p:cNvPr id="4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64" y="4433635"/>
            <a:ext cx="856344" cy="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43" y="4504029"/>
            <a:ext cx="592010" cy="59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08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7836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chemeClr val="tx1">
              <a:alpha val="2654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bg1"/>
                </a:solidFill>
              </a:rPr>
              <a:t>Grupo 6</a:t>
            </a:r>
            <a:endParaRPr lang="en" sz="9600" dirty="0">
              <a:solidFill>
                <a:schemeClr val="bg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876824" y="2688925"/>
            <a:ext cx="4506833" cy="24446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es-ES" b="1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DAVID </a:t>
            </a:r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 </a:t>
            </a:r>
            <a:r>
              <a:rPr lang="es-ES" b="1" dirty="0" err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MORENO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FERNANDO DONAIRE GARCÍA</a:t>
            </a:r>
          </a:p>
          <a:p>
            <a:pPr lvl="0"/>
            <a:r>
              <a:rPr lang="es-ES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SORIN </a:t>
            </a:r>
            <a:r>
              <a:rPr lang="es-ES" b="1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GAVRILA</a:t>
            </a:r>
            <a:endParaRPr lang="es-ES" b="1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endParaRPr lang="es-ES" dirty="0" smtClean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</a:t>
            </a:r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TECNOLOGÍAS EMERGENTES</a:t>
            </a:r>
          </a:p>
          <a:p>
            <a:pPr lvl="0"/>
            <a:r>
              <a:rPr lang="es-ES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SISTEMAS DE LA </a:t>
            </a:r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INFORMACIÓN</a:t>
            </a:r>
          </a:p>
          <a:p>
            <a:pPr lvl="0"/>
            <a:r>
              <a:rPr lang="es-ES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2015/2016</a:t>
            </a:r>
            <a:endParaRPr lang="es-ES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8" y="189204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" y="0"/>
            <a:ext cx="9143999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0" y="256417"/>
            <a:ext cx="33653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/>
              <a:t>ÍNDICE</a:t>
            </a:r>
            <a:endParaRPr lang="en" sz="4800" dirty="0"/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630224" y="1576654"/>
            <a:ext cx="4843984" cy="3239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FFFFFF"/>
                </a:solidFill>
                <a:sym typeface="Muli"/>
              </a:rPr>
              <a:t>1. INTRODUCCIÓN A IOT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FFFFFF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  <a:sym typeface="Muli"/>
              </a:rPr>
              <a:t>2. RECURSOS Y FUENTES DE INFORMACIÓN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70C0"/>
              </a:solidFill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70C0"/>
                </a:solidFill>
              </a:rPr>
              <a:t>3. CONCLUSIONES</a:t>
            </a:r>
            <a:endParaRPr lang="en" sz="1600" b="1" dirty="0">
              <a:solidFill>
                <a:srgbClr val="0070C0"/>
              </a:solidFill>
              <a:sym typeface="Muli"/>
            </a:endParaRPr>
          </a:p>
        </p:txBody>
      </p:sp>
      <p:pic>
        <p:nvPicPr>
          <p:cNvPr id="14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176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209150" y="924401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Cuando hablamos de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err="1"/>
              <a:t>Raspberry</a:t>
            </a:r>
            <a:r>
              <a:rPr lang="es-ES" dirty="0"/>
              <a:t> hablamos tanto de tecnología software como tecnología hardware. </a:t>
            </a:r>
            <a:endParaRPr lang="en" dirty="0"/>
          </a:p>
        </p:txBody>
      </p:sp>
      <p:sp>
        <p:nvSpPr>
          <p:cNvPr id="184" name="Shape 184"/>
          <p:cNvSpPr/>
          <p:nvPr/>
        </p:nvSpPr>
        <p:spPr>
          <a:xfrm>
            <a:off x="43257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HARDWARE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2268354" y="1665625"/>
            <a:ext cx="2613899" cy="2613899"/>
          </a:xfrm>
          <a:prstGeom prst="donut">
            <a:avLst>
              <a:gd name="adj" fmla="val 8161"/>
            </a:avLst>
          </a:pr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800" b="1" dirty="0" smtClean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SOFTWARE</a:t>
            </a:r>
            <a:endParaRPr lang="en" sz="18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8376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" b="1" i="0" dirty="0" smtClean="0">
                <a:latin typeface="+mj-lt"/>
              </a:rPr>
              <a:t>DEFINICIÓN GENERAL:</a:t>
            </a:r>
          </a:p>
          <a:p>
            <a:pPr lvl="0">
              <a:buNone/>
            </a:pPr>
            <a:r>
              <a:rPr lang="en" dirty="0" smtClean="0"/>
              <a:t>“</a:t>
            </a:r>
            <a:r>
              <a:rPr lang="es-ES" dirty="0"/>
              <a:t>Plataformas de hardware “libre”, basadas en una placa con un microcontrolador y un entorno de desarrollo, diseñada para facilitar el uso de la electrónica en proyectos multidisciplinares</a:t>
            </a:r>
            <a:r>
              <a:rPr lang="en" dirty="0" smtClean="0"/>
              <a:t>”</a:t>
            </a:r>
            <a:endParaRPr lang="en" dirty="0"/>
          </a:p>
        </p:txBody>
      </p:sp>
      <p:pic>
        <p:nvPicPr>
          <p:cNvPr id="3" name="Picture 11" descr="D:\UNI\FSI\Sorin\dist\imgs\logo-ua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160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USAR?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Aunque </a:t>
            </a:r>
            <a:r>
              <a:rPr lang="es-ES" dirty="0"/>
              <a:t>ambas están pensadas para el mismo ámbito, existen diferencias entre ellas, que habrá que estudiar para su incorporación a un proyecto específico.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82" y="1473219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68" y="120837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Una plataforma electrónica basada en hardware y software flexibles y fáciles de usar.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El hardware consiste en una placa con un microcontrolador y puertos de entrada/salida los cuales permiten recoger información del entorno. 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ARDUINO </a:t>
            </a:r>
            <a:r>
              <a:rPr lang="es-ES" dirty="0"/>
              <a:t>- EJEMPLO</a:t>
            </a:r>
          </a:p>
        </p:txBody>
      </p:sp>
      <p:pic>
        <p:nvPicPr>
          <p:cNvPr id="5" name="Picture 3" descr="C:\Users\Soryn\Desktop\temp\pl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877" y="766490"/>
            <a:ext cx="5870575" cy="449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D:\UNI\FSI\Sorin\dist\imgs\logo-ua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upload.wikimedia.org/wikipedia/commons/thumb/8/87/Arduino_Logo.svg/1280px-Arduino_Logo.svg.png"/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2" y="392020"/>
            <a:ext cx="1547118" cy="10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RASPBERRY PI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Un </a:t>
            </a:r>
            <a:r>
              <a:rPr lang="es-ES" dirty="0"/>
              <a:t>ordenador de placa reducida en el cual se incluye un procesador central a 700 MHz, un procesador gráfico </a:t>
            </a:r>
            <a:r>
              <a:rPr lang="es-ES" dirty="0" err="1"/>
              <a:t>VideoCore</a:t>
            </a:r>
            <a:r>
              <a:rPr lang="es-ES" dirty="0"/>
              <a:t> IV, y 512 MB de memoria RAM. </a:t>
            </a:r>
            <a:endParaRPr lang="es-ES" dirty="0" smtClean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smtClean="0"/>
              <a:t>También </a:t>
            </a:r>
            <a:r>
              <a:rPr lang="es-ES" dirty="0"/>
              <a:t>cuenta con puertos de entrada/salida los cuales permiten </a:t>
            </a:r>
            <a:r>
              <a:rPr lang="es-ES" dirty="0" smtClean="0"/>
              <a:t>recoger </a:t>
            </a:r>
            <a:r>
              <a:rPr lang="es-ES" dirty="0"/>
              <a:t>y enviar información al entorno.</a:t>
            </a:r>
          </a:p>
          <a:p>
            <a:endParaRPr lang="es-ES" dirty="0"/>
          </a:p>
        </p:txBody>
      </p:sp>
      <p:pic>
        <p:nvPicPr>
          <p:cNvPr id="5" name="Picture 11" descr="D:\UNI\FSI\Sorin\dist\imgs\logo-ua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3" y="4504029"/>
            <a:ext cx="2002517" cy="58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Soryn\Desktop\temp\cw22-logo-raspberrypi-24140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68" y="427329"/>
            <a:ext cx="1582446" cy="15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487</Words>
  <Application>Microsoft Office PowerPoint</Application>
  <PresentationFormat>Presentación en pantalla (16:9)</PresentationFormat>
  <Paragraphs>84</Paragraphs>
  <Slides>18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Banquo template</vt:lpstr>
      <vt:lpstr>1_Banquo template</vt:lpstr>
      <vt:lpstr>IoT Arduino &amp; Rapsberry TG1</vt:lpstr>
      <vt:lpstr>Grupo 6</vt:lpstr>
      <vt:lpstr>ÍNDICE</vt:lpstr>
      <vt:lpstr>Cuando hablamos de Arduino y Raspberry hablamos tanto de tecnología software como tecnología hardware. </vt:lpstr>
      <vt:lpstr>Presentación de PowerPoint</vt:lpstr>
      <vt:lpstr>¿CUÁL USAR?</vt:lpstr>
      <vt:lpstr>ARDUINO</vt:lpstr>
      <vt:lpstr>ARDUINO - EJEMPLO</vt:lpstr>
      <vt:lpstr>RASPBERRY PI</vt:lpstr>
      <vt:lpstr>RASPBERRY PI - EJEMPLO</vt:lpstr>
      <vt:lpstr>ÍNDICE</vt:lpstr>
      <vt:lpstr>Presentación de PowerPoint</vt:lpstr>
      <vt:lpstr>ÍNDICE</vt:lpstr>
      <vt:lpstr>CONCLUSIONES</vt:lpstr>
      <vt:lpstr>CONCLUSIONES</vt:lpstr>
      <vt:lpstr>CONCLUSIONES</vt:lpstr>
      <vt:lpstr>CONCLUSIONES</vt:lpstr>
      <vt:lpstr>GRACIAS  ¿DUDAS Y PREGUNTAS?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Cosas: Arduino &amp; Rapsberry</dc:title>
  <cp:lastModifiedBy>Sorin</cp:lastModifiedBy>
  <cp:revision>50</cp:revision>
  <dcterms:modified xsi:type="dcterms:W3CDTF">2016-03-14T22:37:30Z</dcterms:modified>
</cp:coreProperties>
</file>