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61" r:id="rId4"/>
    <p:sldId id="262" r:id="rId5"/>
    <p:sldId id="263" r:id="rId6"/>
    <p:sldId id="264" r:id="rId7"/>
    <p:sldId id="266" r:id="rId8"/>
    <p:sldId id="267" r:id="rId9"/>
    <p:sldId id="268" r:id="rId10"/>
    <p:sldId id="269" r:id="rId11"/>
    <p:sldId id="270" r:id="rId12"/>
    <p:sldId id="272" r:id="rId13"/>
    <p:sldId id="273" r:id="rId14"/>
    <p:sldId id="274" r:id="rId15"/>
    <p:sldId id="271"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906" y="730"/>
      </p:cViewPr>
      <p:guideLst/>
    </p:cSldViewPr>
  </p:slid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896CF2-E7F2-4187-8326-9E4EAC6B71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30DB958-E570-4050-828A-A788566A07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0569C5-52EF-4CC8-9863-54E2A2B29A9B}" type="datetimeFigureOut">
              <a:rPr lang="en-CA" smtClean="0"/>
              <a:t>2020-04-10</a:t>
            </a:fld>
            <a:endParaRPr lang="en-CA"/>
          </a:p>
        </p:txBody>
      </p:sp>
      <p:sp>
        <p:nvSpPr>
          <p:cNvPr id="4" name="Footer Placeholder 3">
            <a:extLst>
              <a:ext uri="{FF2B5EF4-FFF2-40B4-BE49-F238E27FC236}">
                <a16:creationId xmlns:a16="http://schemas.microsoft.com/office/drawing/2014/main" id="{8B6B8BD7-6E60-434A-ADC3-AAC6D54636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E41DAE5-F031-4368-8EFD-D22186C6CB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CBC2D1-339A-4E03-BBB1-183842F3C22C}" type="slidenum">
              <a:rPr lang="en-CA" smtClean="0"/>
              <a:t>‹#›</a:t>
            </a:fld>
            <a:endParaRPr lang="en-CA"/>
          </a:p>
        </p:txBody>
      </p:sp>
    </p:spTree>
    <p:extLst>
      <p:ext uri="{BB962C8B-B14F-4D97-AF65-F5344CB8AC3E}">
        <p14:creationId xmlns:p14="http://schemas.microsoft.com/office/powerpoint/2010/main" val="980390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CCFDF-8E56-42B5-9C08-D028FD2B9D26}" type="datetimeFigureOut">
              <a:rPr lang="en-CA" smtClean="0"/>
              <a:t>2020-04-10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05536F-8BDF-446E-8567-F600ED38A7FA}" type="slidenum">
              <a:rPr lang="en-CA" smtClean="0"/>
              <a:t>‹#›</a:t>
            </a:fld>
            <a:endParaRPr lang="en-CA"/>
          </a:p>
        </p:txBody>
      </p:sp>
    </p:spTree>
    <p:extLst>
      <p:ext uri="{BB962C8B-B14F-4D97-AF65-F5344CB8AC3E}">
        <p14:creationId xmlns:p14="http://schemas.microsoft.com/office/powerpoint/2010/main" val="102645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1052-B17B-400B-8568-42BAA132EA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4AF0EEB-E840-4EAD-9700-A62E4EB504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A2D30F2-A5DF-4BBE-9F9B-88135067F49B}"/>
              </a:ext>
            </a:extLst>
          </p:cNvPr>
          <p:cNvSpPr>
            <a:spLocks noGrp="1"/>
          </p:cNvSpPr>
          <p:nvPr>
            <p:ph type="dt" sz="half" idx="10"/>
          </p:nvPr>
        </p:nvSpPr>
        <p:spPr/>
        <p:txBody>
          <a:bodyPr/>
          <a:lstStyle/>
          <a:p>
            <a:fld id="{14F84890-8E23-4B9A-A7A0-8C0E0A702BC4}" type="datetime1">
              <a:rPr lang="en-CA" smtClean="0"/>
              <a:t>2020-04-10</a:t>
            </a:fld>
            <a:endParaRPr lang="en-CA"/>
          </a:p>
        </p:txBody>
      </p:sp>
      <p:sp>
        <p:nvSpPr>
          <p:cNvPr id="5" name="Footer Placeholder 4">
            <a:extLst>
              <a:ext uri="{FF2B5EF4-FFF2-40B4-BE49-F238E27FC236}">
                <a16:creationId xmlns:a16="http://schemas.microsoft.com/office/drawing/2014/main" id="{D2553920-257D-44E2-8FD1-5E847B0813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8F73BB1-F68E-4C87-9B14-50B876B95F0D}"/>
              </a:ext>
            </a:extLst>
          </p:cNvPr>
          <p:cNvSpPr>
            <a:spLocks noGrp="1"/>
          </p:cNvSpPr>
          <p:nvPr>
            <p:ph type="sldNum" sz="quarter" idx="12"/>
          </p:nvPr>
        </p:nvSpPr>
        <p:spPr/>
        <p:txBody>
          <a:bodyPr/>
          <a:lstStyle/>
          <a:p>
            <a:fld id="{A6E091D6-A39F-4132-8D26-1114BDCE68C3}" type="slidenum">
              <a:rPr lang="en-CA" smtClean="0"/>
              <a:t>‹#›</a:t>
            </a:fld>
            <a:endParaRPr lang="en-CA"/>
          </a:p>
        </p:txBody>
      </p:sp>
    </p:spTree>
    <p:extLst>
      <p:ext uri="{BB962C8B-B14F-4D97-AF65-F5344CB8AC3E}">
        <p14:creationId xmlns:p14="http://schemas.microsoft.com/office/powerpoint/2010/main" val="356749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CF29-6F4F-4B16-A9FF-E08B162417C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9109B3D-04A2-4BA4-80EE-91AFAB6308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471B1D2-B3F5-4D72-90DE-0CCC2B2CD4CC}"/>
              </a:ext>
            </a:extLst>
          </p:cNvPr>
          <p:cNvSpPr>
            <a:spLocks noGrp="1"/>
          </p:cNvSpPr>
          <p:nvPr>
            <p:ph type="dt" sz="half" idx="10"/>
          </p:nvPr>
        </p:nvSpPr>
        <p:spPr/>
        <p:txBody>
          <a:bodyPr/>
          <a:lstStyle/>
          <a:p>
            <a:fld id="{DBBAA80D-7DC9-47E9-A615-0ABB8F036BA9}" type="datetime1">
              <a:rPr lang="en-CA" smtClean="0"/>
              <a:t>2020-04-10</a:t>
            </a:fld>
            <a:endParaRPr lang="en-CA"/>
          </a:p>
        </p:txBody>
      </p:sp>
      <p:sp>
        <p:nvSpPr>
          <p:cNvPr id="5" name="Footer Placeholder 4">
            <a:extLst>
              <a:ext uri="{FF2B5EF4-FFF2-40B4-BE49-F238E27FC236}">
                <a16:creationId xmlns:a16="http://schemas.microsoft.com/office/drawing/2014/main" id="{17F36B48-75B7-4157-9FDC-65B95E2032F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3A7EB6E-9EB3-4974-AC2C-0F41A0B1C24B}"/>
              </a:ext>
            </a:extLst>
          </p:cNvPr>
          <p:cNvSpPr>
            <a:spLocks noGrp="1"/>
          </p:cNvSpPr>
          <p:nvPr>
            <p:ph type="sldNum" sz="quarter" idx="12"/>
          </p:nvPr>
        </p:nvSpPr>
        <p:spPr/>
        <p:txBody>
          <a:bodyPr/>
          <a:lstStyle/>
          <a:p>
            <a:fld id="{A6E091D6-A39F-4132-8D26-1114BDCE68C3}" type="slidenum">
              <a:rPr lang="en-CA" smtClean="0"/>
              <a:t>‹#›</a:t>
            </a:fld>
            <a:endParaRPr lang="en-CA"/>
          </a:p>
        </p:txBody>
      </p:sp>
    </p:spTree>
    <p:extLst>
      <p:ext uri="{BB962C8B-B14F-4D97-AF65-F5344CB8AC3E}">
        <p14:creationId xmlns:p14="http://schemas.microsoft.com/office/powerpoint/2010/main" val="80640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BBEFF5-4FF5-4D3A-B6F4-57E4C3B1E5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A67A12B-CBB3-4945-9F81-AA93FB318F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099A87C-3A27-48B1-88D8-24782400D767}"/>
              </a:ext>
            </a:extLst>
          </p:cNvPr>
          <p:cNvSpPr>
            <a:spLocks noGrp="1"/>
          </p:cNvSpPr>
          <p:nvPr>
            <p:ph type="dt" sz="half" idx="10"/>
          </p:nvPr>
        </p:nvSpPr>
        <p:spPr/>
        <p:txBody>
          <a:bodyPr/>
          <a:lstStyle/>
          <a:p>
            <a:fld id="{4D13B5A9-079A-4506-8918-9C3950C50AC8}" type="datetime1">
              <a:rPr lang="en-CA" smtClean="0"/>
              <a:t>2020-04-10</a:t>
            </a:fld>
            <a:endParaRPr lang="en-CA"/>
          </a:p>
        </p:txBody>
      </p:sp>
      <p:sp>
        <p:nvSpPr>
          <p:cNvPr id="5" name="Footer Placeholder 4">
            <a:extLst>
              <a:ext uri="{FF2B5EF4-FFF2-40B4-BE49-F238E27FC236}">
                <a16:creationId xmlns:a16="http://schemas.microsoft.com/office/drawing/2014/main" id="{F50A9077-235E-41B8-859D-ED7A2967C29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A86857D-9E29-4E43-83D4-909C9B14FF07}"/>
              </a:ext>
            </a:extLst>
          </p:cNvPr>
          <p:cNvSpPr>
            <a:spLocks noGrp="1"/>
          </p:cNvSpPr>
          <p:nvPr>
            <p:ph type="sldNum" sz="quarter" idx="12"/>
          </p:nvPr>
        </p:nvSpPr>
        <p:spPr/>
        <p:txBody>
          <a:bodyPr/>
          <a:lstStyle/>
          <a:p>
            <a:fld id="{A6E091D6-A39F-4132-8D26-1114BDCE68C3}" type="slidenum">
              <a:rPr lang="en-CA" smtClean="0"/>
              <a:t>‹#›</a:t>
            </a:fld>
            <a:endParaRPr lang="en-CA"/>
          </a:p>
        </p:txBody>
      </p:sp>
    </p:spTree>
    <p:extLst>
      <p:ext uri="{BB962C8B-B14F-4D97-AF65-F5344CB8AC3E}">
        <p14:creationId xmlns:p14="http://schemas.microsoft.com/office/powerpoint/2010/main" val="38330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8C69E-08F2-4AD5-BF47-C5C50FDE9EF4}"/>
              </a:ext>
            </a:extLst>
          </p:cNvPr>
          <p:cNvSpPr>
            <a:spLocks noGrp="1"/>
          </p:cNvSpPr>
          <p:nvPr>
            <p:ph idx="1"/>
          </p:nvPr>
        </p:nvSpPr>
        <p:spPr>
          <a:xfrm>
            <a:off x="838200" y="1855433"/>
            <a:ext cx="10515600" cy="43592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pic>
        <p:nvPicPr>
          <p:cNvPr id="9" name="Picture 8" descr="A picture containing drawing&#10;&#10;Description automatically generated">
            <a:extLst>
              <a:ext uri="{FF2B5EF4-FFF2-40B4-BE49-F238E27FC236}">
                <a16:creationId xmlns:a16="http://schemas.microsoft.com/office/drawing/2014/main" id="{5BAF07A0-0AE3-4A01-971E-D05833D5A3F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6218" y="6311900"/>
            <a:ext cx="965782" cy="506796"/>
          </a:xfrm>
          <a:prstGeom prst="rect">
            <a:avLst/>
          </a:prstGeom>
        </p:spPr>
      </p:pic>
      <p:sp>
        <p:nvSpPr>
          <p:cNvPr id="10" name="Title 9">
            <a:extLst>
              <a:ext uri="{FF2B5EF4-FFF2-40B4-BE49-F238E27FC236}">
                <a16:creationId xmlns:a16="http://schemas.microsoft.com/office/drawing/2014/main" id="{23E16A06-B6D8-4214-B3E4-8F7B2F231517}"/>
              </a:ext>
            </a:extLst>
          </p:cNvPr>
          <p:cNvSpPr>
            <a:spLocks noGrp="1"/>
          </p:cNvSpPr>
          <p:nvPr>
            <p:ph type="title"/>
          </p:nvPr>
        </p:nvSpPr>
        <p:spPr/>
        <p:txBody>
          <a:bodyPr/>
          <a:lstStyle>
            <a:lvl1pPr>
              <a:defRPr b="1"/>
            </a:lvl1pPr>
          </a:lstStyle>
          <a:p>
            <a:r>
              <a:rPr lang="en-US" dirty="0"/>
              <a:t>Click to edit Master title style</a:t>
            </a:r>
            <a:endParaRPr lang="en-CA" dirty="0"/>
          </a:p>
        </p:txBody>
      </p:sp>
      <p:sp>
        <p:nvSpPr>
          <p:cNvPr id="11" name="Date Placeholder 10">
            <a:extLst>
              <a:ext uri="{FF2B5EF4-FFF2-40B4-BE49-F238E27FC236}">
                <a16:creationId xmlns:a16="http://schemas.microsoft.com/office/drawing/2014/main" id="{B0EBDBB1-AAC0-4E68-B0CA-7007771C318C}"/>
              </a:ext>
            </a:extLst>
          </p:cNvPr>
          <p:cNvSpPr>
            <a:spLocks noGrp="1"/>
          </p:cNvSpPr>
          <p:nvPr>
            <p:ph type="dt" sz="half" idx="10"/>
          </p:nvPr>
        </p:nvSpPr>
        <p:spPr/>
        <p:txBody>
          <a:bodyPr/>
          <a:lstStyle/>
          <a:p>
            <a:fld id="{0FF9FFF8-72C0-4CF9-9709-DDC892B36412}" type="datetime1">
              <a:rPr lang="en-CA" smtClean="0"/>
              <a:t>2020-04-10</a:t>
            </a:fld>
            <a:endParaRPr lang="en-CA"/>
          </a:p>
        </p:txBody>
      </p:sp>
      <p:sp>
        <p:nvSpPr>
          <p:cNvPr id="12" name="Footer Placeholder 11">
            <a:extLst>
              <a:ext uri="{FF2B5EF4-FFF2-40B4-BE49-F238E27FC236}">
                <a16:creationId xmlns:a16="http://schemas.microsoft.com/office/drawing/2014/main" id="{C42E2339-84CC-495D-B4FF-4C6CE7C6B93C}"/>
              </a:ext>
            </a:extLst>
          </p:cNvPr>
          <p:cNvSpPr>
            <a:spLocks noGrp="1"/>
          </p:cNvSpPr>
          <p:nvPr>
            <p:ph type="ftr" sz="quarter" idx="11"/>
          </p:nvPr>
        </p:nvSpPr>
        <p:spPr/>
        <p:txBody>
          <a:bodyPr/>
          <a:lstStyle/>
          <a:p>
            <a:endParaRPr lang="en-CA"/>
          </a:p>
        </p:txBody>
      </p:sp>
      <p:sp>
        <p:nvSpPr>
          <p:cNvPr id="13" name="Slide Number Placeholder 12">
            <a:extLst>
              <a:ext uri="{FF2B5EF4-FFF2-40B4-BE49-F238E27FC236}">
                <a16:creationId xmlns:a16="http://schemas.microsoft.com/office/drawing/2014/main" id="{D41BC4C4-DEDE-45A7-9523-472650CC0BA2}"/>
              </a:ext>
            </a:extLst>
          </p:cNvPr>
          <p:cNvSpPr>
            <a:spLocks noGrp="1"/>
          </p:cNvSpPr>
          <p:nvPr>
            <p:ph type="sldNum" sz="quarter" idx="12"/>
          </p:nvPr>
        </p:nvSpPr>
        <p:spPr/>
        <p:txBody>
          <a:bodyPr/>
          <a:lstStyle/>
          <a:p>
            <a:fld id="{A6E091D6-A39F-4132-8D26-1114BDCE68C3}" type="slidenum">
              <a:rPr lang="en-CA" smtClean="0"/>
              <a:t>‹#›</a:t>
            </a:fld>
            <a:endParaRPr lang="en-CA"/>
          </a:p>
        </p:txBody>
      </p:sp>
      <p:sp>
        <p:nvSpPr>
          <p:cNvPr id="14" name="Content Placeholder 2">
            <a:extLst>
              <a:ext uri="{FF2B5EF4-FFF2-40B4-BE49-F238E27FC236}">
                <a16:creationId xmlns:a16="http://schemas.microsoft.com/office/drawing/2014/main" id="{1E628F13-1EB6-49AF-8D07-9C4910BE463C}"/>
              </a:ext>
            </a:extLst>
          </p:cNvPr>
          <p:cNvSpPr>
            <a:spLocks noGrp="1"/>
          </p:cNvSpPr>
          <p:nvPr>
            <p:ph idx="13" hasCustomPrompt="1"/>
          </p:nvPr>
        </p:nvSpPr>
        <p:spPr>
          <a:xfrm>
            <a:off x="838200" y="1388847"/>
            <a:ext cx="3608033" cy="301841"/>
          </a:xfrm>
        </p:spPr>
        <p:txBody>
          <a:bodyPr>
            <a:normAutofit/>
          </a:bodyPr>
          <a:lstStyle>
            <a:lvl1pPr marL="0" indent="0">
              <a:buNone/>
              <a:defRPr sz="1600">
                <a:latin typeface="+mj-lt"/>
              </a:defRPr>
            </a:lvl1pPr>
          </a:lstStyle>
          <a:p>
            <a:pPr lvl="0"/>
            <a:r>
              <a:rPr lang="en-CA" dirty="0"/>
              <a:t>Subtitle</a:t>
            </a:r>
          </a:p>
        </p:txBody>
      </p:sp>
    </p:spTree>
    <p:extLst>
      <p:ext uri="{BB962C8B-B14F-4D97-AF65-F5344CB8AC3E}">
        <p14:creationId xmlns:p14="http://schemas.microsoft.com/office/powerpoint/2010/main" val="395118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8043-AB3E-47C6-AC04-2FFA279CC7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3442155-49DD-42F7-AF76-9C1DDC652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DACCF9-0FBB-4FC0-89D0-01D36BE2590C}"/>
              </a:ext>
            </a:extLst>
          </p:cNvPr>
          <p:cNvSpPr>
            <a:spLocks noGrp="1"/>
          </p:cNvSpPr>
          <p:nvPr>
            <p:ph type="dt" sz="half" idx="10"/>
          </p:nvPr>
        </p:nvSpPr>
        <p:spPr/>
        <p:txBody>
          <a:bodyPr/>
          <a:lstStyle/>
          <a:p>
            <a:fld id="{DFB6E571-5695-4392-BEE3-DC2F89E5BA6C}" type="datetime1">
              <a:rPr lang="en-CA" smtClean="0"/>
              <a:t>2020-04-10</a:t>
            </a:fld>
            <a:endParaRPr lang="en-CA"/>
          </a:p>
        </p:txBody>
      </p:sp>
      <p:sp>
        <p:nvSpPr>
          <p:cNvPr id="5" name="Footer Placeholder 4">
            <a:extLst>
              <a:ext uri="{FF2B5EF4-FFF2-40B4-BE49-F238E27FC236}">
                <a16:creationId xmlns:a16="http://schemas.microsoft.com/office/drawing/2014/main" id="{A9639DBC-BB36-48ED-B7C8-0EFD336D57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C6D8EC0-818D-42F6-B7EB-7DA233182668}"/>
              </a:ext>
            </a:extLst>
          </p:cNvPr>
          <p:cNvSpPr>
            <a:spLocks noGrp="1"/>
          </p:cNvSpPr>
          <p:nvPr>
            <p:ph type="sldNum" sz="quarter" idx="12"/>
          </p:nvPr>
        </p:nvSpPr>
        <p:spPr/>
        <p:txBody>
          <a:bodyPr/>
          <a:lstStyle/>
          <a:p>
            <a:fld id="{A6E091D6-A39F-4132-8D26-1114BDCE68C3}" type="slidenum">
              <a:rPr lang="en-CA" smtClean="0"/>
              <a:t>‹#›</a:t>
            </a:fld>
            <a:endParaRPr lang="en-CA"/>
          </a:p>
        </p:txBody>
      </p:sp>
    </p:spTree>
    <p:extLst>
      <p:ext uri="{BB962C8B-B14F-4D97-AF65-F5344CB8AC3E}">
        <p14:creationId xmlns:p14="http://schemas.microsoft.com/office/powerpoint/2010/main" val="1572409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6622-F74B-4404-82A2-72E81031B86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CEE6840-A028-435B-9AEB-527082E281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FDAD3FA-792C-4EE6-9A4D-4F50B33B3B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0BF7C52-89A6-4DC0-94E5-8588A4F74484}"/>
              </a:ext>
            </a:extLst>
          </p:cNvPr>
          <p:cNvSpPr>
            <a:spLocks noGrp="1"/>
          </p:cNvSpPr>
          <p:nvPr>
            <p:ph type="dt" sz="half" idx="10"/>
          </p:nvPr>
        </p:nvSpPr>
        <p:spPr/>
        <p:txBody>
          <a:bodyPr/>
          <a:lstStyle/>
          <a:p>
            <a:fld id="{7F59D6F4-E0D5-4548-AA50-D5FE7700111D}" type="datetime1">
              <a:rPr lang="en-CA" smtClean="0"/>
              <a:t>2020-04-10</a:t>
            </a:fld>
            <a:endParaRPr lang="en-CA"/>
          </a:p>
        </p:txBody>
      </p:sp>
      <p:sp>
        <p:nvSpPr>
          <p:cNvPr id="6" name="Footer Placeholder 5">
            <a:extLst>
              <a:ext uri="{FF2B5EF4-FFF2-40B4-BE49-F238E27FC236}">
                <a16:creationId xmlns:a16="http://schemas.microsoft.com/office/drawing/2014/main" id="{88D68FCA-D70C-4BFE-8168-15CEF7BA4B0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C3D6539-DB66-45F4-8233-919E593D5AE4}"/>
              </a:ext>
            </a:extLst>
          </p:cNvPr>
          <p:cNvSpPr>
            <a:spLocks noGrp="1"/>
          </p:cNvSpPr>
          <p:nvPr>
            <p:ph type="sldNum" sz="quarter" idx="12"/>
          </p:nvPr>
        </p:nvSpPr>
        <p:spPr/>
        <p:txBody>
          <a:bodyPr/>
          <a:lstStyle/>
          <a:p>
            <a:fld id="{A6E091D6-A39F-4132-8D26-1114BDCE68C3}" type="slidenum">
              <a:rPr lang="en-CA" smtClean="0"/>
              <a:t>‹#›</a:t>
            </a:fld>
            <a:endParaRPr lang="en-CA"/>
          </a:p>
        </p:txBody>
      </p:sp>
    </p:spTree>
    <p:extLst>
      <p:ext uri="{BB962C8B-B14F-4D97-AF65-F5344CB8AC3E}">
        <p14:creationId xmlns:p14="http://schemas.microsoft.com/office/powerpoint/2010/main" val="99837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A934-5826-4635-AE67-BA2CF96FBF0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71CF8B7-6526-4E5E-B938-D5CB249EB3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67B374-880E-4642-BAD3-BF20F80E18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3643328-CD01-4072-A687-E6DD257170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DE1B91-7BEF-4E20-9014-D6A075AD40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FC19A06-74E0-4ED2-9D6C-CC88B299BA02}"/>
              </a:ext>
            </a:extLst>
          </p:cNvPr>
          <p:cNvSpPr>
            <a:spLocks noGrp="1"/>
          </p:cNvSpPr>
          <p:nvPr>
            <p:ph type="dt" sz="half" idx="10"/>
          </p:nvPr>
        </p:nvSpPr>
        <p:spPr/>
        <p:txBody>
          <a:bodyPr/>
          <a:lstStyle/>
          <a:p>
            <a:fld id="{E0025B10-3A96-4895-A0F5-458914F8405E}" type="datetime1">
              <a:rPr lang="en-CA" smtClean="0"/>
              <a:t>2020-04-10</a:t>
            </a:fld>
            <a:endParaRPr lang="en-CA"/>
          </a:p>
        </p:txBody>
      </p:sp>
      <p:sp>
        <p:nvSpPr>
          <p:cNvPr id="8" name="Footer Placeholder 7">
            <a:extLst>
              <a:ext uri="{FF2B5EF4-FFF2-40B4-BE49-F238E27FC236}">
                <a16:creationId xmlns:a16="http://schemas.microsoft.com/office/drawing/2014/main" id="{243F8668-9BA0-4DC3-AA25-52746B33842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8D69E7F-9F23-48F4-BF6A-6678BB51E281}"/>
              </a:ext>
            </a:extLst>
          </p:cNvPr>
          <p:cNvSpPr>
            <a:spLocks noGrp="1"/>
          </p:cNvSpPr>
          <p:nvPr>
            <p:ph type="sldNum" sz="quarter" idx="12"/>
          </p:nvPr>
        </p:nvSpPr>
        <p:spPr/>
        <p:txBody>
          <a:bodyPr/>
          <a:lstStyle/>
          <a:p>
            <a:fld id="{A6E091D6-A39F-4132-8D26-1114BDCE68C3}" type="slidenum">
              <a:rPr lang="en-CA" smtClean="0"/>
              <a:t>‹#›</a:t>
            </a:fld>
            <a:endParaRPr lang="en-CA"/>
          </a:p>
        </p:txBody>
      </p:sp>
    </p:spTree>
    <p:extLst>
      <p:ext uri="{BB962C8B-B14F-4D97-AF65-F5344CB8AC3E}">
        <p14:creationId xmlns:p14="http://schemas.microsoft.com/office/powerpoint/2010/main" val="378064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C972-B45A-4015-B031-76DC6790534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756BBEB-9747-41A1-837E-588E5A24E7A4}"/>
              </a:ext>
            </a:extLst>
          </p:cNvPr>
          <p:cNvSpPr>
            <a:spLocks noGrp="1"/>
          </p:cNvSpPr>
          <p:nvPr>
            <p:ph type="dt" sz="half" idx="10"/>
          </p:nvPr>
        </p:nvSpPr>
        <p:spPr/>
        <p:txBody>
          <a:bodyPr/>
          <a:lstStyle/>
          <a:p>
            <a:fld id="{FA560CE4-4901-49B4-B45A-8502FFEA4AD5}" type="datetime1">
              <a:rPr lang="en-CA" smtClean="0"/>
              <a:t>2020-04-10</a:t>
            </a:fld>
            <a:endParaRPr lang="en-CA"/>
          </a:p>
        </p:txBody>
      </p:sp>
      <p:sp>
        <p:nvSpPr>
          <p:cNvPr id="4" name="Footer Placeholder 3">
            <a:extLst>
              <a:ext uri="{FF2B5EF4-FFF2-40B4-BE49-F238E27FC236}">
                <a16:creationId xmlns:a16="http://schemas.microsoft.com/office/drawing/2014/main" id="{AC7FD91E-C0E7-4E51-8791-DB10BFDF00B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99F73DC-A070-412A-8A3E-3B139A690E90}"/>
              </a:ext>
            </a:extLst>
          </p:cNvPr>
          <p:cNvSpPr>
            <a:spLocks noGrp="1"/>
          </p:cNvSpPr>
          <p:nvPr>
            <p:ph type="sldNum" sz="quarter" idx="12"/>
          </p:nvPr>
        </p:nvSpPr>
        <p:spPr/>
        <p:txBody>
          <a:bodyPr/>
          <a:lstStyle/>
          <a:p>
            <a:fld id="{A6E091D6-A39F-4132-8D26-1114BDCE68C3}" type="slidenum">
              <a:rPr lang="en-CA" smtClean="0"/>
              <a:t>‹#›</a:t>
            </a:fld>
            <a:endParaRPr lang="en-CA"/>
          </a:p>
        </p:txBody>
      </p:sp>
    </p:spTree>
    <p:extLst>
      <p:ext uri="{BB962C8B-B14F-4D97-AF65-F5344CB8AC3E}">
        <p14:creationId xmlns:p14="http://schemas.microsoft.com/office/powerpoint/2010/main" val="301755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D09B-C810-43A1-8D92-993AC6C1A4F8}"/>
              </a:ext>
            </a:extLst>
          </p:cNvPr>
          <p:cNvSpPr>
            <a:spLocks noGrp="1"/>
          </p:cNvSpPr>
          <p:nvPr>
            <p:ph type="dt" sz="half" idx="10"/>
          </p:nvPr>
        </p:nvSpPr>
        <p:spPr/>
        <p:txBody>
          <a:bodyPr/>
          <a:lstStyle/>
          <a:p>
            <a:fld id="{5FB23341-0E3C-4073-B4B7-8B6322BC0721}" type="datetime1">
              <a:rPr lang="en-CA" smtClean="0"/>
              <a:t>2020-04-10</a:t>
            </a:fld>
            <a:endParaRPr lang="en-CA"/>
          </a:p>
        </p:txBody>
      </p:sp>
      <p:sp>
        <p:nvSpPr>
          <p:cNvPr id="3" name="Footer Placeholder 2">
            <a:extLst>
              <a:ext uri="{FF2B5EF4-FFF2-40B4-BE49-F238E27FC236}">
                <a16:creationId xmlns:a16="http://schemas.microsoft.com/office/drawing/2014/main" id="{D3F4DDCF-FD1E-41CB-8801-F6CB2CCE3A8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B747E58-C5B3-4C15-9EDD-5B34F7C3E5AC}"/>
              </a:ext>
            </a:extLst>
          </p:cNvPr>
          <p:cNvSpPr>
            <a:spLocks noGrp="1"/>
          </p:cNvSpPr>
          <p:nvPr>
            <p:ph type="sldNum" sz="quarter" idx="12"/>
          </p:nvPr>
        </p:nvSpPr>
        <p:spPr/>
        <p:txBody>
          <a:bodyPr/>
          <a:lstStyle/>
          <a:p>
            <a:fld id="{A6E091D6-A39F-4132-8D26-1114BDCE68C3}" type="slidenum">
              <a:rPr lang="en-CA" smtClean="0"/>
              <a:t>‹#›</a:t>
            </a:fld>
            <a:endParaRPr lang="en-CA"/>
          </a:p>
        </p:txBody>
      </p:sp>
    </p:spTree>
    <p:extLst>
      <p:ext uri="{BB962C8B-B14F-4D97-AF65-F5344CB8AC3E}">
        <p14:creationId xmlns:p14="http://schemas.microsoft.com/office/powerpoint/2010/main" val="260541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53CA-BA0C-424C-A1D7-5907184DD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C0DB2FA-7381-4019-B8F5-15C34E19D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5AD5F34-5265-4BBD-9F4B-4FAC6C4E5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FF3E8-EEDC-467C-9170-651C86F6CC0C}"/>
              </a:ext>
            </a:extLst>
          </p:cNvPr>
          <p:cNvSpPr>
            <a:spLocks noGrp="1"/>
          </p:cNvSpPr>
          <p:nvPr>
            <p:ph type="dt" sz="half" idx="10"/>
          </p:nvPr>
        </p:nvSpPr>
        <p:spPr/>
        <p:txBody>
          <a:bodyPr/>
          <a:lstStyle/>
          <a:p>
            <a:fld id="{BD4C1C39-299D-4887-88EC-1AED351AEA25}" type="datetime1">
              <a:rPr lang="en-CA" smtClean="0"/>
              <a:t>2020-04-10</a:t>
            </a:fld>
            <a:endParaRPr lang="en-CA"/>
          </a:p>
        </p:txBody>
      </p:sp>
      <p:sp>
        <p:nvSpPr>
          <p:cNvPr id="6" name="Footer Placeholder 5">
            <a:extLst>
              <a:ext uri="{FF2B5EF4-FFF2-40B4-BE49-F238E27FC236}">
                <a16:creationId xmlns:a16="http://schemas.microsoft.com/office/drawing/2014/main" id="{A5A90CE2-3E83-4886-9056-33B8321F6BC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A8C8E74-4E13-4FB8-9A94-9314D5E47644}"/>
              </a:ext>
            </a:extLst>
          </p:cNvPr>
          <p:cNvSpPr>
            <a:spLocks noGrp="1"/>
          </p:cNvSpPr>
          <p:nvPr>
            <p:ph type="sldNum" sz="quarter" idx="12"/>
          </p:nvPr>
        </p:nvSpPr>
        <p:spPr/>
        <p:txBody>
          <a:bodyPr/>
          <a:lstStyle/>
          <a:p>
            <a:fld id="{A6E091D6-A39F-4132-8D26-1114BDCE68C3}" type="slidenum">
              <a:rPr lang="en-CA" smtClean="0"/>
              <a:t>‹#›</a:t>
            </a:fld>
            <a:endParaRPr lang="en-CA"/>
          </a:p>
        </p:txBody>
      </p:sp>
    </p:spTree>
    <p:extLst>
      <p:ext uri="{BB962C8B-B14F-4D97-AF65-F5344CB8AC3E}">
        <p14:creationId xmlns:p14="http://schemas.microsoft.com/office/powerpoint/2010/main" val="174392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1901-036D-4009-85F8-BE090D172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0325DE6-0573-44C0-AE80-DC58E727A4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56B67EA-4A18-4DC5-9F23-783D41DBB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205D8-401A-4D1D-BBC7-17E5F1497B45}"/>
              </a:ext>
            </a:extLst>
          </p:cNvPr>
          <p:cNvSpPr>
            <a:spLocks noGrp="1"/>
          </p:cNvSpPr>
          <p:nvPr>
            <p:ph type="dt" sz="half" idx="10"/>
          </p:nvPr>
        </p:nvSpPr>
        <p:spPr/>
        <p:txBody>
          <a:bodyPr/>
          <a:lstStyle/>
          <a:p>
            <a:fld id="{3EAE3C1A-A2F0-4508-931F-711AA4E8A98C}" type="datetime1">
              <a:rPr lang="en-CA" smtClean="0"/>
              <a:t>2020-04-10</a:t>
            </a:fld>
            <a:endParaRPr lang="en-CA"/>
          </a:p>
        </p:txBody>
      </p:sp>
      <p:sp>
        <p:nvSpPr>
          <p:cNvPr id="6" name="Footer Placeholder 5">
            <a:extLst>
              <a:ext uri="{FF2B5EF4-FFF2-40B4-BE49-F238E27FC236}">
                <a16:creationId xmlns:a16="http://schemas.microsoft.com/office/drawing/2014/main" id="{B1D531BE-1BE9-4567-B633-5F12A83F520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E88F925-25CD-4571-9982-7CC8FF76AF19}"/>
              </a:ext>
            </a:extLst>
          </p:cNvPr>
          <p:cNvSpPr>
            <a:spLocks noGrp="1"/>
          </p:cNvSpPr>
          <p:nvPr>
            <p:ph type="sldNum" sz="quarter" idx="12"/>
          </p:nvPr>
        </p:nvSpPr>
        <p:spPr/>
        <p:txBody>
          <a:bodyPr/>
          <a:lstStyle/>
          <a:p>
            <a:fld id="{A6E091D6-A39F-4132-8D26-1114BDCE68C3}" type="slidenum">
              <a:rPr lang="en-CA" smtClean="0"/>
              <a:t>‹#›</a:t>
            </a:fld>
            <a:endParaRPr lang="en-CA"/>
          </a:p>
        </p:txBody>
      </p:sp>
    </p:spTree>
    <p:extLst>
      <p:ext uri="{BB962C8B-B14F-4D97-AF65-F5344CB8AC3E}">
        <p14:creationId xmlns:p14="http://schemas.microsoft.com/office/powerpoint/2010/main" val="439283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E7BF6-5BAE-4AD5-801E-063A19746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0751EF9-9EB0-4807-883E-363D2F88FD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5173645-BF43-4576-A592-0137FF3AE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9FFF8-72C0-4CF9-9709-DDC892B36412}" type="datetime1">
              <a:rPr lang="en-CA" smtClean="0"/>
              <a:t>2020-04-10</a:t>
            </a:fld>
            <a:endParaRPr lang="en-CA"/>
          </a:p>
        </p:txBody>
      </p:sp>
      <p:sp>
        <p:nvSpPr>
          <p:cNvPr id="5" name="Footer Placeholder 4">
            <a:extLst>
              <a:ext uri="{FF2B5EF4-FFF2-40B4-BE49-F238E27FC236}">
                <a16:creationId xmlns:a16="http://schemas.microsoft.com/office/drawing/2014/main" id="{159A1F87-DD19-4648-A6A4-8A504EAAE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0985FA8-6AE3-49D5-B1C5-7891102AD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091D6-A39F-4132-8D26-1114BDCE68C3}" type="slidenum">
              <a:rPr lang="en-CA" smtClean="0"/>
              <a:t>‹#›</a:t>
            </a:fld>
            <a:endParaRPr lang="en-CA"/>
          </a:p>
        </p:txBody>
      </p:sp>
    </p:spTree>
    <p:extLst>
      <p:ext uri="{BB962C8B-B14F-4D97-AF65-F5344CB8AC3E}">
        <p14:creationId xmlns:p14="http://schemas.microsoft.com/office/powerpoint/2010/main" val="2239758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17/06/relationships/model3d" Target="../media/model3d2.glb"/><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5213-0278-4C77-BC55-81FC18E2EFC6}"/>
              </a:ext>
            </a:extLst>
          </p:cNvPr>
          <p:cNvSpPr>
            <a:spLocks noGrp="1"/>
          </p:cNvSpPr>
          <p:nvPr>
            <p:ph type="ctrTitle"/>
          </p:nvPr>
        </p:nvSpPr>
        <p:spPr/>
        <p:txBody>
          <a:bodyPr>
            <a:noAutofit/>
          </a:bodyPr>
          <a:lstStyle/>
          <a:p>
            <a:r>
              <a:rPr lang="en-US" sz="4000" b="1" dirty="0"/>
              <a:t>Handheld Unilateral Magnet for Flow</a:t>
            </a:r>
            <a:br>
              <a:rPr lang="en-US" sz="4000" b="1" dirty="0"/>
            </a:br>
            <a:r>
              <a:rPr lang="en-US" sz="4000" b="1" dirty="0"/>
              <a:t>Measurements using a Large Constant</a:t>
            </a:r>
            <a:br>
              <a:rPr lang="en-US" sz="4000" b="1" dirty="0"/>
            </a:br>
            <a:r>
              <a:rPr lang="en-US" sz="4000" b="1" dirty="0"/>
              <a:t>Gradient</a:t>
            </a:r>
            <a:endParaRPr lang="en-CA" sz="4000" b="1" dirty="0"/>
          </a:p>
        </p:txBody>
      </p:sp>
      <p:sp>
        <p:nvSpPr>
          <p:cNvPr id="3" name="Subtitle 2">
            <a:extLst>
              <a:ext uri="{FF2B5EF4-FFF2-40B4-BE49-F238E27FC236}">
                <a16:creationId xmlns:a16="http://schemas.microsoft.com/office/drawing/2014/main" id="{D38D000D-9E68-4F47-93AD-5ADDE819F226}"/>
              </a:ext>
            </a:extLst>
          </p:cNvPr>
          <p:cNvSpPr>
            <a:spLocks noGrp="1"/>
          </p:cNvSpPr>
          <p:nvPr>
            <p:ph type="subTitle" idx="1"/>
          </p:nvPr>
        </p:nvSpPr>
        <p:spPr/>
        <p:txBody>
          <a:bodyPr/>
          <a:lstStyle/>
          <a:p>
            <a:r>
              <a:rPr lang="en-CA" dirty="0"/>
              <a:t>Devin Morin</a:t>
            </a:r>
          </a:p>
          <a:p>
            <a:r>
              <a:rPr lang="en-CA" dirty="0"/>
              <a:t>April 2020</a:t>
            </a:r>
          </a:p>
        </p:txBody>
      </p:sp>
      <p:sp>
        <p:nvSpPr>
          <p:cNvPr id="4" name="Slide Number Placeholder 3">
            <a:extLst>
              <a:ext uri="{FF2B5EF4-FFF2-40B4-BE49-F238E27FC236}">
                <a16:creationId xmlns:a16="http://schemas.microsoft.com/office/drawing/2014/main" id="{8CBE3B4D-23D4-4ED3-9A8F-F36569507830}"/>
              </a:ext>
            </a:extLst>
          </p:cNvPr>
          <p:cNvSpPr>
            <a:spLocks noGrp="1"/>
          </p:cNvSpPr>
          <p:nvPr>
            <p:ph type="sldNum" sz="quarter" idx="12"/>
          </p:nvPr>
        </p:nvSpPr>
        <p:spPr/>
        <p:txBody>
          <a:bodyPr/>
          <a:lstStyle/>
          <a:p>
            <a:fld id="{A6E091D6-A39F-4132-8D26-1114BDCE68C3}" type="slidenum">
              <a:rPr lang="en-CA" smtClean="0"/>
              <a:t>1</a:t>
            </a:fld>
            <a:endParaRPr lang="en-CA"/>
          </a:p>
        </p:txBody>
      </p:sp>
    </p:spTree>
    <p:extLst>
      <p:ext uri="{BB962C8B-B14F-4D97-AF65-F5344CB8AC3E}">
        <p14:creationId xmlns:p14="http://schemas.microsoft.com/office/powerpoint/2010/main" val="2037613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clock&#10;&#10;Description automatically generated">
            <a:extLst>
              <a:ext uri="{FF2B5EF4-FFF2-40B4-BE49-F238E27FC236}">
                <a16:creationId xmlns:a16="http://schemas.microsoft.com/office/drawing/2014/main" id="{BA90DE76-261F-4725-821D-AE2DE03B0A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589" t="4226" r="17662" b="9349"/>
          <a:stretch/>
        </p:blipFill>
        <p:spPr>
          <a:xfrm>
            <a:off x="2880360" y="3311843"/>
            <a:ext cx="5242560" cy="3409632"/>
          </a:xfrm>
        </p:spPr>
      </p:pic>
      <p:sp>
        <p:nvSpPr>
          <p:cNvPr id="3" name="Title 2">
            <a:extLst>
              <a:ext uri="{FF2B5EF4-FFF2-40B4-BE49-F238E27FC236}">
                <a16:creationId xmlns:a16="http://schemas.microsoft.com/office/drawing/2014/main" id="{9E538F0A-77C8-4547-AF67-812057434847}"/>
              </a:ext>
            </a:extLst>
          </p:cNvPr>
          <p:cNvSpPr>
            <a:spLocks noGrp="1"/>
          </p:cNvSpPr>
          <p:nvPr>
            <p:ph type="title"/>
          </p:nvPr>
        </p:nvSpPr>
        <p:spPr/>
        <p:txBody>
          <a:bodyPr/>
          <a:lstStyle/>
          <a:p>
            <a:r>
              <a:rPr lang="en-CA" dirty="0"/>
              <a:t>Materials and Methods</a:t>
            </a:r>
          </a:p>
        </p:txBody>
      </p:sp>
      <p:sp>
        <p:nvSpPr>
          <p:cNvPr id="4" name="Slide Number Placeholder 3">
            <a:extLst>
              <a:ext uri="{FF2B5EF4-FFF2-40B4-BE49-F238E27FC236}">
                <a16:creationId xmlns:a16="http://schemas.microsoft.com/office/drawing/2014/main" id="{92C1E759-7F70-443D-908D-A239E9AAA1CC}"/>
              </a:ext>
            </a:extLst>
          </p:cNvPr>
          <p:cNvSpPr>
            <a:spLocks noGrp="1"/>
          </p:cNvSpPr>
          <p:nvPr>
            <p:ph type="sldNum" sz="quarter" idx="12"/>
          </p:nvPr>
        </p:nvSpPr>
        <p:spPr/>
        <p:txBody>
          <a:bodyPr/>
          <a:lstStyle/>
          <a:p>
            <a:fld id="{A6E091D6-A39F-4132-8D26-1114BDCE68C3}" type="slidenum">
              <a:rPr lang="en-CA" smtClean="0"/>
              <a:t>10</a:t>
            </a:fld>
            <a:endParaRPr lang="en-CA"/>
          </a:p>
        </p:txBody>
      </p:sp>
      <p:sp>
        <p:nvSpPr>
          <p:cNvPr id="5" name="Content Placeholder 4">
            <a:extLst>
              <a:ext uri="{FF2B5EF4-FFF2-40B4-BE49-F238E27FC236}">
                <a16:creationId xmlns:a16="http://schemas.microsoft.com/office/drawing/2014/main" id="{7726AA91-7DA9-4248-9531-0215E7A101BE}"/>
              </a:ext>
            </a:extLst>
          </p:cNvPr>
          <p:cNvSpPr>
            <a:spLocks noGrp="1"/>
          </p:cNvSpPr>
          <p:nvPr>
            <p:ph idx="13"/>
          </p:nvPr>
        </p:nvSpPr>
        <p:spPr/>
        <p:txBody>
          <a:bodyPr>
            <a:normAutofit lnSpcReduction="10000"/>
          </a:bodyPr>
          <a:lstStyle/>
          <a:p>
            <a:r>
              <a:rPr lang="en-CA" dirty="0"/>
              <a:t>Code continued</a:t>
            </a:r>
          </a:p>
        </p:txBody>
      </p:sp>
      <p:sp>
        <p:nvSpPr>
          <p:cNvPr id="8" name="Content Placeholder 1">
            <a:extLst>
              <a:ext uri="{FF2B5EF4-FFF2-40B4-BE49-F238E27FC236}">
                <a16:creationId xmlns:a16="http://schemas.microsoft.com/office/drawing/2014/main" id="{5C0AA354-9D12-4642-82AE-5D06B282B3D5}"/>
              </a:ext>
            </a:extLst>
          </p:cNvPr>
          <p:cNvSpPr txBox="1">
            <a:spLocks/>
          </p:cNvSpPr>
          <p:nvPr/>
        </p:nvSpPr>
        <p:spPr>
          <a:xfrm>
            <a:off x="838200" y="1855433"/>
            <a:ext cx="10515600" cy="43592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100" dirty="0"/>
              <a:t>Low signal to noise ratio caused some of the echo amplitude to split across multiple data points. Because of this, the code will sum over three data points (middle data point is the expected echo peak) and take the average to be considered in the final linear fit.</a:t>
            </a:r>
          </a:p>
          <a:p>
            <a:r>
              <a:rPr lang="en-CA" sz="2100" dirty="0"/>
              <a:t>These problems came and went, possibly due to unstable equipment.</a:t>
            </a:r>
          </a:p>
        </p:txBody>
      </p:sp>
    </p:spTree>
    <p:extLst>
      <p:ext uri="{BB962C8B-B14F-4D97-AF65-F5344CB8AC3E}">
        <p14:creationId xmlns:p14="http://schemas.microsoft.com/office/powerpoint/2010/main" val="422092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B4CC743-9B7C-47C7-9C3C-86AF79217B9A}"/>
                  </a:ext>
                </a:extLst>
              </p:cNvPr>
              <p:cNvSpPr>
                <a:spLocks noGrp="1"/>
              </p:cNvSpPr>
              <p:nvPr>
                <p:ph idx="1"/>
              </p:nvPr>
            </p:nvSpPr>
            <p:spPr/>
            <p:txBody>
              <a:bodyPr/>
              <a:lstStyle/>
              <a:p>
                <a:r>
                  <a:rPr lang="en-CA" dirty="0"/>
                  <a:t>Data is collected for 0, 5, and 10 degrees. </a:t>
                </a:r>
              </a:p>
              <a:p>
                <a:r>
                  <a:rPr lang="en-CA" dirty="0"/>
                  <a:t>Measurements can take several hours, so only the 0 degree measurement was repeated to generate vertical error bars.</a:t>
                </a:r>
              </a:p>
              <a:p>
                <a:endParaRPr lang="en-CA" dirty="0"/>
              </a:p>
              <a:p>
                <a:r>
                  <a:rPr lang="en-CA" dirty="0"/>
                  <a:t>Slice Thickness = </a:t>
                </a:r>
                <a14:m>
                  <m:oMath xmlns:m="http://schemas.openxmlformats.org/officeDocument/2006/math">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𝑝𝑤</m:t>
                        </m:r>
                        <m:r>
                          <a:rPr lang="en-CA" b="0" i="1" smtClean="0">
                            <a:latin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𝐺</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𝛾</m:t>
                        </m:r>
                      </m:den>
                    </m:f>
                  </m:oMath>
                </a14:m>
                <a:endParaRPr lang="en-CA" dirty="0"/>
              </a:p>
              <a:p>
                <a:r>
                  <a:rPr lang="en-CA" dirty="0"/>
                  <a:t>Where </a:t>
                </a:r>
                <a:r>
                  <a:rPr lang="en-CA" i="1" dirty="0"/>
                  <a:t>pw </a:t>
                </a:r>
                <a:r>
                  <a:rPr lang="en-CA" dirty="0"/>
                  <a:t>is the pulse width (1.8us), </a:t>
                </a:r>
                <a:r>
                  <a:rPr lang="en-CA" i="1" dirty="0"/>
                  <a:t>G</a:t>
                </a:r>
                <a:r>
                  <a:rPr lang="en-CA" dirty="0"/>
                  <a:t> is the gradient (150gauss/cm), and </a:t>
                </a:r>
                <a14:m>
                  <m:oMath xmlns:m="http://schemas.openxmlformats.org/officeDocument/2006/math">
                    <m:r>
                      <a:rPr lang="en-CA" b="0" i="1" smtClean="0">
                        <a:latin typeface="Cambria Math" panose="02040503050406030204" pitchFamily="18" charset="0"/>
                      </a:rPr>
                      <m:t>𝛾</m:t>
                    </m:r>
                  </m:oMath>
                </a14:m>
                <a:r>
                  <a:rPr lang="en-CA" dirty="0"/>
                  <a:t> is the gyromagnetic ratio.</a:t>
                </a:r>
              </a:p>
              <a:p>
                <a:r>
                  <a:rPr lang="en-CA" dirty="0"/>
                  <a:t>Therefore the slice thickness is calculated to be 8.7mm.</a:t>
                </a:r>
              </a:p>
            </p:txBody>
          </p:sp>
        </mc:Choice>
        <mc:Fallback>
          <p:sp>
            <p:nvSpPr>
              <p:cNvPr id="2" name="Content Placeholder 1">
                <a:extLst>
                  <a:ext uri="{FF2B5EF4-FFF2-40B4-BE49-F238E27FC236}">
                    <a16:creationId xmlns:a16="http://schemas.microsoft.com/office/drawing/2014/main" id="{1B4CC743-9B7C-47C7-9C3C-86AF79217B9A}"/>
                  </a:ext>
                </a:extLst>
              </p:cNvPr>
              <p:cNvSpPr>
                <a:spLocks noGrp="1" noRot="1" noChangeAspect="1" noMove="1" noResize="1" noEditPoints="1" noAdjustHandles="1" noChangeArrowheads="1" noChangeShapeType="1" noTextEdit="1"/>
              </p:cNvSpPr>
              <p:nvPr>
                <p:ph idx="1"/>
              </p:nvPr>
            </p:nvSpPr>
            <p:spPr>
              <a:blipFill>
                <a:blip r:embed="rId2"/>
                <a:stretch>
                  <a:fillRect l="-1043" t="-2238" r="-1217"/>
                </a:stretch>
              </a:blipFill>
            </p:spPr>
            <p:txBody>
              <a:bodyPr/>
              <a:lstStyle/>
              <a:p>
                <a:r>
                  <a:rPr lang="en-CA">
                    <a:noFill/>
                  </a:rPr>
                  <a:t> </a:t>
                </a:r>
              </a:p>
            </p:txBody>
          </p:sp>
        </mc:Fallback>
      </mc:AlternateContent>
      <p:sp>
        <p:nvSpPr>
          <p:cNvPr id="3" name="Title 2">
            <a:extLst>
              <a:ext uri="{FF2B5EF4-FFF2-40B4-BE49-F238E27FC236}">
                <a16:creationId xmlns:a16="http://schemas.microsoft.com/office/drawing/2014/main" id="{584A060A-A808-4432-88D8-3AD46453C48B}"/>
              </a:ext>
            </a:extLst>
          </p:cNvPr>
          <p:cNvSpPr>
            <a:spLocks noGrp="1"/>
          </p:cNvSpPr>
          <p:nvPr>
            <p:ph type="title"/>
          </p:nvPr>
        </p:nvSpPr>
        <p:spPr/>
        <p:txBody>
          <a:bodyPr/>
          <a:lstStyle/>
          <a:p>
            <a:r>
              <a:rPr lang="en-CA" dirty="0"/>
              <a:t>Results</a:t>
            </a:r>
          </a:p>
        </p:txBody>
      </p:sp>
      <p:sp>
        <p:nvSpPr>
          <p:cNvPr id="4" name="Slide Number Placeholder 3">
            <a:extLst>
              <a:ext uri="{FF2B5EF4-FFF2-40B4-BE49-F238E27FC236}">
                <a16:creationId xmlns:a16="http://schemas.microsoft.com/office/drawing/2014/main" id="{268041B0-1851-43BC-B1B4-D0863091CC58}"/>
              </a:ext>
            </a:extLst>
          </p:cNvPr>
          <p:cNvSpPr>
            <a:spLocks noGrp="1"/>
          </p:cNvSpPr>
          <p:nvPr>
            <p:ph type="sldNum" sz="quarter" idx="12"/>
          </p:nvPr>
        </p:nvSpPr>
        <p:spPr/>
        <p:txBody>
          <a:bodyPr/>
          <a:lstStyle/>
          <a:p>
            <a:fld id="{A6E091D6-A39F-4132-8D26-1114BDCE68C3}" type="slidenum">
              <a:rPr lang="en-CA" smtClean="0"/>
              <a:t>11</a:t>
            </a:fld>
            <a:endParaRPr lang="en-CA"/>
          </a:p>
        </p:txBody>
      </p:sp>
      <p:sp>
        <p:nvSpPr>
          <p:cNvPr id="5" name="Content Placeholder 4">
            <a:extLst>
              <a:ext uri="{FF2B5EF4-FFF2-40B4-BE49-F238E27FC236}">
                <a16:creationId xmlns:a16="http://schemas.microsoft.com/office/drawing/2014/main" id="{C5AE4703-D50E-43DF-B093-9679E3481CF6}"/>
              </a:ext>
            </a:extLst>
          </p:cNvPr>
          <p:cNvSpPr>
            <a:spLocks noGrp="1"/>
          </p:cNvSpPr>
          <p:nvPr>
            <p:ph idx="13"/>
          </p:nvPr>
        </p:nvSpPr>
        <p:spPr/>
        <p:txBody>
          <a:bodyPr>
            <a:normAutofit lnSpcReduction="10000"/>
          </a:bodyPr>
          <a:lstStyle/>
          <a:p>
            <a:endParaRPr lang="en-CA" dirty="0"/>
          </a:p>
        </p:txBody>
      </p:sp>
    </p:spTree>
    <p:extLst>
      <p:ext uri="{BB962C8B-B14F-4D97-AF65-F5344CB8AC3E}">
        <p14:creationId xmlns:p14="http://schemas.microsoft.com/office/powerpoint/2010/main" val="264295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close up of a map&#10;&#10;Description automatically generated">
            <a:extLst>
              <a:ext uri="{FF2B5EF4-FFF2-40B4-BE49-F238E27FC236}">
                <a16:creationId xmlns:a16="http://schemas.microsoft.com/office/drawing/2014/main" id="{B600E02C-4F47-4DC8-B95E-5BC16B859E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7044"/>
            <a:ext cx="10515600" cy="5250955"/>
          </a:xfrm>
        </p:spPr>
      </p:pic>
      <p:sp>
        <p:nvSpPr>
          <p:cNvPr id="3" name="Title 2">
            <a:extLst>
              <a:ext uri="{FF2B5EF4-FFF2-40B4-BE49-F238E27FC236}">
                <a16:creationId xmlns:a16="http://schemas.microsoft.com/office/drawing/2014/main" id="{174868BC-4ED1-41FB-B4CB-6E9B1B449B7E}"/>
              </a:ext>
            </a:extLst>
          </p:cNvPr>
          <p:cNvSpPr>
            <a:spLocks noGrp="1"/>
          </p:cNvSpPr>
          <p:nvPr>
            <p:ph type="title"/>
          </p:nvPr>
        </p:nvSpPr>
        <p:spPr/>
        <p:txBody>
          <a:bodyPr/>
          <a:lstStyle/>
          <a:p>
            <a:r>
              <a:rPr lang="en-CA" dirty="0"/>
              <a:t>Results</a:t>
            </a:r>
          </a:p>
        </p:txBody>
      </p:sp>
      <p:sp>
        <p:nvSpPr>
          <p:cNvPr id="4" name="Slide Number Placeholder 3">
            <a:extLst>
              <a:ext uri="{FF2B5EF4-FFF2-40B4-BE49-F238E27FC236}">
                <a16:creationId xmlns:a16="http://schemas.microsoft.com/office/drawing/2014/main" id="{F5BC1DF5-672D-47A2-B43B-FCA6809DFFF2}"/>
              </a:ext>
            </a:extLst>
          </p:cNvPr>
          <p:cNvSpPr>
            <a:spLocks noGrp="1"/>
          </p:cNvSpPr>
          <p:nvPr>
            <p:ph type="sldNum" sz="quarter" idx="12"/>
          </p:nvPr>
        </p:nvSpPr>
        <p:spPr/>
        <p:txBody>
          <a:bodyPr/>
          <a:lstStyle/>
          <a:p>
            <a:fld id="{A6E091D6-A39F-4132-8D26-1114BDCE68C3}" type="slidenum">
              <a:rPr lang="en-CA" smtClean="0"/>
              <a:t>12</a:t>
            </a:fld>
            <a:endParaRPr lang="en-CA"/>
          </a:p>
        </p:txBody>
      </p:sp>
      <p:sp>
        <p:nvSpPr>
          <p:cNvPr id="5" name="Content Placeholder 4">
            <a:extLst>
              <a:ext uri="{FF2B5EF4-FFF2-40B4-BE49-F238E27FC236}">
                <a16:creationId xmlns:a16="http://schemas.microsoft.com/office/drawing/2014/main" id="{8D84B6BF-B266-400D-9F9E-3B381D2ABA12}"/>
              </a:ext>
            </a:extLst>
          </p:cNvPr>
          <p:cNvSpPr>
            <a:spLocks noGrp="1"/>
          </p:cNvSpPr>
          <p:nvPr>
            <p:ph idx="13"/>
          </p:nvPr>
        </p:nvSpPr>
        <p:spPr/>
        <p:txBody>
          <a:bodyPr>
            <a:normAutofit lnSpcReduction="10000"/>
          </a:bodyPr>
          <a:lstStyle/>
          <a:p>
            <a:r>
              <a:rPr lang="en-CA" dirty="0"/>
              <a:t>0 degree</a:t>
            </a:r>
          </a:p>
        </p:txBody>
      </p:sp>
    </p:spTree>
    <p:extLst>
      <p:ext uri="{BB962C8B-B14F-4D97-AF65-F5344CB8AC3E}">
        <p14:creationId xmlns:p14="http://schemas.microsoft.com/office/powerpoint/2010/main" val="76400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7" descr="A close up of a map&#10;&#10;Description automatically generated">
            <a:extLst>
              <a:ext uri="{FF2B5EF4-FFF2-40B4-BE49-F238E27FC236}">
                <a16:creationId xmlns:a16="http://schemas.microsoft.com/office/drawing/2014/main" id="{85BDB888-B171-4A6E-99B1-EED4A98DE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593077"/>
            <a:ext cx="10515600" cy="5250954"/>
          </a:xfrm>
          <a:prstGeom prst="rect">
            <a:avLst/>
          </a:prstGeom>
        </p:spPr>
      </p:pic>
      <p:sp>
        <p:nvSpPr>
          <p:cNvPr id="3" name="Title 2">
            <a:extLst>
              <a:ext uri="{FF2B5EF4-FFF2-40B4-BE49-F238E27FC236}">
                <a16:creationId xmlns:a16="http://schemas.microsoft.com/office/drawing/2014/main" id="{174868BC-4ED1-41FB-B4CB-6E9B1B449B7E}"/>
              </a:ext>
            </a:extLst>
          </p:cNvPr>
          <p:cNvSpPr>
            <a:spLocks noGrp="1"/>
          </p:cNvSpPr>
          <p:nvPr>
            <p:ph type="title"/>
          </p:nvPr>
        </p:nvSpPr>
        <p:spPr/>
        <p:txBody>
          <a:bodyPr/>
          <a:lstStyle/>
          <a:p>
            <a:r>
              <a:rPr lang="en-CA" dirty="0"/>
              <a:t>Results</a:t>
            </a:r>
          </a:p>
        </p:txBody>
      </p:sp>
      <p:sp>
        <p:nvSpPr>
          <p:cNvPr id="4" name="Slide Number Placeholder 3">
            <a:extLst>
              <a:ext uri="{FF2B5EF4-FFF2-40B4-BE49-F238E27FC236}">
                <a16:creationId xmlns:a16="http://schemas.microsoft.com/office/drawing/2014/main" id="{F5BC1DF5-672D-47A2-B43B-FCA6809DFFF2}"/>
              </a:ext>
            </a:extLst>
          </p:cNvPr>
          <p:cNvSpPr>
            <a:spLocks noGrp="1"/>
          </p:cNvSpPr>
          <p:nvPr>
            <p:ph type="sldNum" sz="quarter" idx="12"/>
          </p:nvPr>
        </p:nvSpPr>
        <p:spPr/>
        <p:txBody>
          <a:bodyPr/>
          <a:lstStyle/>
          <a:p>
            <a:fld id="{A6E091D6-A39F-4132-8D26-1114BDCE68C3}" type="slidenum">
              <a:rPr lang="en-CA" smtClean="0"/>
              <a:t>13</a:t>
            </a:fld>
            <a:endParaRPr lang="en-CA"/>
          </a:p>
        </p:txBody>
      </p:sp>
      <p:sp>
        <p:nvSpPr>
          <p:cNvPr id="5" name="Content Placeholder 4">
            <a:extLst>
              <a:ext uri="{FF2B5EF4-FFF2-40B4-BE49-F238E27FC236}">
                <a16:creationId xmlns:a16="http://schemas.microsoft.com/office/drawing/2014/main" id="{8D84B6BF-B266-400D-9F9E-3B381D2ABA12}"/>
              </a:ext>
            </a:extLst>
          </p:cNvPr>
          <p:cNvSpPr>
            <a:spLocks noGrp="1"/>
          </p:cNvSpPr>
          <p:nvPr>
            <p:ph idx="13"/>
          </p:nvPr>
        </p:nvSpPr>
        <p:spPr/>
        <p:txBody>
          <a:bodyPr>
            <a:normAutofit lnSpcReduction="10000"/>
          </a:bodyPr>
          <a:lstStyle/>
          <a:p>
            <a:r>
              <a:rPr lang="en-CA" dirty="0"/>
              <a:t>5 degree</a:t>
            </a:r>
          </a:p>
        </p:txBody>
      </p:sp>
    </p:spTree>
    <p:extLst>
      <p:ext uri="{BB962C8B-B14F-4D97-AF65-F5344CB8AC3E}">
        <p14:creationId xmlns:p14="http://schemas.microsoft.com/office/powerpoint/2010/main" val="61295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close up of a map&#10;&#10;Description automatically generated">
            <a:extLst>
              <a:ext uri="{FF2B5EF4-FFF2-40B4-BE49-F238E27FC236}">
                <a16:creationId xmlns:a16="http://schemas.microsoft.com/office/drawing/2014/main" id="{EE653FC6-FA3A-4B52-B309-7BBB12CF11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607047"/>
            <a:ext cx="10515600" cy="5250954"/>
          </a:xfrm>
        </p:spPr>
      </p:pic>
      <p:sp>
        <p:nvSpPr>
          <p:cNvPr id="3" name="Title 2">
            <a:extLst>
              <a:ext uri="{FF2B5EF4-FFF2-40B4-BE49-F238E27FC236}">
                <a16:creationId xmlns:a16="http://schemas.microsoft.com/office/drawing/2014/main" id="{174868BC-4ED1-41FB-B4CB-6E9B1B449B7E}"/>
              </a:ext>
            </a:extLst>
          </p:cNvPr>
          <p:cNvSpPr>
            <a:spLocks noGrp="1"/>
          </p:cNvSpPr>
          <p:nvPr>
            <p:ph type="title"/>
          </p:nvPr>
        </p:nvSpPr>
        <p:spPr/>
        <p:txBody>
          <a:bodyPr/>
          <a:lstStyle/>
          <a:p>
            <a:r>
              <a:rPr lang="en-CA" dirty="0"/>
              <a:t>Results</a:t>
            </a:r>
          </a:p>
        </p:txBody>
      </p:sp>
      <p:sp>
        <p:nvSpPr>
          <p:cNvPr id="4" name="Slide Number Placeholder 3">
            <a:extLst>
              <a:ext uri="{FF2B5EF4-FFF2-40B4-BE49-F238E27FC236}">
                <a16:creationId xmlns:a16="http://schemas.microsoft.com/office/drawing/2014/main" id="{F5BC1DF5-672D-47A2-B43B-FCA6809DFFF2}"/>
              </a:ext>
            </a:extLst>
          </p:cNvPr>
          <p:cNvSpPr>
            <a:spLocks noGrp="1"/>
          </p:cNvSpPr>
          <p:nvPr>
            <p:ph type="sldNum" sz="quarter" idx="12"/>
          </p:nvPr>
        </p:nvSpPr>
        <p:spPr/>
        <p:txBody>
          <a:bodyPr/>
          <a:lstStyle/>
          <a:p>
            <a:fld id="{A6E091D6-A39F-4132-8D26-1114BDCE68C3}" type="slidenum">
              <a:rPr lang="en-CA" smtClean="0"/>
              <a:t>14</a:t>
            </a:fld>
            <a:endParaRPr lang="en-CA"/>
          </a:p>
        </p:txBody>
      </p:sp>
      <p:sp>
        <p:nvSpPr>
          <p:cNvPr id="5" name="Content Placeholder 4">
            <a:extLst>
              <a:ext uri="{FF2B5EF4-FFF2-40B4-BE49-F238E27FC236}">
                <a16:creationId xmlns:a16="http://schemas.microsoft.com/office/drawing/2014/main" id="{8D84B6BF-B266-400D-9F9E-3B381D2ABA12}"/>
              </a:ext>
            </a:extLst>
          </p:cNvPr>
          <p:cNvSpPr>
            <a:spLocks noGrp="1"/>
          </p:cNvSpPr>
          <p:nvPr>
            <p:ph idx="13"/>
          </p:nvPr>
        </p:nvSpPr>
        <p:spPr/>
        <p:txBody>
          <a:bodyPr>
            <a:normAutofit lnSpcReduction="10000"/>
          </a:bodyPr>
          <a:lstStyle/>
          <a:p>
            <a:r>
              <a:rPr lang="en-CA" dirty="0"/>
              <a:t>10 degree</a:t>
            </a:r>
          </a:p>
        </p:txBody>
      </p:sp>
    </p:spTree>
    <p:extLst>
      <p:ext uri="{BB962C8B-B14F-4D97-AF65-F5344CB8AC3E}">
        <p14:creationId xmlns:p14="http://schemas.microsoft.com/office/powerpoint/2010/main" val="4259620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1FB0CD-C6DE-4BD0-B3FC-7CB44B62E359}"/>
              </a:ext>
            </a:extLst>
          </p:cNvPr>
          <p:cNvSpPr>
            <a:spLocks noGrp="1"/>
          </p:cNvSpPr>
          <p:nvPr>
            <p:ph idx="1"/>
          </p:nvPr>
        </p:nvSpPr>
        <p:spPr/>
        <p:txBody>
          <a:bodyPr/>
          <a:lstStyle/>
          <a:p>
            <a:endParaRPr lang="en-CA"/>
          </a:p>
        </p:txBody>
      </p:sp>
      <p:sp>
        <p:nvSpPr>
          <p:cNvPr id="3" name="Title 2">
            <a:extLst>
              <a:ext uri="{FF2B5EF4-FFF2-40B4-BE49-F238E27FC236}">
                <a16:creationId xmlns:a16="http://schemas.microsoft.com/office/drawing/2014/main" id="{562F4570-8BBE-4116-A2B0-6973DE2F1F31}"/>
              </a:ext>
            </a:extLst>
          </p:cNvPr>
          <p:cNvSpPr>
            <a:spLocks noGrp="1"/>
          </p:cNvSpPr>
          <p:nvPr>
            <p:ph type="title"/>
          </p:nvPr>
        </p:nvSpPr>
        <p:spPr/>
        <p:txBody>
          <a:bodyPr/>
          <a:lstStyle/>
          <a:p>
            <a:endParaRPr lang="en-CA"/>
          </a:p>
        </p:txBody>
      </p:sp>
      <p:sp>
        <p:nvSpPr>
          <p:cNvPr id="4" name="Slide Number Placeholder 3">
            <a:extLst>
              <a:ext uri="{FF2B5EF4-FFF2-40B4-BE49-F238E27FC236}">
                <a16:creationId xmlns:a16="http://schemas.microsoft.com/office/drawing/2014/main" id="{A6A7A429-E7B2-47BE-82B3-634392E50416}"/>
              </a:ext>
            </a:extLst>
          </p:cNvPr>
          <p:cNvSpPr>
            <a:spLocks noGrp="1"/>
          </p:cNvSpPr>
          <p:nvPr>
            <p:ph type="sldNum" sz="quarter" idx="12"/>
          </p:nvPr>
        </p:nvSpPr>
        <p:spPr/>
        <p:txBody>
          <a:bodyPr/>
          <a:lstStyle/>
          <a:p>
            <a:fld id="{A6E091D6-A39F-4132-8D26-1114BDCE68C3}" type="slidenum">
              <a:rPr lang="en-CA" smtClean="0"/>
              <a:t>15</a:t>
            </a:fld>
            <a:endParaRPr lang="en-CA"/>
          </a:p>
        </p:txBody>
      </p:sp>
      <p:sp>
        <p:nvSpPr>
          <p:cNvPr id="5" name="Content Placeholder 4">
            <a:extLst>
              <a:ext uri="{FF2B5EF4-FFF2-40B4-BE49-F238E27FC236}">
                <a16:creationId xmlns:a16="http://schemas.microsoft.com/office/drawing/2014/main" id="{18CE321C-00AD-43F9-B3CA-50C129A94B09}"/>
              </a:ext>
            </a:extLst>
          </p:cNvPr>
          <p:cNvSpPr>
            <a:spLocks noGrp="1"/>
          </p:cNvSpPr>
          <p:nvPr>
            <p:ph idx="13"/>
          </p:nvPr>
        </p:nvSpPr>
        <p:spPr/>
        <p:txBody>
          <a:bodyPr>
            <a:normAutofit lnSpcReduction="10000"/>
          </a:bodyPr>
          <a:lstStyle/>
          <a:p>
            <a:endParaRPr lang="en-CA"/>
          </a:p>
        </p:txBody>
      </p:sp>
    </p:spTree>
    <p:extLst>
      <p:ext uri="{BB962C8B-B14F-4D97-AF65-F5344CB8AC3E}">
        <p14:creationId xmlns:p14="http://schemas.microsoft.com/office/powerpoint/2010/main" val="3462933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BE2A6E-B3D4-4538-9183-09A0022C3AC9}"/>
              </a:ext>
            </a:extLst>
          </p:cNvPr>
          <p:cNvSpPr>
            <a:spLocks noGrp="1"/>
          </p:cNvSpPr>
          <p:nvPr>
            <p:ph idx="1"/>
          </p:nvPr>
        </p:nvSpPr>
        <p:spPr>
          <a:xfrm>
            <a:off x="838200" y="1348033"/>
            <a:ext cx="10515600" cy="4866646"/>
          </a:xfrm>
        </p:spPr>
        <p:txBody>
          <a:bodyPr>
            <a:normAutofit/>
          </a:bodyPr>
          <a:lstStyle/>
          <a:p>
            <a:pPr marL="0" indent="0">
              <a:buNone/>
            </a:pPr>
            <a:r>
              <a:rPr lang="en-CA" sz="1400" dirty="0"/>
              <a:t>[1] Andrew E. Marble, Igor V. </a:t>
            </a:r>
            <a:r>
              <a:rPr lang="en-CA" sz="1400" dirty="0" err="1"/>
              <a:t>Mastikhin</a:t>
            </a:r>
            <a:r>
              <a:rPr lang="en-CA" sz="1400" dirty="0"/>
              <a:t>, Bruce G. Colpitts, and Bruce J. </a:t>
            </a:r>
            <a:r>
              <a:rPr lang="en-CA" sz="1400" dirty="0" err="1"/>
              <a:t>Balcom</a:t>
            </a:r>
            <a:r>
              <a:rPr lang="en-CA" sz="1400" dirty="0"/>
              <a:t>. “A Compact Permanent Magnet Array With a Remote Homogeneous Field”. Journal of Magnetic Resonance, 186:100–104, 2007.</a:t>
            </a:r>
          </a:p>
          <a:p>
            <a:pPr marL="0" indent="0">
              <a:buNone/>
            </a:pPr>
            <a:r>
              <a:rPr lang="en-CA" sz="1400" dirty="0"/>
              <a:t>[2] Eiichi Fukushima and Stephen B.W. Roeder. ”Experimental Pulse NMR A Nuts and Bolts Approach”. CRC Press, Florida, USA, 1981.</a:t>
            </a:r>
          </a:p>
          <a:p>
            <a:pPr marL="0" indent="0">
              <a:buNone/>
            </a:pPr>
            <a:r>
              <a:rPr lang="en-CA" sz="1400" dirty="0"/>
              <a:t>[3] J.J. </a:t>
            </a:r>
            <a:r>
              <a:rPr lang="en-CA" sz="1400" dirty="0" err="1"/>
              <a:t>Helmus</a:t>
            </a:r>
            <a:r>
              <a:rPr lang="en-CA" sz="1400" dirty="0"/>
              <a:t> and C.P. </a:t>
            </a:r>
            <a:r>
              <a:rPr lang="en-CA" sz="1400" dirty="0" err="1"/>
              <a:t>Jaroniec</a:t>
            </a:r>
            <a:r>
              <a:rPr lang="en-CA" sz="1400" dirty="0"/>
              <a:t>. “</a:t>
            </a:r>
            <a:r>
              <a:rPr lang="en-CA" sz="1400" dirty="0" err="1"/>
              <a:t>Nmrglue</a:t>
            </a:r>
            <a:r>
              <a:rPr lang="en-CA" sz="1400" dirty="0"/>
              <a:t>: An open source Python package for the analysis of multidimensional NMR data”. Journal of Biomolecular NMR, 55:355–367, 2013. </a:t>
            </a:r>
          </a:p>
          <a:p>
            <a:pPr marL="0" indent="0">
              <a:buNone/>
            </a:pPr>
            <a:r>
              <a:rPr lang="en-CA" sz="1400" dirty="0"/>
              <a:t>[4] Juan C. </a:t>
            </a:r>
            <a:r>
              <a:rPr lang="en-CA" sz="1400" dirty="0" err="1"/>
              <a:t>Garc´ıa</a:t>
            </a:r>
            <a:r>
              <a:rPr lang="en-CA" sz="1400" dirty="0"/>
              <a:t>-Naranjo, Igor V. </a:t>
            </a:r>
            <a:r>
              <a:rPr lang="en-CA" sz="1400" dirty="0" err="1"/>
              <a:t>Mastikhin</a:t>
            </a:r>
            <a:r>
              <a:rPr lang="en-CA" sz="1400" dirty="0"/>
              <a:t>, Bruce G. Colpitts, and Bruce J. </a:t>
            </a:r>
            <a:r>
              <a:rPr lang="en-CA" sz="1400" dirty="0" err="1"/>
              <a:t>Balcom</a:t>
            </a:r>
            <a:r>
              <a:rPr lang="en-CA" sz="1400" dirty="0"/>
              <a:t>. “A Unilateral Magnet with an Extended Constant Magnetic Field Gradient”. Journal of Magnetic Resonance, 207:337– 344, 2010.</a:t>
            </a:r>
          </a:p>
          <a:p>
            <a:pPr marL="0" indent="0">
              <a:buNone/>
            </a:pPr>
            <a:r>
              <a:rPr lang="en-CA" sz="1400" dirty="0"/>
              <a:t>[5] </a:t>
            </a:r>
            <a:r>
              <a:rPr lang="en-CA" sz="1400" dirty="0" err="1"/>
              <a:t>Os`an</a:t>
            </a:r>
            <a:r>
              <a:rPr lang="en-CA" sz="1400" dirty="0"/>
              <a:t> T.M., J. M </a:t>
            </a:r>
            <a:r>
              <a:rPr lang="en-CA" sz="1400" dirty="0" err="1"/>
              <a:t>Oll´e</a:t>
            </a:r>
            <a:r>
              <a:rPr lang="en-CA" sz="1400" dirty="0"/>
              <a:t>, M. </a:t>
            </a:r>
            <a:r>
              <a:rPr lang="en-CA" sz="1400" dirty="0" err="1"/>
              <a:t>Carpinella</a:t>
            </a:r>
            <a:r>
              <a:rPr lang="en-CA" sz="1400" dirty="0"/>
              <a:t>, L. M. C. </a:t>
            </a:r>
            <a:r>
              <a:rPr lang="en-CA" sz="1400" dirty="0" err="1"/>
              <a:t>Cerioni</a:t>
            </a:r>
            <a:r>
              <a:rPr lang="en-CA" sz="1400" dirty="0"/>
              <a:t>, D. J </a:t>
            </a:r>
            <a:r>
              <a:rPr lang="en-CA" sz="1400" dirty="0" err="1"/>
              <a:t>Pusiol</a:t>
            </a:r>
            <a:r>
              <a:rPr lang="en-CA" sz="1400" dirty="0"/>
              <a:t>, M. Appel, J. Freeman, I. Espejo. “Fast measurements of average flow velocity by Low-Field 1H NMR”. Journal of Magnetic Resonance, 209:116– 122, 2011. </a:t>
            </a:r>
          </a:p>
          <a:p>
            <a:pPr marL="0" indent="0">
              <a:buNone/>
            </a:pPr>
            <a:r>
              <a:rPr lang="en-CA" sz="1400" dirty="0"/>
              <a:t>[6] R. Bryon Bird, Warren E. Stewart, and Edwin N. Lightfoot. “Transport Phenomena”. John Wiley &amp; Sons Inc., NJ, USA, 2007. </a:t>
            </a:r>
          </a:p>
          <a:p>
            <a:pPr marL="0" indent="0">
              <a:buNone/>
            </a:pPr>
            <a:r>
              <a:rPr lang="en-CA" sz="1400" dirty="0"/>
              <a:t>[7] Sebastian Richard and Ben </a:t>
            </a:r>
            <a:r>
              <a:rPr lang="en-CA" sz="1400" dirty="0" err="1"/>
              <a:t>Newling</a:t>
            </a:r>
            <a:r>
              <a:rPr lang="en-CA" sz="1400" dirty="0"/>
              <a:t>. “Measuring Flow Using a Permanent Magnet with a Large Constant Gradient”. Applied Magnetic Resonance, 50:627–635, 2019. </a:t>
            </a:r>
          </a:p>
          <a:p>
            <a:pPr marL="0" indent="0">
              <a:buNone/>
            </a:pPr>
            <a:r>
              <a:rPr lang="en-CA" sz="1400" dirty="0"/>
              <a:t>[8] United States Geological Survey. “Water Density”. https: //www.usgs.gov/special-topic/water-science-school/science/ </a:t>
            </a:r>
            <a:r>
              <a:rPr lang="en-CA" sz="1400" dirty="0" err="1"/>
              <a:t>water-density?qt-science_center_objects</a:t>
            </a:r>
            <a:r>
              <a:rPr lang="en-CA" sz="1400" dirty="0"/>
              <a:t>=0#qt-science_ </a:t>
            </a:r>
            <a:r>
              <a:rPr lang="en-CA" sz="1400" dirty="0" err="1"/>
              <a:t>center_objects</a:t>
            </a:r>
            <a:r>
              <a:rPr lang="en-CA" sz="1400" dirty="0"/>
              <a:t>. [Online; accessed April-2020]. </a:t>
            </a:r>
          </a:p>
          <a:p>
            <a:pPr marL="0" indent="0">
              <a:buNone/>
            </a:pPr>
            <a:r>
              <a:rPr lang="en-CA" sz="1400" dirty="0"/>
              <a:t>[9] </a:t>
            </a:r>
            <a:r>
              <a:rPr lang="en-CA" sz="1400" dirty="0" err="1"/>
              <a:t>Waluch</a:t>
            </a:r>
            <a:r>
              <a:rPr lang="en-CA" sz="1400" dirty="0"/>
              <a:t>, V. and G.B, William. “NMR Even Echo Rephasing in Slow Laminar Flow”. Journal of Computer Assisted Tomography, 8(4):594– 598, 1984. </a:t>
            </a:r>
          </a:p>
          <a:p>
            <a:pPr marL="0" indent="0">
              <a:buNone/>
            </a:pPr>
            <a:r>
              <a:rPr lang="en-CA" sz="1400" dirty="0"/>
              <a:t>[10] </a:t>
            </a:r>
            <a:r>
              <a:rPr lang="en-CA" sz="1400" dirty="0" err="1"/>
              <a:t>Zhi-Phei</a:t>
            </a:r>
            <a:r>
              <a:rPr lang="en-CA" sz="1400" dirty="0"/>
              <a:t> Liang and Paul .C Lauterbur. “Principles of Magnetic Resonance Imaging - A Signal Processing Perspective”. The International Society for Optical Engineering, Bellingham, Washington USA, 1991.</a:t>
            </a:r>
          </a:p>
        </p:txBody>
      </p:sp>
      <p:sp>
        <p:nvSpPr>
          <p:cNvPr id="3" name="Title 2">
            <a:extLst>
              <a:ext uri="{FF2B5EF4-FFF2-40B4-BE49-F238E27FC236}">
                <a16:creationId xmlns:a16="http://schemas.microsoft.com/office/drawing/2014/main" id="{613263CE-260B-4A81-814A-13421847D0B1}"/>
              </a:ext>
            </a:extLst>
          </p:cNvPr>
          <p:cNvSpPr>
            <a:spLocks noGrp="1"/>
          </p:cNvSpPr>
          <p:nvPr>
            <p:ph type="title"/>
          </p:nvPr>
        </p:nvSpPr>
        <p:spPr/>
        <p:txBody>
          <a:bodyPr/>
          <a:lstStyle/>
          <a:p>
            <a:r>
              <a:rPr lang="en-CA" dirty="0"/>
              <a:t>References</a:t>
            </a:r>
          </a:p>
        </p:txBody>
      </p:sp>
      <p:sp>
        <p:nvSpPr>
          <p:cNvPr id="4" name="Slide Number Placeholder 3">
            <a:extLst>
              <a:ext uri="{FF2B5EF4-FFF2-40B4-BE49-F238E27FC236}">
                <a16:creationId xmlns:a16="http://schemas.microsoft.com/office/drawing/2014/main" id="{0131A54E-EBFF-4EBB-AFDF-768D15E61A1F}"/>
              </a:ext>
            </a:extLst>
          </p:cNvPr>
          <p:cNvSpPr>
            <a:spLocks noGrp="1"/>
          </p:cNvSpPr>
          <p:nvPr>
            <p:ph type="sldNum" sz="quarter" idx="12"/>
          </p:nvPr>
        </p:nvSpPr>
        <p:spPr/>
        <p:txBody>
          <a:bodyPr/>
          <a:lstStyle/>
          <a:p>
            <a:fld id="{A6E091D6-A39F-4132-8D26-1114BDCE68C3}" type="slidenum">
              <a:rPr lang="en-CA" smtClean="0"/>
              <a:t>16</a:t>
            </a:fld>
            <a:endParaRPr lang="en-CA"/>
          </a:p>
        </p:txBody>
      </p:sp>
    </p:spTree>
    <p:extLst>
      <p:ext uri="{BB962C8B-B14F-4D97-AF65-F5344CB8AC3E}">
        <p14:creationId xmlns:p14="http://schemas.microsoft.com/office/powerpoint/2010/main" val="385220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718D-92FC-4D9D-A7A3-88EEBA037395}"/>
              </a:ext>
            </a:extLst>
          </p:cNvPr>
          <p:cNvSpPr>
            <a:spLocks noGrp="1"/>
          </p:cNvSpPr>
          <p:nvPr>
            <p:ph type="title"/>
          </p:nvPr>
        </p:nvSpPr>
        <p:spPr>
          <a:xfrm>
            <a:off x="838200" y="365125"/>
            <a:ext cx="10515600" cy="700195"/>
          </a:xfrm>
        </p:spPr>
        <p:txBody>
          <a:bodyPr/>
          <a:lstStyle/>
          <a:p>
            <a:r>
              <a:rPr lang="en-CA" b="1" dirty="0"/>
              <a:t>Summary</a:t>
            </a:r>
          </a:p>
        </p:txBody>
      </p:sp>
      <p:sp>
        <p:nvSpPr>
          <p:cNvPr id="3" name="Content Placeholder 2">
            <a:extLst>
              <a:ext uri="{FF2B5EF4-FFF2-40B4-BE49-F238E27FC236}">
                <a16:creationId xmlns:a16="http://schemas.microsoft.com/office/drawing/2014/main" id="{A5DD7AFA-A394-4E17-B793-84FECF4F6E4A}"/>
              </a:ext>
            </a:extLst>
          </p:cNvPr>
          <p:cNvSpPr>
            <a:spLocks noGrp="1"/>
          </p:cNvSpPr>
          <p:nvPr>
            <p:ph idx="1"/>
          </p:nvPr>
        </p:nvSpPr>
        <p:spPr>
          <a:xfrm>
            <a:off x="838200" y="1491916"/>
            <a:ext cx="10515600" cy="4722763"/>
          </a:xfrm>
        </p:spPr>
        <p:txBody>
          <a:bodyPr>
            <a:normAutofit/>
          </a:bodyPr>
          <a:lstStyle/>
          <a:p>
            <a:pPr>
              <a:buFont typeface="Wingdings" panose="05000000000000000000" pitchFamily="2" charset="2"/>
              <a:buChar char="§"/>
            </a:pPr>
            <a:r>
              <a:rPr lang="en-CA" dirty="0"/>
              <a:t>Theory</a:t>
            </a:r>
          </a:p>
          <a:p>
            <a:pPr lvl="1">
              <a:buFont typeface="Wingdings" panose="05000000000000000000" pitchFamily="2" charset="2"/>
              <a:buChar char="§"/>
            </a:pPr>
            <a:r>
              <a:rPr lang="en-CA" dirty="0"/>
              <a:t>Intro to Magnetic Resonance</a:t>
            </a:r>
          </a:p>
          <a:p>
            <a:pPr lvl="1">
              <a:buFont typeface="Wingdings" panose="05000000000000000000" pitchFamily="2" charset="2"/>
              <a:buChar char="§"/>
            </a:pPr>
            <a:r>
              <a:rPr lang="en-CA" dirty="0"/>
              <a:t>Theory for Flow Measurements</a:t>
            </a:r>
          </a:p>
          <a:p>
            <a:pPr>
              <a:buFont typeface="Wingdings" panose="05000000000000000000" pitchFamily="2" charset="2"/>
              <a:buChar char="§"/>
            </a:pPr>
            <a:r>
              <a:rPr lang="en-CA" dirty="0"/>
              <a:t>Materials and Methods</a:t>
            </a:r>
          </a:p>
          <a:p>
            <a:pPr lvl="1">
              <a:buFont typeface="Wingdings" panose="05000000000000000000" pitchFamily="2" charset="2"/>
              <a:buChar char="§"/>
            </a:pPr>
            <a:r>
              <a:rPr lang="en-CA" dirty="0"/>
              <a:t>Unilateral Magnet</a:t>
            </a:r>
          </a:p>
          <a:p>
            <a:pPr lvl="1">
              <a:buFont typeface="Wingdings" panose="05000000000000000000" pitchFamily="2" charset="2"/>
              <a:buChar char="§"/>
            </a:pPr>
            <a:r>
              <a:rPr lang="en-CA" dirty="0"/>
              <a:t>Cradle</a:t>
            </a:r>
          </a:p>
          <a:p>
            <a:pPr lvl="1">
              <a:buFont typeface="Wingdings" panose="05000000000000000000" pitchFamily="2" charset="2"/>
              <a:buChar char="§"/>
            </a:pPr>
            <a:r>
              <a:rPr lang="en-CA" dirty="0"/>
              <a:t>Probe Construction</a:t>
            </a:r>
          </a:p>
          <a:p>
            <a:pPr lvl="1">
              <a:buFont typeface="Wingdings" panose="05000000000000000000" pitchFamily="2" charset="2"/>
              <a:buChar char="§"/>
            </a:pPr>
            <a:r>
              <a:rPr lang="en-CA" dirty="0"/>
              <a:t>Code</a:t>
            </a:r>
          </a:p>
          <a:p>
            <a:pPr>
              <a:buFont typeface="Wingdings" panose="05000000000000000000" pitchFamily="2" charset="2"/>
              <a:buChar char="§"/>
            </a:pPr>
            <a:r>
              <a:rPr lang="en-CA" dirty="0"/>
              <a:t>Results &amp; Discussion</a:t>
            </a:r>
          </a:p>
          <a:p>
            <a:pPr>
              <a:buFont typeface="Wingdings" panose="05000000000000000000" pitchFamily="2" charset="2"/>
              <a:buChar char="§"/>
            </a:pPr>
            <a:r>
              <a:rPr lang="en-CA" dirty="0"/>
              <a:t>Conclusion</a:t>
            </a:r>
          </a:p>
          <a:p>
            <a:pPr>
              <a:buFont typeface="Wingdings" panose="05000000000000000000" pitchFamily="2" charset="2"/>
              <a:buChar char="§"/>
            </a:pPr>
            <a:endParaRPr lang="en-CA" dirty="0"/>
          </a:p>
          <a:p>
            <a:pPr>
              <a:buFont typeface="Wingdings" panose="05000000000000000000" pitchFamily="2" charset="2"/>
              <a:buChar char="§"/>
            </a:pPr>
            <a:endParaRPr lang="en-CA" dirty="0"/>
          </a:p>
          <a:p>
            <a:endParaRPr lang="en-CA" dirty="0"/>
          </a:p>
        </p:txBody>
      </p:sp>
      <p:sp>
        <p:nvSpPr>
          <p:cNvPr id="4" name="Slide Number Placeholder 3">
            <a:extLst>
              <a:ext uri="{FF2B5EF4-FFF2-40B4-BE49-F238E27FC236}">
                <a16:creationId xmlns:a16="http://schemas.microsoft.com/office/drawing/2014/main" id="{A78EAC84-267A-4037-B4B6-95C51B221C9D}"/>
              </a:ext>
            </a:extLst>
          </p:cNvPr>
          <p:cNvSpPr>
            <a:spLocks noGrp="1"/>
          </p:cNvSpPr>
          <p:nvPr>
            <p:ph type="sldNum" sz="quarter" idx="12"/>
          </p:nvPr>
        </p:nvSpPr>
        <p:spPr>
          <a:xfrm>
            <a:off x="8610600" y="6356350"/>
            <a:ext cx="2743200" cy="365125"/>
          </a:xfrm>
        </p:spPr>
        <p:txBody>
          <a:bodyPr/>
          <a:lstStyle/>
          <a:p>
            <a:fld id="{A6E091D6-A39F-4132-8D26-1114BDCE68C3}" type="slidenum">
              <a:rPr lang="en-CA" smtClean="0"/>
              <a:t>2</a:t>
            </a:fld>
            <a:endParaRPr lang="en-CA" dirty="0"/>
          </a:p>
        </p:txBody>
      </p:sp>
    </p:spTree>
    <p:extLst>
      <p:ext uri="{BB962C8B-B14F-4D97-AF65-F5344CB8AC3E}">
        <p14:creationId xmlns:p14="http://schemas.microsoft.com/office/powerpoint/2010/main" val="67711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8F8FFA-2343-4CC3-99B1-98A298379111}"/>
              </a:ext>
            </a:extLst>
          </p:cNvPr>
          <p:cNvSpPr>
            <a:spLocks noGrp="1"/>
          </p:cNvSpPr>
          <p:nvPr>
            <p:ph idx="1"/>
          </p:nvPr>
        </p:nvSpPr>
        <p:spPr/>
        <p:txBody>
          <a:bodyPr/>
          <a:lstStyle/>
          <a:p>
            <a:endParaRPr lang="en-CA"/>
          </a:p>
        </p:txBody>
      </p:sp>
      <p:sp>
        <p:nvSpPr>
          <p:cNvPr id="3" name="Title 2">
            <a:extLst>
              <a:ext uri="{FF2B5EF4-FFF2-40B4-BE49-F238E27FC236}">
                <a16:creationId xmlns:a16="http://schemas.microsoft.com/office/drawing/2014/main" id="{93846618-7E2A-426E-9604-2D754E09568E}"/>
              </a:ext>
            </a:extLst>
          </p:cNvPr>
          <p:cNvSpPr>
            <a:spLocks noGrp="1"/>
          </p:cNvSpPr>
          <p:nvPr>
            <p:ph type="title"/>
          </p:nvPr>
        </p:nvSpPr>
        <p:spPr/>
        <p:txBody>
          <a:bodyPr/>
          <a:lstStyle/>
          <a:p>
            <a:r>
              <a:rPr lang="en-CA" b="1" dirty="0"/>
              <a:t>Theory</a:t>
            </a:r>
          </a:p>
        </p:txBody>
      </p:sp>
      <p:sp>
        <p:nvSpPr>
          <p:cNvPr id="4" name="Slide Number Placeholder 3">
            <a:extLst>
              <a:ext uri="{FF2B5EF4-FFF2-40B4-BE49-F238E27FC236}">
                <a16:creationId xmlns:a16="http://schemas.microsoft.com/office/drawing/2014/main" id="{B1006B1C-948A-4FBF-B3AA-1505D7D482C7}"/>
              </a:ext>
            </a:extLst>
          </p:cNvPr>
          <p:cNvSpPr>
            <a:spLocks noGrp="1"/>
          </p:cNvSpPr>
          <p:nvPr>
            <p:ph type="sldNum" sz="quarter" idx="12"/>
          </p:nvPr>
        </p:nvSpPr>
        <p:spPr/>
        <p:txBody>
          <a:bodyPr/>
          <a:lstStyle/>
          <a:p>
            <a:fld id="{A6E091D6-A39F-4132-8D26-1114BDCE68C3}" type="slidenum">
              <a:rPr lang="en-CA" smtClean="0"/>
              <a:t>3</a:t>
            </a:fld>
            <a:endParaRPr lang="en-CA"/>
          </a:p>
        </p:txBody>
      </p:sp>
      <p:sp>
        <p:nvSpPr>
          <p:cNvPr id="5" name="Content Placeholder 4">
            <a:extLst>
              <a:ext uri="{FF2B5EF4-FFF2-40B4-BE49-F238E27FC236}">
                <a16:creationId xmlns:a16="http://schemas.microsoft.com/office/drawing/2014/main" id="{C8A42258-28F9-4919-8BE0-B97E31F7F150}"/>
              </a:ext>
            </a:extLst>
          </p:cNvPr>
          <p:cNvSpPr>
            <a:spLocks noGrp="1"/>
          </p:cNvSpPr>
          <p:nvPr>
            <p:ph idx="13"/>
          </p:nvPr>
        </p:nvSpPr>
        <p:spPr/>
        <p:txBody>
          <a:bodyPr>
            <a:normAutofit lnSpcReduction="10000"/>
          </a:bodyPr>
          <a:lstStyle/>
          <a:p>
            <a:r>
              <a:rPr lang="en-CA" dirty="0"/>
              <a:t>Introduction to Magnetic Resonance - FID</a:t>
            </a:r>
          </a:p>
        </p:txBody>
      </p:sp>
    </p:spTree>
    <p:extLst>
      <p:ext uri="{BB962C8B-B14F-4D97-AF65-F5344CB8AC3E}">
        <p14:creationId xmlns:p14="http://schemas.microsoft.com/office/powerpoint/2010/main" val="1348798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9453A5-803F-400A-8EBB-2872EEFFC4E3}"/>
              </a:ext>
            </a:extLst>
          </p:cNvPr>
          <p:cNvSpPr>
            <a:spLocks noGrp="1"/>
          </p:cNvSpPr>
          <p:nvPr>
            <p:ph idx="1"/>
          </p:nvPr>
        </p:nvSpPr>
        <p:spPr/>
        <p:txBody>
          <a:bodyPr/>
          <a:lstStyle/>
          <a:p>
            <a:endParaRPr lang="en-CA" dirty="0"/>
          </a:p>
        </p:txBody>
      </p:sp>
      <p:sp>
        <p:nvSpPr>
          <p:cNvPr id="3" name="Title 2">
            <a:extLst>
              <a:ext uri="{FF2B5EF4-FFF2-40B4-BE49-F238E27FC236}">
                <a16:creationId xmlns:a16="http://schemas.microsoft.com/office/drawing/2014/main" id="{E678598F-8957-45F9-B590-34BBAA2630BC}"/>
              </a:ext>
            </a:extLst>
          </p:cNvPr>
          <p:cNvSpPr>
            <a:spLocks noGrp="1"/>
          </p:cNvSpPr>
          <p:nvPr>
            <p:ph type="title"/>
          </p:nvPr>
        </p:nvSpPr>
        <p:spPr/>
        <p:txBody>
          <a:bodyPr/>
          <a:lstStyle/>
          <a:p>
            <a:r>
              <a:rPr lang="en-CA" b="1" dirty="0"/>
              <a:t>Theory</a:t>
            </a:r>
          </a:p>
        </p:txBody>
      </p:sp>
      <p:sp>
        <p:nvSpPr>
          <p:cNvPr id="4" name="Slide Number Placeholder 3">
            <a:extLst>
              <a:ext uri="{FF2B5EF4-FFF2-40B4-BE49-F238E27FC236}">
                <a16:creationId xmlns:a16="http://schemas.microsoft.com/office/drawing/2014/main" id="{2E7DB7FF-93C7-47AE-AADF-022819C8D1E0}"/>
              </a:ext>
            </a:extLst>
          </p:cNvPr>
          <p:cNvSpPr>
            <a:spLocks noGrp="1"/>
          </p:cNvSpPr>
          <p:nvPr>
            <p:ph type="sldNum" sz="quarter" idx="12"/>
          </p:nvPr>
        </p:nvSpPr>
        <p:spPr/>
        <p:txBody>
          <a:bodyPr/>
          <a:lstStyle/>
          <a:p>
            <a:fld id="{A6E091D6-A39F-4132-8D26-1114BDCE68C3}" type="slidenum">
              <a:rPr lang="en-CA" smtClean="0"/>
              <a:t>4</a:t>
            </a:fld>
            <a:endParaRPr lang="en-CA"/>
          </a:p>
        </p:txBody>
      </p:sp>
      <p:sp>
        <p:nvSpPr>
          <p:cNvPr id="5" name="Content Placeholder 4">
            <a:extLst>
              <a:ext uri="{FF2B5EF4-FFF2-40B4-BE49-F238E27FC236}">
                <a16:creationId xmlns:a16="http://schemas.microsoft.com/office/drawing/2014/main" id="{B9FACD60-7758-4D98-A140-DDB6936E9819}"/>
              </a:ext>
            </a:extLst>
          </p:cNvPr>
          <p:cNvSpPr>
            <a:spLocks noGrp="1"/>
          </p:cNvSpPr>
          <p:nvPr>
            <p:ph idx="13"/>
          </p:nvPr>
        </p:nvSpPr>
        <p:spPr/>
        <p:txBody>
          <a:bodyPr>
            <a:normAutofit lnSpcReduction="10000"/>
          </a:bodyPr>
          <a:lstStyle/>
          <a:p>
            <a:r>
              <a:rPr lang="en-CA" dirty="0"/>
              <a:t>Theory for Flow Measurements</a:t>
            </a:r>
          </a:p>
        </p:txBody>
      </p:sp>
    </p:spTree>
    <p:extLst>
      <p:ext uri="{BB962C8B-B14F-4D97-AF65-F5344CB8AC3E}">
        <p14:creationId xmlns:p14="http://schemas.microsoft.com/office/powerpoint/2010/main" val="4105407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966364-F2DF-431F-9A34-983A6DC45331}"/>
              </a:ext>
            </a:extLst>
          </p:cNvPr>
          <p:cNvSpPr>
            <a:spLocks noGrp="1"/>
          </p:cNvSpPr>
          <p:nvPr>
            <p:ph idx="1"/>
          </p:nvPr>
        </p:nvSpPr>
        <p:spPr/>
        <p:txBody>
          <a:bodyPr>
            <a:normAutofit/>
          </a:bodyPr>
          <a:lstStyle/>
          <a:p>
            <a:r>
              <a:rPr lang="en-CA" sz="2300" dirty="0"/>
              <a:t>Small handheld unilateral magnet with a constant gradient region perpendicular to the surface (y direction). Three magnet array with B0 along the z direction.</a:t>
            </a:r>
          </a:p>
        </p:txBody>
      </p:sp>
      <p:sp>
        <p:nvSpPr>
          <p:cNvPr id="3" name="Title 2">
            <a:extLst>
              <a:ext uri="{FF2B5EF4-FFF2-40B4-BE49-F238E27FC236}">
                <a16:creationId xmlns:a16="http://schemas.microsoft.com/office/drawing/2014/main" id="{72636FE1-CC26-4FDE-9CA6-CF778221B68D}"/>
              </a:ext>
            </a:extLst>
          </p:cNvPr>
          <p:cNvSpPr>
            <a:spLocks noGrp="1"/>
          </p:cNvSpPr>
          <p:nvPr>
            <p:ph type="title"/>
          </p:nvPr>
        </p:nvSpPr>
        <p:spPr/>
        <p:txBody>
          <a:bodyPr/>
          <a:lstStyle/>
          <a:p>
            <a:r>
              <a:rPr lang="en-CA" dirty="0"/>
              <a:t>Materials and Methods</a:t>
            </a:r>
          </a:p>
        </p:txBody>
      </p:sp>
      <p:sp>
        <p:nvSpPr>
          <p:cNvPr id="4" name="Slide Number Placeholder 3">
            <a:extLst>
              <a:ext uri="{FF2B5EF4-FFF2-40B4-BE49-F238E27FC236}">
                <a16:creationId xmlns:a16="http://schemas.microsoft.com/office/drawing/2014/main" id="{F3A87517-BD71-4A0F-88AF-EED92513710E}"/>
              </a:ext>
            </a:extLst>
          </p:cNvPr>
          <p:cNvSpPr>
            <a:spLocks noGrp="1"/>
          </p:cNvSpPr>
          <p:nvPr>
            <p:ph type="sldNum" sz="quarter" idx="12"/>
          </p:nvPr>
        </p:nvSpPr>
        <p:spPr/>
        <p:txBody>
          <a:bodyPr/>
          <a:lstStyle/>
          <a:p>
            <a:fld id="{A6E091D6-A39F-4132-8D26-1114BDCE68C3}" type="slidenum">
              <a:rPr lang="en-CA" smtClean="0"/>
              <a:t>5</a:t>
            </a:fld>
            <a:endParaRPr lang="en-CA"/>
          </a:p>
        </p:txBody>
      </p:sp>
      <p:sp>
        <p:nvSpPr>
          <p:cNvPr id="5" name="Content Placeholder 4">
            <a:extLst>
              <a:ext uri="{FF2B5EF4-FFF2-40B4-BE49-F238E27FC236}">
                <a16:creationId xmlns:a16="http://schemas.microsoft.com/office/drawing/2014/main" id="{0252D742-1EAA-43F4-AF67-2C629354C91D}"/>
              </a:ext>
            </a:extLst>
          </p:cNvPr>
          <p:cNvSpPr>
            <a:spLocks noGrp="1"/>
          </p:cNvSpPr>
          <p:nvPr>
            <p:ph idx="13"/>
          </p:nvPr>
        </p:nvSpPr>
        <p:spPr/>
        <p:txBody>
          <a:bodyPr>
            <a:normAutofit lnSpcReduction="10000"/>
          </a:bodyPr>
          <a:lstStyle/>
          <a:p>
            <a:r>
              <a:rPr lang="en-CA" dirty="0"/>
              <a:t>Unilateral Magnet</a:t>
            </a:r>
          </a:p>
        </p:txBody>
      </p:sp>
      <p:pic>
        <p:nvPicPr>
          <p:cNvPr id="7" name="Picture 6" descr="A screenshot of a cell phone&#10;&#10;Description automatically generated">
            <a:extLst>
              <a:ext uri="{FF2B5EF4-FFF2-40B4-BE49-F238E27FC236}">
                <a16:creationId xmlns:a16="http://schemas.microsoft.com/office/drawing/2014/main" id="{B732DC10-9C94-4442-A960-0510B7214F4E}"/>
              </a:ext>
            </a:extLst>
          </p:cNvPr>
          <p:cNvPicPr>
            <a:picLocks noChangeAspect="1"/>
          </p:cNvPicPr>
          <p:nvPr/>
        </p:nvPicPr>
        <p:blipFill rotWithShape="1">
          <a:blip r:embed="rId2">
            <a:extLst>
              <a:ext uri="{28A0092B-C50C-407E-A947-70E740481C1C}">
                <a14:useLocalDpi xmlns:a14="http://schemas.microsoft.com/office/drawing/2010/main" val="0"/>
              </a:ext>
            </a:extLst>
          </a:blip>
          <a:srcRect l="20710" t="3763" r="17223" b="13832"/>
          <a:stretch/>
        </p:blipFill>
        <p:spPr>
          <a:xfrm>
            <a:off x="1160343" y="3195687"/>
            <a:ext cx="4042467" cy="3018992"/>
          </a:xfrm>
          <a:prstGeom prst="rect">
            <a:avLst/>
          </a:prstGeom>
        </p:spPr>
      </p:pic>
      <p:pic>
        <p:nvPicPr>
          <p:cNvPr id="9" name="Picture 8" descr="A close up of a map&#10;&#10;Description automatically generated">
            <a:extLst>
              <a:ext uri="{FF2B5EF4-FFF2-40B4-BE49-F238E27FC236}">
                <a16:creationId xmlns:a16="http://schemas.microsoft.com/office/drawing/2014/main" id="{949076FE-485A-40D7-A972-025F65A78CE9}"/>
              </a:ext>
            </a:extLst>
          </p:cNvPr>
          <p:cNvPicPr>
            <a:picLocks noChangeAspect="1"/>
          </p:cNvPicPr>
          <p:nvPr/>
        </p:nvPicPr>
        <p:blipFill rotWithShape="1">
          <a:blip r:embed="rId3">
            <a:extLst>
              <a:ext uri="{28A0092B-C50C-407E-A947-70E740481C1C}">
                <a14:useLocalDpi xmlns:a14="http://schemas.microsoft.com/office/drawing/2010/main" val="0"/>
              </a:ext>
            </a:extLst>
          </a:blip>
          <a:srcRect l="16265" t="8774" r="18962"/>
          <a:stretch/>
        </p:blipFill>
        <p:spPr>
          <a:xfrm>
            <a:off x="5825764" y="2733773"/>
            <a:ext cx="5205893" cy="4124227"/>
          </a:xfrm>
          <a:prstGeom prst="rect">
            <a:avLst/>
          </a:prstGeom>
        </p:spPr>
      </p:pic>
    </p:spTree>
    <p:extLst>
      <p:ext uri="{BB962C8B-B14F-4D97-AF65-F5344CB8AC3E}">
        <p14:creationId xmlns:p14="http://schemas.microsoft.com/office/powerpoint/2010/main" val="1136801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close up of a device&#10;&#10;Description automatically generated">
            <a:extLst>
              <a:ext uri="{FF2B5EF4-FFF2-40B4-BE49-F238E27FC236}">
                <a16:creationId xmlns:a16="http://schemas.microsoft.com/office/drawing/2014/main" id="{23E2F9DD-C387-4695-AF90-E9F27B04BE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594" t="16835" r="7919" b="24567"/>
          <a:stretch/>
        </p:blipFill>
        <p:spPr>
          <a:xfrm>
            <a:off x="6737685" y="3556275"/>
            <a:ext cx="5133474" cy="2051311"/>
          </a:xfrm>
        </p:spPr>
      </p:pic>
      <p:sp>
        <p:nvSpPr>
          <p:cNvPr id="3" name="Title 2">
            <a:extLst>
              <a:ext uri="{FF2B5EF4-FFF2-40B4-BE49-F238E27FC236}">
                <a16:creationId xmlns:a16="http://schemas.microsoft.com/office/drawing/2014/main" id="{DAE2CBA9-1902-41B4-B254-A571393F3DE8}"/>
              </a:ext>
            </a:extLst>
          </p:cNvPr>
          <p:cNvSpPr>
            <a:spLocks noGrp="1"/>
          </p:cNvSpPr>
          <p:nvPr>
            <p:ph type="title"/>
          </p:nvPr>
        </p:nvSpPr>
        <p:spPr/>
        <p:txBody>
          <a:bodyPr/>
          <a:lstStyle/>
          <a:p>
            <a:r>
              <a:rPr lang="en-CA" dirty="0"/>
              <a:t>Materials and Methods</a:t>
            </a:r>
          </a:p>
        </p:txBody>
      </p:sp>
      <p:sp>
        <p:nvSpPr>
          <p:cNvPr id="4" name="Slide Number Placeholder 3">
            <a:extLst>
              <a:ext uri="{FF2B5EF4-FFF2-40B4-BE49-F238E27FC236}">
                <a16:creationId xmlns:a16="http://schemas.microsoft.com/office/drawing/2014/main" id="{82784AFA-CB1B-41A1-9C38-7E06D72CCDCB}"/>
              </a:ext>
            </a:extLst>
          </p:cNvPr>
          <p:cNvSpPr>
            <a:spLocks noGrp="1"/>
          </p:cNvSpPr>
          <p:nvPr>
            <p:ph type="sldNum" sz="quarter" idx="12"/>
          </p:nvPr>
        </p:nvSpPr>
        <p:spPr/>
        <p:txBody>
          <a:bodyPr/>
          <a:lstStyle/>
          <a:p>
            <a:fld id="{A6E091D6-A39F-4132-8D26-1114BDCE68C3}" type="slidenum">
              <a:rPr lang="en-CA" smtClean="0"/>
              <a:t>6</a:t>
            </a:fld>
            <a:endParaRPr lang="en-CA"/>
          </a:p>
        </p:txBody>
      </p:sp>
      <p:sp>
        <p:nvSpPr>
          <p:cNvPr id="5" name="Content Placeholder 4">
            <a:extLst>
              <a:ext uri="{FF2B5EF4-FFF2-40B4-BE49-F238E27FC236}">
                <a16:creationId xmlns:a16="http://schemas.microsoft.com/office/drawing/2014/main" id="{289DB9ED-3E9A-42D6-96F8-BEEE957B333C}"/>
              </a:ext>
            </a:extLst>
          </p:cNvPr>
          <p:cNvSpPr>
            <a:spLocks noGrp="1"/>
          </p:cNvSpPr>
          <p:nvPr>
            <p:ph idx="13"/>
          </p:nvPr>
        </p:nvSpPr>
        <p:spPr/>
        <p:txBody>
          <a:bodyPr>
            <a:normAutofit lnSpcReduction="10000"/>
          </a:bodyPr>
          <a:lstStyle/>
          <a:p>
            <a:r>
              <a:rPr lang="en-CA" dirty="0"/>
              <a:t>Cradle System</a:t>
            </a:r>
          </a:p>
        </p:txBody>
      </p:sp>
      <mc:AlternateContent xmlns:mc="http://schemas.openxmlformats.org/markup-compatibility/2006">
        <mc:Choice xmlns:am3d="http://schemas.microsoft.com/office/drawing/2017/model3d" Requires="am3d">
          <p:graphicFrame>
            <p:nvGraphicFramePr>
              <p:cNvPr id="10" name="3D Model 9">
                <a:extLst>
                  <a:ext uri="{FF2B5EF4-FFF2-40B4-BE49-F238E27FC236}">
                    <a16:creationId xmlns:a16="http://schemas.microsoft.com/office/drawing/2014/main" id="{BBDF7218-C97D-4CC2-A0E8-41A9C6B0F5CD}"/>
                  </a:ext>
                </a:extLst>
              </p:cNvPr>
              <p:cNvGraphicFramePr>
                <a:graphicFrameLocks/>
              </p:cNvGraphicFramePr>
              <p:nvPr>
                <p:extLst>
                  <p:ext uri="{D42A27DB-BD31-4B8C-83A1-F6EECF244321}">
                    <p14:modId xmlns:p14="http://schemas.microsoft.com/office/powerpoint/2010/main" val="906819818"/>
                  </p:ext>
                </p:extLst>
              </p:nvPr>
            </p:nvGraphicFramePr>
            <p:xfrm rot="17188265">
              <a:off x="8546409" y="1423717"/>
              <a:ext cx="1786119" cy="2099622"/>
            </p:xfrm>
            <a:graphic>
              <a:graphicData uri="http://schemas.microsoft.com/office/drawing/2017/model3d">
                <am3d:model3d r:embed="rId3">
                  <am3d:spPr>
                    <a:xfrm rot="17188265">
                      <a:off x="0" y="0"/>
                      <a:ext cx="1786119" cy="2099622"/>
                    </a:xfrm>
                    <a:prstGeom prst="rect">
                      <a:avLst/>
                    </a:prstGeom>
                  </am3d:spPr>
                  <am3d:camera>
                    <am3d:pos x="0" y="-3594219" z="79200267"/>
                    <am3d:up dx="0" dy="36000000" dz="0"/>
                    <am3d:lookAt x="0" y="5781" z="260"/>
                    <am3d:perspective fov="2508392"/>
                  </am3d:camera>
                  <am3d:trans>
                    <am3d:meterPerModelUnit n="8474" d="1000000"/>
                    <am3d:preTrans dx="-15254237" dy="-18000000" dz="-15254237"/>
                    <am3d:scale>
                      <am3d:sx n="1000000" d="1000000"/>
                      <am3d:sy n="1000000" d="1000000"/>
                      <am3d:sz n="1000000" d="1000000"/>
                    </am3d:scale>
                    <am3d:rot ax="-3910669" ay="2835736" az="-3467861"/>
                    <am3d:postTrans dx="0" dy="0" dz="0"/>
                  </am3d:trans>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0" name="3D Model 9">
                <a:extLst>
                  <a:ext uri="{FF2B5EF4-FFF2-40B4-BE49-F238E27FC236}">
                    <a16:creationId xmlns:a16="http://schemas.microsoft.com/office/drawing/2014/main" id="{BBDF7218-C97D-4CC2-A0E8-41A9C6B0F5CD}"/>
                  </a:ext>
                </a:extLst>
              </p:cNvPr>
              <p:cNvPicPr>
                <a:picLocks noGrp="1" noRot="1" noChangeAspect="1" noMove="1" noResize="1" noEditPoints="1" noAdjustHandles="1" noChangeArrowheads="1" noChangeShapeType="1" noCrop="1"/>
              </p:cNvPicPr>
              <p:nvPr/>
            </p:nvPicPr>
            <p:blipFill>
              <a:blip r:embed="rId4"/>
              <a:stretch>
                <a:fillRect/>
              </a:stretch>
            </p:blipFill>
            <p:spPr>
              <a:xfrm rot="17188265">
                <a:off x="8546409" y="1423717"/>
                <a:ext cx="1786119" cy="2099622"/>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1" name="3D Model 10">
                <a:extLst>
                  <a:ext uri="{FF2B5EF4-FFF2-40B4-BE49-F238E27FC236}">
                    <a16:creationId xmlns:a16="http://schemas.microsoft.com/office/drawing/2014/main" id="{BFDFF65B-E0DC-480D-9BB8-274371C2636C}"/>
                  </a:ext>
                </a:extLst>
              </p:cNvPr>
              <p:cNvGraphicFramePr>
                <a:graphicFrameLocks noChangeAspect="1"/>
              </p:cNvGraphicFramePr>
              <p:nvPr>
                <p:extLst>
                  <p:ext uri="{D42A27DB-BD31-4B8C-83A1-F6EECF244321}">
                    <p14:modId xmlns:p14="http://schemas.microsoft.com/office/powerpoint/2010/main" val="541574713"/>
                  </p:ext>
                </p:extLst>
              </p:nvPr>
            </p:nvGraphicFramePr>
            <p:xfrm rot="16865034">
              <a:off x="7858820" y="1847774"/>
              <a:ext cx="1503558" cy="1799576"/>
            </p:xfrm>
            <a:graphic>
              <a:graphicData uri="http://schemas.microsoft.com/office/drawing/2017/model3d">
                <am3d:model3d r:embed="rId5">
                  <am3d:spPr>
                    <a:xfrm rot="16865034">
                      <a:off x="0" y="0"/>
                      <a:ext cx="1503558" cy="1799576"/>
                    </a:xfrm>
                    <a:prstGeom prst="rect">
                      <a:avLst/>
                    </a:prstGeom>
                  </am3d:spPr>
                  <am3d:camera>
                    <am3d:pos x="0" y="0" z="63301643"/>
                    <am3d:up dx="0" dy="36000000" dz="0"/>
                    <am3d:lookAt x="0" y="0" z="0"/>
                    <am3d:perspective fov="2700000"/>
                  </am3d:camera>
                  <am3d:trans>
                    <am3d:meterPerModelUnit n="10526" d="1000000"/>
                    <am3d:preTrans dx="-15347368" dy="-22547367" dz="-22736841"/>
                    <am3d:scale>
                      <am3d:sx n="1000000" d="1000000"/>
                      <am3d:sy n="1000000" d="1000000"/>
                      <am3d:sz n="1000000" d="1000000"/>
                    </am3d:scale>
                    <am3d:rot ax="-4473115" ay="2674978" az="-4110580"/>
                    <am3d:postTrans dx="0" dy="0" dz="0"/>
                  </am3d:trans>
                  <am3d:raster rName="Office3DRenderer" rVer="16.0.8326">
                    <am3d:blip r:embed="rId6"/>
                  </am3d:raster>
                  <am3d:objViewport viewportSz="20026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1" name="3D Model 10">
                <a:extLst>
                  <a:ext uri="{FF2B5EF4-FFF2-40B4-BE49-F238E27FC236}">
                    <a16:creationId xmlns:a16="http://schemas.microsoft.com/office/drawing/2014/main" id="{BFDFF65B-E0DC-480D-9BB8-274371C2636C}"/>
                  </a:ext>
                </a:extLst>
              </p:cNvPr>
              <p:cNvPicPr>
                <a:picLocks noGrp="1" noRot="1" noChangeAspect="1" noMove="1" noResize="1" noEditPoints="1" noAdjustHandles="1" noChangeArrowheads="1" noChangeShapeType="1" noCrop="1"/>
              </p:cNvPicPr>
              <p:nvPr/>
            </p:nvPicPr>
            <p:blipFill>
              <a:blip r:embed="rId6"/>
              <a:stretch>
                <a:fillRect/>
              </a:stretch>
            </p:blipFill>
            <p:spPr>
              <a:xfrm rot="16865034">
                <a:off x="7858820" y="1847774"/>
                <a:ext cx="1503558" cy="1799576"/>
              </a:xfrm>
              <a:prstGeom prst="rect">
                <a:avLst/>
              </a:prstGeom>
            </p:spPr>
          </p:pic>
        </mc:Fallback>
      </mc:AlternateContent>
      <p:sp>
        <p:nvSpPr>
          <p:cNvPr id="14" name="Content Placeholder 1">
            <a:extLst>
              <a:ext uri="{FF2B5EF4-FFF2-40B4-BE49-F238E27FC236}">
                <a16:creationId xmlns:a16="http://schemas.microsoft.com/office/drawing/2014/main" id="{CE78D6AD-193C-4E46-B8AA-C8432F34A585}"/>
              </a:ext>
            </a:extLst>
          </p:cNvPr>
          <p:cNvSpPr txBox="1">
            <a:spLocks/>
          </p:cNvSpPr>
          <p:nvPr/>
        </p:nvSpPr>
        <p:spPr>
          <a:xfrm>
            <a:off x="838200" y="1855433"/>
            <a:ext cx="6169578" cy="43592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300" dirty="0"/>
              <a:t>A cradle was 3D printed to allow for the magnet to be suspended at different angles. </a:t>
            </a:r>
          </a:p>
          <a:p>
            <a:r>
              <a:rPr lang="en-CA" sz="2300" dirty="0"/>
              <a:t>This was a quick and effective solution to securely suspending the magnet. </a:t>
            </a:r>
          </a:p>
          <a:p>
            <a:endParaRPr lang="en-CA" sz="2300" dirty="0"/>
          </a:p>
        </p:txBody>
      </p:sp>
    </p:spTree>
    <p:extLst>
      <p:ext uri="{BB962C8B-B14F-4D97-AF65-F5344CB8AC3E}">
        <p14:creationId xmlns:p14="http://schemas.microsoft.com/office/powerpoint/2010/main" val="380448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antenna, object, clock&#10;&#10;Description automatically generated">
            <a:extLst>
              <a:ext uri="{FF2B5EF4-FFF2-40B4-BE49-F238E27FC236}">
                <a16:creationId xmlns:a16="http://schemas.microsoft.com/office/drawing/2014/main" id="{3F47D40D-4791-4D5D-8F94-FE0A10E32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6585" y="3913136"/>
            <a:ext cx="7138830" cy="1940928"/>
          </a:xfrm>
        </p:spPr>
      </p:pic>
      <p:sp>
        <p:nvSpPr>
          <p:cNvPr id="3" name="Title 2">
            <a:extLst>
              <a:ext uri="{FF2B5EF4-FFF2-40B4-BE49-F238E27FC236}">
                <a16:creationId xmlns:a16="http://schemas.microsoft.com/office/drawing/2014/main" id="{12F71550-A6F6-4B27-A7BD-D4F22D34DEFD}"/>
              </a:ext>
            </a:extLst>
          </p:cNvPr>
          <p:cNvSpPr>
            <a:spLocks noGrp="1"/>
          </p:cNvSpPr>
          <p:nvPr>
            <p:ph type="title"/>
          </p:nvPr>
        </p:nvSpPr>
        <p:spPr/>
        <p:txBody>
          <a:bodyPr/>
          <a:lstStyle/>
          <a:p>
            <a:r>
              <a:rPr lang="en-CA"/>
              <a:t>Materials and Methods</a:t>
            </a:r>
            <a:endParaRPr lang="en-CA" dirty="0"/>
          </a:p>
        </p:txBody>
      </p:sp>
      <p:sp>
        <p:nvSpPr>
          <p:cNvPr id="4" name="Slide Number Placeholder 3">
            <a:extLst>
              <a:ext uri="{FF2B5EF4-FFF2-40B4-BE49-F238E27FC236}">
                <a16:creationId xmlns:a16="http://schemas.microsoft.com/office/drawing/2014/main" id="{F7FCB56A-8C0D-4D3E-A0D1-C595F1FA274A}"/>
              </a:ext>
            </a:extLst>
          </p:cNvPr>
          <p:cNvSpPr>
            <a:spLocks noGrp="1"/>
          </p:cNvSpPr>
          <p:nvPr>
            <p:ph type="sldNum" sz="quarter" idx="12"/>
          </p:nvPr>
        </p:nvSpPr>
        <p:spPr/>
        <p:txBody>
          <a:bodyPr/>
          <a:lstStyle/>
          <a:p>
            <a:fld id="{A6E091D6-A39F-4132-8D26-1114BDCE68C3}" type="slidenum">
              <a:rPr lang="en-CA" smtClean="0"/>
              <a:t>7</a:t>
            </a:fld>
            <a:endParaRPr lang="en-CA"/>
          </a:p>
        </p:txBody>
      </p:sp>
      <p:sp>
        <p:nvSpPr>
          <p:cNvPr id="5" name="Content Placeholder 4">
            <a:extLst>
              <a:ext uri="{FF2B5EF4-FFF2-40B4-BE49-F238E27FC236}">
                <a16:creationId xmlns:a16="http://schemas.microsoft.com/office/drawing/2014/main" id="{E1FE241F-0D24-43A0-9002-218664AD1F13}"/>
              </a:ext>
            </a:extLst>
          </p:cNvPr>
          <p:cNvSpPr>
            <a:spLocks noGrp="1"/>
          </p:cNvSpPr>
          <p:nvPr>
            <p:ph idx="13"/>
          </p:nvPr>
        </p:nvSpPr>
        <p:spPr/>
        <p:txBody>
          <a:bodyPr>
            <a:normAutofit lnSpcReduction="10000"/>
          </a:bodyPr>
          <a:lstStyle/>
          <a:p>
            <a:r>
              <a:rPr lang="en-CA"/>
              <a:t>RF Probe</a:t>
            </a:r>
            <a:endParaRPr lang="en-CA" dirty="0"/>
          </a:p>
        </p:txBody>
      </p:sp>
      <p:sp>
        <p:nvSpPr>
          <p:cNvPr id="8" name="Content Placeholder 1">
            <a:extLst>
              <a:ext uri="{FF2B5EF4-FFF2-40B4-BE49-F238E27FC236}">
                <a16:creationId xmlns:a16="http://schemas.microsoft.com/office/drawing/2014/main" id="{7B475650-7DA2-4767-AC64-635889BCC0E7}"/>
              </a:ext>
            </a:extLst>
          </p:cNvPr>
          <p:cNvSpPr txBox="1">
            <a:spLocks/>
          </p:cNvSpPr>
          <p:nvPr/>
        </p:nvSpPr>
        <p:spPr>
          <a:xfrm>
            <a:off x="838200" y="1855433"/>
            <a:ext cx="10515600" cy="43592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300" dirty="0"/>
              <a:t>The 2.26 MHz RF probe was constructed with a 40 turn coil, wrapped about a Plexiglass former. The RF probe is enclosed about a PCB board connected at all sides to act as a Faraday cage.</a:t>
            </a:r>
          </a:p>
          <a:p>
            <a:r>
              <a:rPr lang="en-CA" sz="2300" dirty="0"/>
              <a:t>Problems with probe dead time required a resistor to be in series with the coil. </a:t>
            </a:r>
          </a:p>
        </p:txBody>
      </p:sp>
    </p:spTree>
    <p:extLst>
      <p:ext uri="{BB962C8B-B14F-4D97-AF65-F5344CB8AC3E}">
        <p14:creationId xmlns:p14="http://schemas.microsoft.com/office/powerpoint/2010/main" val="1088875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767C4D-6DA0-46D2-81E2-870B7A23F244}"/>
              </a:ext>
            </a:extLst>
          </p:cNvPr>
          <p:cNvSpPr>
            <a:spLocks noGrp="1"/>
          </p:cNvSpPr>
          <p:nvPr>
            <p:ph idx="1"/>
          </p:nvPr>
        </p:nvSpPr>
        <p:spPr>
          <a:xfrm>
            <a:off x="838200" y="1855433"/>
            <a:ext cx="6202680" cy="4359246"/>
          </a:xfrm>
        </p:spPr>
        <p:txBody>
          <a:bodyPr>
            <a:normAutofit/>
          </a:bodyPr>
          <a:lstStyle/>
          <a:p>
            <a:r>
              <a:rPr lang="en-CA" sz="2300" dirty="0"/>
              <a:t>To decrease total acquisition time, the water sample used is doped with CuSO4. 14g of CuSO4 was added to 3102g of distilled water to reduce T1. (74.8ms T1 at 7T)</a:t>
            </a:r>
          </a:p>
          <a:p>
            <a:r>
              <a:rPr lang="en-CA" sz="2300" dirty="0"/>
              <a:t>The doped water sample is pumped through a hose that feeds into the RF coil. The flow rate can be adjusted and documented to then be compared to MR flow data.</a:t>
            </a:r>
          </a:p>
          <a:p>
            <a:r>
              <a:rPr lang="en-CA" sz="2300" dirty="0"/>
              <a:t>Pump outputs flow in CCM to an oscilloscope (frequency must be multiplied by 7.5) which has uncertainty of +/-3Hz (22.5CCM).</a:t>
            </a:r>
          </a:p>
          <a:p>
            <a:endParaRPr lang="en-CA" sz="2300" dirty="0"/>
          </a:p>
          <a:p>
            <a:endParaRPr lang="en-CA" sz="2300" dirty="0"/>
          </a:p>
        </p:txBody>
      </p:sp>
      <p:sp>
        <p:nvSpPr>
          <p:cNvPr id="3" name="Title 2">
            <a:extLst>
              <a:ext uri="{FF2B5EF4-FFF2-40B4-BE49-F238E27FC236}">
                <a16:creationId xmlns:a16="http://schemas.microsoft.com/office/drawing/2014/main" id="{BEDFC506-8074-409C-830F-A730405B33CD}"/>
              </a:ext>
            </a:extLst>
          </p:cNvPr>
          <p:cNvSpPr>
            <a:spLocks noGrp="1"/>
          </p:cNvSpPr>
          <p:nvPr>
            <p:ph type="title"/>
          </p:nvPr>
        </p:nvSpPr>
        <p:spPr/>
        <p:txBody>
          <a:bodyPr/>
          <a:lstStyle/>
          <a:p>
            <a:r>
              <a:rPr lang="en-CA" dirty="0"/>
              <a:t>Materials and Methods</a:t>
            </a:r>
          </a:p>
        </p:txBody>
      </p:sp>
      <p:sp>
        <p:nvSpPr>
          <p:cNvPr id="4" name="Slide Number Placeholder 3">
            <a:extLst>
              <a:ext uri="{FF2B5EF4-FFF2-40B4-BE49-F238E27FC236}">
                <a16:creationId xmlns:a16="http://schemas.microsoft.com/office/drawing/2014/main" id="{9C2A71C6-DBF5-4DEB-A797-8220CDD4D5C8}"/>
              </a:ext>
            </a:extLst>
          </p:cNvPr>
          <p:cNvSpPr>
            <a:spLocks noGrp="1"/>
          </p:cNvSpPr>
          <p:nvPr>
            <p:ph type="sldNum" sz="quarter" idx="12"/>
          </p:nvPr>
        </p:nvSpPr>
        <p:spPr/>
        <p:txBody>
          <a:bodyPr/>
          <a:lstStyle/>
          <a:p>
            <a:fld id="{A6E091D6-A39F-4132-8D26-1114BDCE68C3}" type="slidenum">
              <a:rPr lang="en-CA" smtClean="0"/>
              <a:t>8</a:t>
            </a:fld>
            <a:endParaRPr lang="en-CA"/>
          </a:p>
        </p:txBody>
      </p:sp>
      <p:sp>
        <p:nvSpPr>
          <p:cNvPr id="5" name="Content Placeholder 4">
            <a:extLst>
              <a:ext uri="{FF2B5EF4-FFF2-40B4-BE49-F238E27FC236}">
                <a16:creationId xmlns:a16="http://schemas.microsoft.com/office/drawing/2014/main" id="{0ED10BD7-DC93-4F67-B4E9-9997646E0CDE}"/>
              </a:ext>
            </a:extLst>
          </p:cNvPr>
          <p:cNvSpPr>
            <a:spLocks noGrp="1"/>
          </p:cNvSpPr>
          <p:nvPr>
            <p:ph idx="13"/>
          </p:nvPr>
        </p:nvSpPr>
        <p:spPr/>
        <p:txBody>
          <a:bodyPr>
            <a:normAutofit lnSpcReduction="10000"/>
          </a:bodyPr>
          <a:lstStyle/>
          <a:p>
            <a:r>
              <a:rPr lang="en-CA" dirty="0"/>
              <a:t>Setup</a:t>
            </a:r>
          </a:p>
        </p:txBody>
      </p:sp>
      <p:pic>
        <p:nvPicPr>
          <p:cNvPr id="7" name="Picture 6" descr="A close up of a machine&#10;&#10;Description automatically generated">
            <a:extLst>
              <a:ext uri="{FF2B5EF4-FFF2-40B4-BE49-F238E27FC236}">
                <a16:creationId xmlns:a16="http://schemas.microsoft.com/office/drawing/2014/main" id="{FE8F1866-EC4E-40BD-84FD-FFA6FE50E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279" y="1953576"/>
            <a:ext cx="4668521" cy="3501391"/>
          </a:xfrm>
          <a:prstGeom prst="rect">
            <a:avLst/>
          </a:prstGeom>
          <a:ln>
            <a:no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17744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2B166F-D89A-4E09-8812-443B869463FA}"/>
              </a:ext>
            </a:extLst>
          </p:cNvPr>
          <p:cNvSpPr>
            <a:spLocks noGrp="1"/>
          </p:cNvSpPr>
          <p:nvPr>
            <p:ph idx="1"/>
          </p:nvPr>
        </p:nvSpPr>
        <p:spPr>
          <a:xfrm>
            <a:off x="838200" y="1855433"/>
            <a:ext cx="5654040" cy="4359246"/>
          </a:xfrm>
        </p:spPr>
        <p:txBody>
          <a:bodyPr>
            <a:normAutofit fontScale="92500"/>
          </a:bodyPr>
          <a:lstStyle/>
          <a:p>
            <a:r>
              <a:rPr lang="en-CA" sz="2400" dirty="0"/>
              <a:t>Python code was used to analyse the bulk of the data generated by TNMR. The associated –B/A values are collected for the MR flow data. </a:t>
            </a:r>
          </a:p>
          <a:p>
            <a:r>
              <a:rPr lang="en-CA" sz="2400" dirty="0"/>
              <a:t>A line is fitted to the first 3 even peaks. Then, the –B/A is calculated and stored in an array. In the case of three sets of data for each flow velocity, this approach is repeated, but will take the average of the –B/A</a:t>
            </a:r>
          </a:p>
          <a:p>
            <a:r>
              <a:rPr lang="en-CA" sz="2400" dirty="0"/>
              <a:t>Vertical uncertainties are calculated with the standard deviation of the three –B/A values given the three data sets for a flow velocity.</a:t>
            </a:r>
          </a:p>
        </p:txBody>
      </p:sp>
      <p:sp>
        <p:nvSpPr>
          <p:cNvPr id="3" name="Title 2">
            <a:extLst>
              <a:ext uri="{FF2B5EF4-FFF2-40B4-BE49-F238E27FC236}">
                <a16:creationId xmlns:a16="http://schemas.microsoft.com/office/drawing/2014/main" id="{6078F45E-8982-4502-A7FE-87EB40A36CE6}"/>
              </a:ext>
            </a:extLst>
          </p:cNvPr>
          <p:cNvSpPr>
            <a:spLocks noGrp="1"/>
          </p:cNvSpPr>
          <p:nvPr>
            <p:ph type="title"/>
          </p:nvPr>
        </p:nvSpPr>
        <p:spPr/>
        <p:txBody>
          <a:bodyPr/>
          <a:lstStyle/>
          <a:p>
            <a:r>
              <a:rPr lang="en-CA" dirty="0"/>
              <a:t>Materials and Methods</a:t>
            </a:r>
          </a:p>
        </p:txBody>
      </p:sp>
      <p:sp>
        <p:nvSpPr>
          <p:cNvPr id="4" name="Slide Number Placeholder 3">
            <a:extLst>
              <a:ext uri="{FF2B5EF4-FFF2-40B4-BE49-F238E27FC236}">
                <a16:creationId xmlns:a16="http://schemas.microsoft.com/office/drawing/2014/main" id="{58436E74-4052-451C-8A5E-28B844667FC5}"/>
              </a:ext>
            </a:extLst>
          </p:cNvPr>
          <p:cNvSpPr>
            <a:spLocks noGrp="1"/>
          </p:cNvSpPr>
          <p:nvPr>
            <p:ph type="sldNum" sz="quarter" idx="12"/>
          </p:nvPr>
        </p:nvSpPr>
        <p:spPr/>
        <p:txBody>
          <a:bodyPr/>
          <a:lstStyle/>
          <a:p>
            <a:fld id="{A6E091D6-A39F-4132-8D26-1114BDCE68C3}" type="slidenum">
              <a:rPr lang="en-CA" smtClean="0"/>
              <a:t>9</a:t>
            </a:fld>
            <a:endParaRPr lang="en-CA"/>
          </a:p>
        </p:txBody>
      </p:sp>
      <p:sp>
        <p:nvSpPr>
          <p:cNvPr id="5" name="Content Placeholder 4">
            <a:extLst>
              <a:ext uri="{FF2B5EF4-FFF2-40B4-BE49-F238E27FC236}">
                <a16:creationId xmlns:a16="http://schemas.microsoft.com/office/drawing/2014/main" id="{0D9EA949-29B1-475C-80CF-E36073108BFC}"/>
              </a:ext>
            </a:extLst>
          </p:cNvPr>
          <p:cNvSpPr>
            <a:spLocks noGrp="1"/>
          </p:cNvSpPr>
          <p:nvPr>
            <p:ph idx="13"/>
          </p:nvPr>
        </p:nvSpPr>
        <p:spPr/>
        <p:txBody>
          <a:bodyPr>
            <a:normAutofit lnSpcReduction="10000"/>
          </a:bodyPr>
          <a:lstStyle/>
          <a:p>
            <a:r>
              <a:rPr lang="en-CA" dirty="0"/>
              <a:t>Code</a:t>
            </a:r>
          </a:p>
        </p:txBody>
      </p:sp>
      <p:pic>
        <p:nvPicPr>
          <p:cNvPr id="6" name="Picture 5" descr="A screenshot of a cell phone&#10;&#10;Description automatically generated">
            <a:extLst>
              <a:ext uri="{FF2B5EF4-FFF2-40B4-BE49-F238E27FC236}">
                <a16:creationId xmlns:a16="http://schemas.microsoft.com/office/drawing/2014/main" id="{70C78E24-5CD0-420A-A20C-9AB0B407B4E5}"/>
              </a:ext>
            </a:extLst>
          </p:cNvPr>
          <p:cNvPicPr>
            <a:picLocks noChangeAspect="1"/>
          </p:cNvPicPr>
          <p:nvPr/>
        </p:nvPicPr>
        <p:blipFill rotWithShape="1">
          <a:blip r:embed="rId2">
            <a:extLst>
              <a:ext uri="{28A0092B-C50C-407E-A947-70E740481C1C}">
                <a14:useLocalDpi xmlns:a14="http://schemas.microsoft.com/office/drawing/2010/main" val="0"/>
              </a:ext>
            </a:extLst>
          </a:blip>
          <a:srcRect l="3818" t="7235" r="26369" b="-2"/>
          <a:stretch/>
        </p:blipFill>
        <p:spPr>
          <a:xfrm>
            <a:off x="6673154" y="1965207"/>
            <a:ext cx="5141534" cy="341601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2F62054-09FD-40A6-9165-4D2132E02B70}"/>
                  </a:ext>
                </a:extLst>
              </p:cNvPr>
              <p:cNvSpPr txBox="1"/>
              <p:nvPr/>
            </p:nvSpPr>
            <p:spPr>
              <a:xfrm>
                <a:off x="9234211" y="2687928"/>
                <a:ext cx="157142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sz="1400" b="0" i="1" smtClean="0">
                          <a:latin typeface="Cambria Math" panose="02040503050406030204" pitchFamily="18" charset="0"/>
                        </a:rPr>
                        <m:t>𝑦</m:t>
                      </m:r>
                      <m:r>
                        <a:rPr lang="en-CA" sz="1400" b="0" i="1" smtClean="0">
                          <a:latin typeface="Cambria Math" panose="02040503050406030204" pitchFamily="18" charset="0"/>
                        </a:rPr>
                        <m:t>=</m:t>
                      </m:r>
                      <m:r>
                        <a:rPr lang="en-CA" sz="1400" b="0" i="1" smtClean="0">
                          <a:latin typeface="Cambria Math" panose="02040503050406030204" pitchFamily="18" charset="0"/>
                        </a:rPr>
                        <m:t>𝐵</m:t>
                      </m:r>
                      <m:r>
                        <a:rPr lang="en-CA" sz="1400" b="0" i="1" smtClean="0">
                          <a:latin typeface="Cambria Math" panose="02040503050406030204" pitchFamily="18" charset="0"/>
                        </a:rPr>
                        <m:t>∗</m:t>
                      </m:r>
                      <m:d>
                        <m:dPr>
                          <m:ctrlPr>
                            <a:rPr lang="en-CA" sz="1400" b="0" i="1" smtClean="0">
                              <a:latin typeface="Cambria Math" panose="02040503050406030204" pitchFamily="18" charset="0"/>
                            </a:rPr>
                          </m:ctrlPr>
                        </m:dPr>
                        <m:e>
                          <m:r>
                            <a:rPr lang="en-CA" sz="1400" b="0" i="1" smtClean="0">
                              <a:latin typeface="Cambria Math" panose="02040503050406030204" pitchFamily="18" charset="0"/>
                            </a:rPr>
                            <m:t>𝑡𝑖𝑚𝑒</m:t>
                          </m:r>
                        </m:e>
                      </m:d>
                      <m:r>
                        <a:rPr lang="en-CA" sz="1400" b="0" i="1" smtClean="0">
                          <a:latin typeface="Cambria Math" panose="02040503050406030204" pitchFamily="18" charset="0"/>
                        </a:rPr>
                        <m:t>+</m:t>
                      </m:r>
                      <m:r>
                        <a:rPr lang="en-CA" sz="1400" b="0" i="1" smtClean="0">
                          <a:latin typeface="Cambria Math" panose="02040503050406030204" pitchFamily="18" charset="0"/>
                        </a:rPr>
                        <m:t>𝐴</m:t>
                      </m:r>
                    </m:oMath>
                  </m:oMathPara>
                </a14:m>
                <a:endParaRPr lang="en-CA" sz="1400" dirty="0"/>
              </a:p>
            </p:txBody>
          </p:sp>
        </mc:Choice>
        <mc:Fallback>
          <p:sp>
            <p:nvSpPr>
              <p:cNvPr id="7" name="TextBox 6">
                <a:extLst>
                  <a:ext uri="{FF2B5EF4-FFF2-40B4-BE49-F238E27FC236}">
                    <a16:creationId xmlns:a16="http://schemas.microsoft.com/office/drawing/2014/main" id="{22F62054-09FD-40A6-9165-4D2132E02B70}"/>
                  </a:ext>
                </a:extLst>
              </p:cNvPr>
              <p:cNvSpPr txBox="1">
                <a:spLocks noRot="1" noChangeAspect="1" noMove="1" noResize="1" noEditPoints="1" noAdjustHandles="1" noChangeArrowheads="1" noChangeShapeType="1" noTextEdit="1"/>
              </p:cNvSpPr>
              <p:nvPr/>
            </p:nvSpPr>
            <p:spPr>
              <a:xfrm>
                <a:off x="9234211" y="2687928"/>
                <a:ext cx="1571424" cy="215444"/>
              </a:xfrm>
              <a:prstGeom prst="rect">
                <a:avLst/>
              </a:prstGeom>
              <a:blipFill>
                <a:blip r:embed="rId3"/>
                <a:stretch>
                  <a:fillRect l="-775" b="-22857"/>
                </a:stretch>
              </a:blipFill>
            </p:spPr>
            <p:txBody>
              <a:bodyPr/>
              <a:lstStyle/>
              <a:p>
                <a:r>
                  <a:rPr lang="en-CA">
                    <a:noFill/>
                  </a:rPr>
                  <a:t> </a:t>
                </a:r>
              </a:p>
            </p:txBody>
          </p:sp>
        </mc:Fallback>
      </mc:AlternateContent>
    </p:spTree>
    <p:extLst>
      <p:ext uri="{BB962C8B-B14F-4D97-AF65-F5344CB8AC3E}">
        <p14:creationId xmlns:p14="http://schemas.microsoft.com/office/powerpoint/2010/main" val="1422658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990</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Wingdings</vt:lpstr>
      <vt:lpstr>Office Theme</vt:lpstr>
      <vt:lpstr>Handheld Unilateral Magnet for Flow Measurements using a Large Constant Gradient</vt:lpstr>
      <vt:lpstr>Summary</vt:lpstr>
      <vt:lpstr>Theory</vt:lpstr>
      <vt:lpstr>Theory</vt:lpstr>
      <vt:lpstr>Materials and Methods</vt:lpstr>
      <vt:lpstr>Materials and Methods</vt:lpstr>
      <vt:lpstr>Materials and Methods</vt:lpstr>
      <vt:lpstr>Materials and Methods</vt:lpstr>
      <vt:lpstr>Materials and Methods</vt:lpstr>
      <vt:lpstr>Materials and Methods</vt:lpstr>
      <vt:lpstr>Results</vt:lpstr>
      <vt:lpstr>Results</vt:lpstr>
      <vt:lpstr>Results</vt:lpstr>
      <vt:lpstr>Results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Devin Mathieu Morin</dc:creator>
  <cp:lastModifiedBy>Devin Mathieu Morin</cp:lastModifiedBy>
  <cp:revision>18</cp:revision>
  <dcterms:created xsi:type="dcterms:W3CDTF">2020-04-06T12:21:20Z</dcterms:created>
  <dcterms:modified xsi:type="dcterms:W3CDTF">2020-04-10T20:11:19Z</dcterms:modified>
</cp:coreProperties>
</file>