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74" r:id="rId6"/>
    <p:sldId id="269" r:id="rId7"/>
    <p:sldId id="272" r:id="rId8"/>
    <p:sldId id="273" r:id="rId9"/>
    <p:sldId id="261" r:id="rId10"/>
    <p:sldId id="279" r:id="rId11"/>
    <p:sldId id="262" r:id="rId12"/>
    <p:sldId id="266" r:id="rId13"/>
    <p:sldId id="275" r:id="rId14"/>
    <p:sldId id="276" r:id="rId15"/>
    <p:sldId id="263" r:id="rId16"/>
    <p:sldId id="277" r:id="rId17"/>
    <p:sldId id="265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nt Richard Wilbur" initials="GRW" lastIdx="2" clrIdx="0">
    <p:extLst>
      <p:ext uri="{19B8F6BF-5375-455C-9EA6-DF929625EA0E}">
        <p15:presenceInfo xmlns:p15="http://schemas.microsoft.com/office/powerpoint/2012/main" userId="S-1-5-21-2401994520-3098184470-3903343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1" autoAdjust="0"/>
    <p:restoredTop sz="90268" autoAdjust="0"/>
  </p:normalViewPr>
  <p:slideViewPr>
    <p:cSldViewPr snapToGrid="0">
      <p:cViewPr varScale="1">
        <p:scale>
          <a:sx n="77" d="100"/>
          <a:sy n="77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33DDE-7469-4114-B7FC-DA1A468AF9F5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51E0A-BC4C-46BE-93CA-EA259C1D36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61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are trying to help the computational physicists with their numerical solutions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1E0A-BC4C-46BE-93CA-EA259C1D36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849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Water T2: 130ms</a:t>
            </a:r>
          </a:p>
          <a:p>
            <a:r>
              <a:rPr lang="en-CA" dirty="0"/>
              <a:t>Ice T2: ~10us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1E0A-BC4C-46BE-93CA-EA259C1D369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8 clicks</a:t>
            </a:r>
          </a:p>
          <a:p>
            <a:r>
              <a:rPr lang="en-CA" dirty="0"/>
              <a:t>Each image take roughly 4 minutes apart</a:t>
            </a:r>
          </a:p>
          <a:p>
            <a:r>
              <a:rPr lang="en-CA" dirty="0"/>
              <a:t>Each image takes ~2:30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1E0A-BC4C-46BE-93CA-EA259C1D369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88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10 clicks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1E0A-BC4C-46BE-93CA-EA259C1D369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25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7 clicks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1E0A-BC4C-46BE-93CA-EA259C1D369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583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Pt 14: T1 = 158ms, T2 = 34ms</a:t>
            </a:r>
          </a:p>
          <a:p>
            <a:endParaRPr lang="en-CA" dirty="0"/>
          </a:p>
          <a:p>
            <a:r>
              <a:rPr lang="en-CA" dirty="0"/>
              <a:t>Pt 15: T1 = 125ms, T2 = 27ms</a:t>
            </a:r>
          </a:p>
          <a:p>
            <a:r>
              <a:rPr lang="en-CA" dirty="0"/>
              <a:t>Secondary: T1 = 60ms, T2 = 3.6ms</a:t>
            </a:r>
          </a:p>
          <a:p>
            <a:endParaRPr lang="en-CA" dirty="0"/>
          </a:p>
          <a:p>
            <a:r>
              <a:rPr lang="en-CA" dirty="0"/>
              <a:t>Shorter Relaxation times imply more active energy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1E0A-BC4C-46BE-93CA-EA259C1D369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846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04E1-ED8E-4F86-A1E5-BA33ADA7291A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C470-E5E6-4167-808E-C780E0EECCEA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91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04E1-ED8E-4F86-A1E5-BA33ADA7291A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C470-E5E6-4167-808E-C780E0EECC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19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04E1-ED8E-4F86-A1E5-BA33ADA7291A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C470-E5E6-4167-808E-C780E0EECC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4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04E1-ED8E-4F86-A1E5-BA33ADA7291A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C470-E5E6-4167-808E-C780E0EECC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7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04E1-ED8E-4F86-A1E5-BA33ADA7291A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C470-E5E6-4167-808E-C780E0EECCEA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1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04E1-ED8E-4F86-A1E5-BA33ADA7291A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C470-E5E6-4167-808E-C780E0EECC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94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04E1-ED8E-4F86-A1E5-BA33ADA7291A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C470-E5E6-4167-808E-C780E0EECC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05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04E1-ED8E-4F86-A1E5-BA33ADA7291A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C470-E5E6-4167-808E-C780E0EECC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51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04E1-ED8E-4F86-A1E5-BA33ADA7291A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C470-E5E6-4167-808E-C780E0EECC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21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C704E1-ED8E-4F86-A1E5-BA33ADA7291A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84C470-E5E6-4167-808E-C780E0EECC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75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04E1-ED8E-4F86-A1E5-BA33ADA7291A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C470-E5E6-4167-808E-C780E0EECC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65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C704E1-ED8E-4F86-A1E5-BA33ADA7291A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84C470-E5E6-4167-808E-C780E0EECCEA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jp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F8F9-F35F-40D8-AD39-5F2DF4453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MRI of Ice Formed by Sea Spray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E8FBE-02AC-4F0A-A13B-70D8A9DBB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Grant Wilbur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959E37-96B1-4E6F-A63A-88FC37AE9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69" y="5090722"/>
            <a:ext cx="3707080" cy="10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75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1AA3-7D51-4026-A6F7-7F86F64C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dirty="0"/>
              <a:t>What Does the Ice Look Like?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1DD3B-7197-41A9-977A-8388FCEC3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6" y="438151"/>
            <a:ext cx="11304148" cy="54950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27B94-5F24-4B57-B0B9-8C42B7D9E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1" y="1657351"/>
            <a:ext cx="1069848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4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3969B5-FE3E-4150-B93F-B908A270C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CBB93-2B1C-491C-903C-769C626EA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2ABD1-ADD6-49AE-BA7A-74A4BE52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177136"/>
            <a:ext cx="3611709" cy="1443574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FFFFFF"/>
                </a:solidFill>
              </a:rPr>
              <a:t>MRI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B82F-5EAC-4D91-8047-C7129E6AF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558436" cy="3335519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rgbClr val="FFFFFF"/>
                </a:solidFill>
              </a:rPr>
              <a:t>We can determine several things from the MRI data:</a:t>
            </a:r>
          </a:p>
          <a:p>
            <a:pPr lvl="1"/>
            <a:r>
              <a:rPr lang="en-CA" dirty="0">
                <a:solidFill>
                  <a:srgbClr val="FFFFFF"/>
                </a:solidFill>
              </a:rPr>
              <a:t>Ice growth as a function of time</a:t>
            </a:r>
          </a:p>
          <a:p>
            <a:pPr lvl="1"/>
            <a:r>
              <a:rPr lang="en-CA" dirty="0">
                <a:solidFill>
                  <a:srgbClr val="FFFFFF"/>
                </a:solidFill>
              </a:rPr>
              <a:t>Patterns in the ice structure</a:t>
            </a:r>
          </a:p>
          <a:p>
            <a:r>
              <a:rPr lang="en-CA" dirty="0">
                <a:solidFill>
                  <a:srgbClr val="FFFFFF"/>
                </a:solidFill>
              </a:rPr>
              <a:t>Take roughly 2.5 minutes per image</a:t>
            </a:r>
          </a:p>
          <a:p>
            <a:pPr lvl="1"/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0464D7-9DE6-4DE1-865A-27A05DB1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6D4BC-D51E-407F-AD4B-652243A32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177136"/>
            <a:ext cx="6798082" cy="45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84724C89-F12E-4463-A2D8-BE326F9BA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2E619D1-AC92-4745-9214-EBAA58FED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54CAD79-F3C6-462D-8345-98897A81B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2D7D36A-F6D2-48E5-AFFC-00944CF5E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EC80FB5-D6B7-4969-A0FA-40E6C1E433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01CE9FF-C0D7-41BD-990A-B7D4520729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81996C0-10EF-45C8-8AFF-C7E5CB0B56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E34258C-C965-4AA7-9B87-EDDBC03EF9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D3047A-E87B-41FD-AC64-6E5FC797C9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7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9A855C16-031B-4B96-A2E7-8DC5B4966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A7313E7-9F56-4A87-91E9-FE0F770BA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DB78B46-582F-453C-8CCC-3E4B527F1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931882-3DAF-4454-8530-8B90BC155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8DAC2CC-D163-414C-A5C7-6581AD14E1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733BE52-661E-4FEA-9399-F605D0273E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D3E1651-2B5D-42B9-AE14-3E89023290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56AC486-DF63-4824-8040-F192292CA8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CCB3D42-75D9-4D5A-A0B6-7B72EF49DB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D38BC14-F406-4238-B47E-1219BE19F5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172D206-EE08-47D1-8285-B4221A4BEC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7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29B4DF-443B-4701-876B-7C76F60CB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B5AC0-5BEF-4F08-9456-BBE042F93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D01E34-5B77-4A24-B987-3D5D14654E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47FECF-9858-438D-A80E-41DEA155D7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30A7FA-BE77-44EE-BD74-FAFA501ECA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A2BF93-F11B-44A6-A105-7482252E48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747F55-B14A-4BC7-9CF1-3858578112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2C7AC3-F96B-49B8-B391-2F48E86815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6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BB43-BBD1-4EE5-AE65-850A70A7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/>
              <a:t>Experimental Results: T</a:t>
            </a:r>
            <a:r>
              <a:rPr lang="en-CA" sz="6000" baseline="-25000"/>
              <a:t>1</a:t>
            </a:r>
            <a:r>
              <a:rPr lang="en-CA" sz="6000"/>
              <a:t>-T</a:t>
            </a:r>
            <a:r>
              <a:rPr lang="en-CA" sz="6000" baseline="-25000"/>
              <a:t>2</a:t>
            </a:r>
            <a:r>
              <a:rPr lang="en-CA" sz="6000"/>
              <a:t> Map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F2AF-4741-4A3B-B9E0-425F36C3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Bulk measurement </a:t>
            </a:r>
          </a:p>
          <a:p>
            <a:pPr lvl="1"/>
            <a:r>
              <a:rPr lang="en-CA" sz="2400" dirty="0"/>
              <a:t>No spatial information </a:t>
            </a:r>
          </a:p>
          <a:p>
            <a:r>
              <a:rPr lang="en-CA" sz="2800" dirty="0"/>
              <a:t>Plots of T</a:t>
            </a:r>
            <a:r>
              <a:rPr lang="en-CA" sz="2800" baseline="-25000" dirty="0"/>
              <a:t>1 </a:t>
            </a:r>
            <a:r>
              <a:rPr lang="en-CA" sz="2800" dirty="0"/>
              <a:t>vs T</a:t>
            </a:r>
            <a:r>
              <a:rPr lang="en-CA" sz="2800" baseline="-25000" dirty="0"/>
              <a:t>2</a:t>
            </a:r>
            <a:r>
              <a:rPr lang="en-CA" sz="2800" dirty="0"/>
              <a:t> reveal information about the environments the spins are in</a:t>
            </a:r>
          </a:p>
        </p:txBody>
      </p:sp>
    </p:spTree>
    <p:extLst>
      <p:ext uri="{BB962C8B-B14F-4D97-AF65-F5344CB8AC3E}">
        <p14:creationId xmlns:p14="http://schemas.microsoft.com/office/powerpoint/2010/main" val="16049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140557-BFA9-42EF-99B1-539A031EC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900" y="792481"/>
            <a:ext cx="8120309" cy="5225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1A8C3-8E55-44E9-AE9F-64CE13471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70" y="792481"/>
            <a:ext cx="8120308" cy="522514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72449-8BF7-40FA-84FB-1DD642B94A1A}"/>
              </a:ext>
            </a:extLst>
          </p:cNvPr>
          <p:cNvCxnSpPr/>
          <p:nvPr/>
        </p:nvCxnSpPr>
        <p:spPr>
          <a:xfrm flipV="1">
            <a:off x="2447925" y="2838450"/>
            <a:ext cx="1533525" cy="3179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F49D87-B64B-4888-985C-6247217F7287}"/>
              </a:ext>
            </a:extLst>
          </p:cNvPr>
          <p:cNvCxnSpPr>
            <a:cxnSpLocks/>
          </p:cNvCxnSpPr>
          <p:nvPr/>
        </p:nvCxnSpPr>
        <p:spPr>
          <a:xfrm flipH="1" flipV="1">
            <a:off x="9891604" y="3238500"/>
            <a:ext cx="1291555" cy="2609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E0E097-24AB-4B26-941D-3B5CE530B3C2}"/>
              </a:ext>
            </a:extLst>
          </p:cNvPr>
          <p:cNvCxnSpPr>
            <a:cxnSpLocks/>
          </p:cNvCxnSpPr>
          <p:nvPr/>
        </p:nvCxnSpPr>
        <p:spPr>
          <a:xfrm flipV="1">
            <a:off x="8038816" y="4048397"/>
            <a:ext cx="1038225" cy="2017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224044-DEA5-4C4E-B5D2-55BEBC13420B}"/>
              </a:ext>
            </a:extLst>
          </p:cNvPr>
          <p:cNvSpPr txBox="1"/>
          <p:nvPr/>
        </p:nvSpPr>
        <p:spPr>
          <a:xfrm>
            <a:off x="1828800" y="6017622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</a:t>
            </a:r>
            <a:r>
              <a:rPr lang="en-CA" baseline="-25000" dirty="0"/>
              <a:t>1 </a:t>
            </a:r>
            <a:r>
              <a:rPr lang="en-CA" dirty="0"/>
              <a:t>= 158ms</a:t>
            </a:r>
          </a:p>
          <a:p>
            <a:r>
              <a:rPr lang="en-CA" dirty="0"/>
              <a:t>T</a:t>
            </a:r>
            <a:r>
              <a:rPr lang="en-CA" baseline="-25000" dirty="0"/>
              <a:t>2</a:t>
            </a:r>
            <a:r>
              <a:rPr lang="en-CA" dirty="0"/>
              <a:t> = 34ms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13C04-E042-47B8-90F7-97FA649B4F34}"/>
              </a:ext>
            </a:extLst>
          </p:cNvPr>
          <p:cNvSpPr txBox="1"/>
          <p:nvPr/>
        </p:nvSpPr>
        <p:spPr>
          <a:xfrm>
            <a:off x="7441210" y="6065519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</a:t>
            </a:r>
            <a:r>
              <a:rPr lang="en-CA" baseline="-25000" dirty="0"/>
              <a:t>1 </a:t>
            </a:r>
            <a:r>
              <a:rPr lang="en-CA" dirty="0"/>
              <a:t>= 60ms</a:t>
            </a:r>
          </a:p>
          <a:p>
            <a:r>
              <a:rPr lang="en-CA" dirty="0"/>
              <a:t>T</a:t>
            </a:r>
            <a:r>
              <a:rPr lang="en-CA" baseline="-25000" dirty="0"/>
              <a:t>2</a:t>
            </a:r>
            <a:r>
              <a:rPr lang="en-CA" dirty="0"/>
              <a:t> = 3.6ms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924017-7BCF-444E-A3F6-B8AA9C6D54F6}"/>
              </a:ext>
            </a:extLst>
          </p:cNvPr>
          <p:cNvSpPr txBox="1"/>
          <p:nvPr/>
        </p:nvSpPr>
        <p:spPr>
          <a:xfrm>
            <a:off x="10349156" y="6017622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</a:t>
            </a:r>
            <a:r>
              <a:rPr lang="en-CA" baseline="-25000" dirty="0"/>
              <a:t>1 </a:t>
            </a:r>
            <a:r>
              <a:rPr lang="en-CA" dirty="0"/>
              <a:t>= 125ms</a:t>
            </a:r>
          </a:p>
          <a:p>
            <a:r>
              <a:rPr lang="en-CA" dirty="0"/>
              <a:t>T</a:t>
            </a:r>
            <a:r>
              <a:rPr lang="en-CA" baseline="-25000" dirty="0"/>
              <a:t>2</a:t>
            </a:r>
            <a:r>
              <a:rPr lang="en-CA" dirty="0"/>
              <a:t> = 27ms</a:t>
            </a:r>
          </a:p>
        </p:txBody>
      </p:sp>
    </p:spTree>
    <p:extLst>
      <p:ext uri="{BB962C8B-B14F-4D97-AF65-F5344CB8AC3E}">
        <p14:creationId xmlns:p14="http://schemas.microsoft.com/office/powerpoint/2010/main" val="331871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E0A8-932A-4B24-A506-3FFEC70A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75C2-A105-4511-B81A-A85E53A61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We have obtained spatially resolved structural information about sea ices formed from sea spray</a:t>
            </a:r>
          </a:p>
          <a:p>
            <a:r>
              <a:rPr lang="en-CA" sz="2800" dirty="0"/>
              <a:t>We have made some bulk measurements of these ices which can could be made in-situ</a:t>
            </a:r>
          </a:p>
        </p:txBody>
      </p:sp>
    </p:spTree>
    <p:extLst>
      <p:ext uri="{BB962C8B-B14F-4D97-AF65-F5344CB8AC3E}">
        <p14:creationId xmlns:p14="http://schemas.microsoft.com/office/powerpoint/2010/main" val="327166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12B6-A43D-4BE3-A8BC-92764116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dirty="0"/>
              <a:t>Acknowledgements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44E4-ABF7-48FC-9B9D-648058B9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Igor </a:t>
            </a:r>
            <a:r>
              <a:rPr lang="en-CA" sz="2800" dirty="0" err="1"/>
              <a:t>Mastikhin</a:t>
            </a:r>
            <a:r>
              <a:rPr lang="en-CA" sz="2800" dirty="0"/>
              <a:t> – Supervisor</a:t>
            </a:r>
          </a:p>
          <a:p>
            <a:r>
              <a:rPr lang="en-CA" sz="2800" dirty="0"/>
              <a:t>Florin Marica – </a:t>
            </a:r>
            <a:r>
              <a:rPr lang="en-CA" sz="2800"/>
              <a:t>Research Scientist</a:t>
            </a:r>
            <a:endParaRPr lang="en-CA" sz="2800" dirty="0"/>
          </a:p>
          <a:p>
            <a:r>
              <a:rPr lang="en-CA" sz="2800" dirty="0"/>
              <a:t>Brian Titus – Machinist </a:t>
            </a:r>
          </a:p>
          <a:p>
            <a:r>
              <a:rPr lang="en-CA" sz="2800" dirty="0"/>
              <a:t>Brian Malcolm – Glassblower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5A7ED-9DEC-4066-8DCE-E27F938B8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0" y="1958386"/>
            <a:ext cx="3009900" cy="12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2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D458-19C7-4480-A74E-58969A75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/>
              <a:t>Motivations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87C5-90BE-4C5D-A9D9-C2788C08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/>
              <a:t>Ice buildup on marine vessels can be very dangerous</a:t>
            </a:r>
          </a:p>
          <a:p>
            <a:r>
              <a:rPr lang="en-CA" sz="2800"/>
              <a:t>Work is being done on computational models for thermal and structural properties of these ices</a:t>
            </a:r>
          </a:p>
          <a:p>
            <a:r>
              <a:rPr lang="en-CA" sz="2800"/>
              <a:t>Some NMR measurements have been made on these ices</a:t>
            </a:r>
          </a:p>
          <a:p>
            <a:r>
              <a:rPr lang="en-CA" sz="2800"/>
              <a:t>No one has done MRI on these sea ices</a:t>
            </a:r>
          </a:p>
          <a:p>
            <a:endParaRPr lang="en-CA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8EF2A2-712A-4825-81A9-79E89B3A2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5713845" cy="4285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36A97B-80A5-4F5C-A319-292F91342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571" y="2350831"/>
            <a:ext cx="8459459" cy="34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6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F01C-32B2-455B-BF85-C88A0C44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CA" sz="6000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D14A-999A-4AC3-B9A4-3A9B6074D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2" y="2023962"/>
            <a:ext cx="7437945" cy="3845131"/>
          </a:xfrm>
        </p:spPr>
        <p:txBody>
          <a:bodyPr>
            <a:normAutofit/>
          </a:bodyPr>
          <a:lstStyle/>
          <a:p>
            <a:r>
              <a:rPr lang="en-CA" sz="2800" dirty="0"/>
              <a:t>Creating simulated sea ice within an MRI scanner</a:t>
            </a:r>
          </a:p>
          <a:p>
            <a:r>
              <a:rPr lang="en-CA" sz="2800" dirty="0"/>
              <a:t>Make measurements!</a:t>
            </a:r>
          </a:p>
          <a:p>
            <a:r>
              <a:rPr lang="en-CA" sz="2800" dirty="0"/>
              <a:t>SPRITE images, T</a:t>
            </a:r>
            <a:r>
              <a:rPr lang="en-CA" sz="2800" baseline="-25000" dirty="0"/>
              <a:t>2</a:t>
            </a:r>
            <a:r>
              <a:rPr lang="en-CA" sz="2800" dirty="0"/>
              <a:t> , and T</a:t>
            </a:r>
            <a:r>
              <a:rPr lang="en-CA" sz="2800" baseline="-25000" dirty="0"/>
              <a:t>1</a:t>
            </a:r>
            <a:r>
              <a:rPr lang="en-CA" sz="2800" dirty="0"/>
              <a:t> – T</a:t>
            </a:r>
            <a:r>
              <a:rPr lang="en-CA" sz="2800" baseline="-25000" dirty="0"/>
              <a:t>2 </a:t>
            </a:r>
            <a:r>
              <a:rPr lang="en-CA" sz="2800" dirty="0"/>
              <a:t>mapping </a:t>
            </a:r>
          </a:p>
        </p:txBody>
      </p:sp>
    </p:spTree>
    <p:extLst>
      <p:ext uri="{BB962C8B-B14F-4D97-AF65-F5344CB8AC3E}">
        <p14:creationId xmlns:p14="http://schemas.microsoft.com/office/powerpoint/2010/main" val="52675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AD12-E341-4F76-8828-760267DE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dirty="0"/>
              <a:t>How Does MRI/NMR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5CD8-9ADA-4426-930D-BF621C8F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NMR (Nuclear Magnetic Resonance) is the phenomenon which allows us to do MRI</a:t>
            </a:r>
          </a:p>
          <a:p>
            <a:pPr lvl="1"/>
            <a:r>
              <a:rPr lang="en-CA" sz="2400" dirty="0"/>
              <a:t>Fairly simple! (if you know some E&amp;M)</a:t>
            </a:r>
          </a:p>
          <a:p>
            <a:r>
              <a:rPr lang="en-CA" sz="2800" dirty="0"/>
              <a:t>MRI is a series of techniques that exploit NMR</a:t>
            </a:r>
          </a:p>
          <a:p>
            <a:pPr lvl="1"/>
            <a:r>
              <a:rPr lang="en-CA" sz="2400" dirty="0"/>
              <a:t>Varying complexity depending on the technique</a:t>
            </a:r>
          </a:p>
        </p:txBody>
      </p:sp>
    </p:spTree>
    <p:extLst>
      <p:ext uri="{BB962C8B-B14F-4D97-AF65-F5344CB8AC3E}">
        <p14:creationId xmlns:p14="http://schemas.microsoft.com/office/powerpoint/2010/main" val="27892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2F30-2FC7-455E-92F4-073140CA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dirty="0"/>
              <a:t>NMR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097C-F5AF-4CB5-A872-A27B245B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388" y="1845734"/>
            <a:ext cx="5595258" cy="4023360"/>
          </a:xfrm>
        </p:spPr>
        <p:txBody>
          <a:bodyPr>
            <a:normAutofit/>
          </a:bodyPr>
          <a:lstStyle/>
          <a:p>
            <a:r>
              <a:rPr lang="en-US" sz="2400" dirty="0"/>
              <a:t>Sample is placed in external magnetic field causing spins to align in z direction. </a:t>
            </a:r>
          </a:p>
          <a:p>
            <a:r>
              <a:rPr lang="en-US" sz="2400" dirty="0"/>
              <a:t>RF pulse is applied causing magnetization vector to tip into transverse plane. </a:t>
            </a:r>
          </a:p>
          <a:p>
            <a:r>
              <a:rPr lang="en-US" sz="2400" dirty="0"/>
              <a:t>Once the RF pulse has ended, the magnetization </a:t>
            </a:r>
            <a:r>
              <a:rPr lang="en-US" sz="2400" dirty="0" err="1"/>
              <a:t>precesses</a:t>
            </a:r>
            <a:r>
              <a:rPr lang="en-US" sz="2400" dirty="0"/>
              <a:t> in the transverse plane as it re-aligns with the external 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BB6FF-5AAB-4DC3-AE05-30C420D71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67" y="2084715"/>
            <a:ext cx="4529721" cy="2688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4D6436-E205-4D89-A14C-4D835AC1AE74}"/>
              </a:ext>
            </a:extLst>
          </p:cNvPr>
          <p:cNvSpPr txBox="1"/>
          <p:nvPr/>
        </p:nvSpPr>
        <p:spPr>
          <a:xfrm>
            <a:off x="1097280" y="4905690"/>
            <a:ext cx="4208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Visualization of magnetization vector tipping </a:t>
            </a:r>
          </a:p>
          <a:p>
            <a:r>
              <a:rPr lang="en-US" sz="1600" dirty="0"/>
              <a:t>into transverse plane after application of</a:t>
            </a:r>
          </a:p>
          <a:p>
            <a:r>
              <a:rPr lang="en-US" sz="1600" dirty="0"/>
              <a:t>RF pulse.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9D478-13B1-44E9-A78C-EFFE5E3D2F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28" y="5030136"/>
            <a:ext cx="2747978" cy="58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5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F027A-9859-4336-BD74-748944364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99" y="687977"/>
            <a:ext cx="10084001" cy="4907547"/>
          </a:xfrm>
        </p:spPr>
      </p:pic>
    </p:spTree>
    <p:extLst>
      <p:ext uri="{BB962C8B-B14F-4D97-AF65-F5344CB8AC3E}">
        <p14:creationId xmlns:p14="http://schemas.microsoft.com/office/powerpoint/2010/main" val="308522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C6EE-EC76-4EE7-9D36-6C6BE798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CA" sz="6000" dirty="0"/>
              <a:t>Specific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8C56-0030-4146-A46D-F722410BE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8795121" cy="3845131"/>
          </a:xfrm>
        </p:spPr>
        <p:txBody>
          <a:bodyPr>
            <a:normAutofit/>
          </a:bodyPr>
          <a:lstStyle/>
          <a:p>
            <a:r>
              <a:rPr lang="en-CA" sz="2400" dirty="0"/>
              <a:t>Our apparatus cannot directly detect the spins in ice</a:t>
            </a:r>
          </a:p>
          <a:p>
            <a:endParaRPr lang="en-CA" sz="2400" dirty="0"/>
          </a:p>
          <a:p>
            <a:r>
              <a:rPr lang="en-CA" sz="2400" dirty="0"/>
              <a:t>T</a:t>
            </a:r>
            <a:r>
              <a:rPr lang="en-CA" sz="2400" baseline="-25000" dirty="0"/>
              <a:t>2</a:t>
            </a:r>
            <a:r>
              <a:rPr lang="en-CA" sz="2400" dirty="0"/>
              <a:t> Water ≈ 50 – 160ms</a:t>
            </a:r>
          </a:p>
          <a:p>
            <a:r>
              <a:rPr lang="en-CA" sz="2400" dirty="0"/>
              <a:t>T</a:t>
            </a:r>
            <a:r>
              <a:rPr lang="en-CA" sz="2400" baseline="-25000" dirty="0"/>
              <a:t>2</a:t>
            </a:r>
            <a:r>
              <a:rPr lang="en-CA" sz="2400" dirty="0"/>
              <a:t> Ice ≈ 10us</a:t>
            </a:r>
          </a:p>
          <a:p>
            <a:endParaRPr lang="en-CA" sz="2400" dirty="0"/>
          </a:p>
          <a:p>
            <a:r>
              <a:rPr lang="en-CA" sz="2400" dirty="0"/>
              <a:t>NMR probe dead time: 40us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3922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0C02-3CDD-4F3A-87CC-E65579CA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dirty="0"/>
              <a:t>Structure of Brine-Spongey 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51F8-E03C-4041-BB82-F0A3935CA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Ice created by sprays of salt water are different that ice created by pure water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5AC24-E0B9-4E22-AD5E-86F5DD3A9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38" y="2665564"/>
            <a:ext cx="3771084" cy="32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3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77B5-C3D6-4EEA-AA21-EB6FE9E2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dirty="0"/>
              <a:t>Experimental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F7732C-ECF5-4554-AF31-21AE90C16241}"/>
              </a:ext>
            </a:extLst>
          </p:cNvPr>
          <p:cNvSpPr/>
          <p:nvPr/>
        </p:nvSpPr>
        <p:spPr>
          <a:xfrm>
            <a:off x="1641702" y="2468675"/>
            <a:ext cx="8908596" cy="23633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E1345F-ADA0-4A5B-88A9-4FB4EA56C89C}"/>
              </a:ext>
            </a:extLst>
          </p:cNvPr>
          <p:cNvSpPr/>
          <p:nvPr/>
        </p:nvSpPr>
        <p:spPr>
          <a:xfrm>
            <a:off x="481694" y="3168649"/>
            <a:ext cx="3935185" cy="963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0E07A2-CE1D-408A-889B-3C708AF7511A}"/>
              </a:ext>
            </a:extLst>
          </p:cNvPr>
          <p:cNvCxnSpPr/>
          <p:nvPr/>
        </p:nvCxnSpPr>
        <p:spPr>
          <a:xfrm flipV="1">
            <a:off x="4661807" y="3224893"/>
            <a:ext cx="1434193" cy="269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871827-8229-4549-B76E-72D00E288C25}"/>
              </a:ext>
            </a:extLst>
          </p:cNvPr>
          <p:cNvCxnSpPr/>
          <p:nvPr/>
        </p:nvCxnSpPr>
        <p:spPr>
          <a:xfrm>
            <a:off x="4661807" y="3731079"/>
            <a:ext cx="1567543" cy="29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5A5C7A-2E75-4572-8AF4-FBC4661F0C9F}"/>
              </a:ext>
            </a:extLst>
          </p:cNvPr>
          <p:cNvCxnSpPr/>
          <p:nvPr/>
        </p:nvCxnSpPr>
        <p:spPr>
          <a:xfrm flipV="1">
            <a:off x="4759779" y="2702379"/>
            <a:ext cx="1336221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B4E674-D255-4BA8-9BCA-FCEDFFE80827}"/>
              </a:ext>
            </a:extLst>
          </p:cNvPr>
          <p:cNvCxnSpPr/>
          <p:nvPr/>
        </p:nvCxnSpPr>
        <p:spPr>
          <a:xfrm>
            <a:off x="4710793" y="3967843"/>
            <a:ext cx="1747157" cy="62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C9F464-2224-4C10-889A-81BC66E6F54A}"/>
              </a:ext>
            </a:extLst>
          </p:cNvPr>
          <p:cNvCxnSpPr/>
          <p:nvPr/>
        </p:nvCxnSpPr>
        <p:spPr>
          <a:xfrm>
            <a:off x="4661808" y="3634014"/>
            <a:ext cx="1518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2E18269-DA80-4232-9316-D0E23171F0B6}"/>
              </a:ext>
            </a:extLst>
          </p:cNvPr>
          <p:cNvSpPr/>
          <p:nvPr/>
        </p:nvSpPr>
        <p:spPr>
          <a:xfrm>
            <a:off x="6670221" y="3515650"/>
            <a:ext cx="4784272" cy="269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7E0B5B-87C8-4202-A042-3619752F1777}"/>
              </a:ext>
            </a:extLst>
          </p:cNvPr>
          <p:cNvCxnSpPr>
            <a:cxnSpLocks/>
          </p:cNvCxnSpPr>
          <p:nvPr/>
        </p:nvCxnSpPr>
        <p:spPr>
          <a:xfrm flipV="1">
            <a:off x="2057400" y="4343400"/>
            <a:ext cx="1453243" cy="1045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A4FEB1-CC4F-48AA-A838-FC8DB95C4C5C}"/>
              </a:ext>
            </a:extLst>
          </p:cNvPr>
          <p:cNvCxnSpPr>
            <a:cxnSpLocks/>
          </p:cNvCxnSpPr>
          <p:nvPr/>
        </p:nvCxnSpPr>
        <p:spPr>
          <a:xfrm flipV="1">
            <a:off x="6515100" y="3825874"/>
            <a:ext cx="455158" cy="1619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F47B14-FA6E-4EF9-9FD5-6DAAF526DBB3}"/>
              </a:ext>
            </a:extLst>
          </p:cNvPr>
          <p:cNvSpPr txBox="1"/>
          <p:nvPr/>
        </p:nvSpPr>
        <p:spPr>
          <a:xfrm>
            <a:off x="838200" y="5347685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Water Nozzle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F5C5A7-983B-4F27-A031-24E470D8FBBD}"/>
              </a:ext>
            </a:extLst>
          </p:cNvPr>
          <p:cNvCxnSpPr>
            <a:cxnSpLocks/>
          </p:cNvCxnSpPr>
          <p:nvPr/>
        </p:nvCxnSpPr>
        <p:spPr>
          <a:xfrm flipH="1">
            <a:off x="5170716" y="2123847"/>
            <a:ext cx="563335" cy="759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9422F-04CF-4D41-A468-1FEC8911DBD2}"/>
              </a:ext>
            </a:extLst>
          </p:cNvPr>
          <p:cNvCxnSpPr>
            <a:cxnSpLocks/>
          </p:cNvCxnSpPr>
          <p:nvPr/>
        </p:nvCxnSpPr>
        <p:spPr>
          <a:xfrm flipH="1">
            <a:off x="6457950" y="2151937"/>
            <a:ext cx="1928404" cy="1207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C0993164-4375-40C8-9BD5-D53AA27E44B4}"/>
              </a:ext>
            </a:extLst>
          </p:cNvPr>
          <p:cNvSpPr/>
          <p:nvPr/>
        </p:nvSpPr>
        <p:spPr>
          <a:xfrm>
            <a:off x="4962865" y="3320822"/>
            <a:ext cx="1706336" cy="853169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4748C8-5088-4130-90CC-16C33FD8422C}"/>
              </a:ext>
            </a:extLst>
          </p:cNvPr>
          <p:cNvSpPr txBox="1"/>
          <p:nvPr/>
        </p:nvSpPr>
        <p:spPr>
          <a:xfrm>
            <a:off x="4416879" y="1764053"/>
            <a:ext cx="2215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-10⁰C sea water spray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2A2C73-A8A6-477F-83B9-301B143CB953}"/>
              </a:ext>
            </a:extLst>
          </p:cNvPr>
          <p:cNvSpPr txBox="1"/>
          <p:nvPr/>
        </p:nvSpPr>
        <p:spPr>
          <a:xfrm>
            <a:off x="8133576" y="1782007"/>
            <a:ext cx="290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-30⁰C Liquid Nitrogen vapour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DC8A91-BB32-453A-86F3-263CE7A9FDCC}"/>
              </a:ext>
            </a:extLst>
          </p:cNvPr>
          <p:cNvSpPr txBox="1"/>
          <p:nvPr/>
        </p:nvSpPr>
        <p:spPr>
          <a:xfrm>
            <a:off x="5610011" y="548595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5mm Glass tube</a:t>
            </a: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E1A96F3B-BD82-400E-8026-F9FF98245112}"/>
              </a:ext>
            </a:extLst>
          </p:cNvPr>
          <p:cNvSpPr/>
          <p:nvPr/>
        </p:nvSpPr>
        <p:spPr>
          <a:xfrm>
            <a:off x="6594700" y="3339374"/>
            <a:ext cx="3765779" cy="620472"/>
          </a:xfrm>
          <a:prstGeom prst="cloud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51649D-8480-4A41-8F72-751617F6464D}"/>
              </a:ext>
            </a:extLst>
          </p:cNvPr>
          <p:cNvCxnSpPr>
            <a:cxnSpLocks/>
          </p:cNvCxnSpPr>
          <p:nvPr/>
        </p:nvCxnSpPr>
        <p:spPr>
          <a:xfrm flipH="1" flipV="1">
            <a:off x="8864032" y="4028979"/>
            <a:ext cx="619807" cy="1304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734FB0B-124F-475C-8A22-2F1AEBF30041}"/>
              </a:ext>
            </a:extLst>
          </p:cNvPr>
          <p:cNvSpPr txBox="1"/>
          <p:nvPr/>
        </p:nvSpPr>
        <p:spPr>
          <a:xfrm>
            <a:off x="8659372" y="534790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Sea Ice buildup</a:t>
            </a:r>
          </a:p>
        </p:txBody>
      </p:sp>
    </p:spTree>
    <p:extLst>
      <p:ext uri="{BB962C8B-B14F-4D97-AF65-F5344CB8AC3E}">
        <p14:creationId xmlns:p14="http://schemas.microsoft.com/office/powerpoint/2010/main" val="847756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27.934"/>
  <p:tag name="LATEXADDIN" val="\documentclass{article}&#10;\usepackage{amsmath}&#10;\pagestyle{empty}&#10;\begin{document}&#10;&#10;\begin{equation*}&#10;\omega_L = \gamma B_0&#10;\end{equation*}&#10;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466</Words>
  <Application>Microsoft Office PowerPoint</Application>
  <PresentationFormat>Widescreen</PresentationFormat>
  <Paragraphs>82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MRI of Ice Formed by Sea Spray</vt:lpstr>
      <vt:lpstr>Motivations</vt:lpstr>
      <vt:lpstr>Experiment</vt:lpstr>
      <vt:lpstr>How Does MRI/NMR Work</vt:lpstr>
      <vt:lpstr>NMR Basics</vt:lpstr>
      <vt:lpstr>PowerPoint Presentation</vt:lpstr>
      <vt:lpstr>Specific Challenges</vt:lpstr>
      <vt:lpstr>Structure of Brine-Spongey Ices</vt:lpstr>
      <vt:lpstr>Experimental Setup</vt:lpstr>
      <vt:lpstr>What Does the Ice Look Like?</vt:lpstr>
      <vt:lpstr>MRI Results</vt:lpstr>
      <vt:lpstr>PowerPoint Presentation</vt:lpstr>
      <vt:lpstr>PowerPoint Presentation</vt:lpstr>
      <vt:lpstr>PowerPoint Presentation</vt:lpstr>
      <vt:lpstr>Experimental Results: T1-T2 Map</vt:lpstr>
      <vt:lpstr>PowerPoint Presentation</vt:lpstr>
      <vt:lpstr>Conclusion</vt:lpstr>
      <vt:lpstr>Acknowledgements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MRI of Ice Formed by Sea Spray</dc:title>
  <dc:creator>Grant Richard Wilbur</dc:creator>
  <cp:lastModifiedBy>Devin Mathieu Morin</cp:lastModifiedBy>
  <cp:revision>13</cp:revision>
  <dcterms:created xsi:type="dcterms:W3CDTF">2019-02-01T00:47:14Z</dcterms:created>
  <dcterms:modified xsi:type="dcterms:W3CDTF">2020-01-18T20:54:02Z</dcterms:modified>
</cp:coreProperties>
</file>