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Mathieu Morin" initials="DMM" lastIdx="1" clrIdx="0">
    <p:extLst>
      <p:ext uri="{19B8F6BF-5375-455C-9EA6-DF929625EA0E}">
        <p15:presenceInfo xmlns:p15="http://schemas.microsoft.com/office/powerpoint/2012/main" userId="S::dmorin@unb.ca::a512dfa6-d2e7-42ee-911f-ec9230a433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B93EF-F79F-4CCD-BF37-DAB952B5E0B6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F2B3E-5FF2-4F58-A90A-3862F31993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33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478-FE0A-435E-935D-DC783AFA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DD65-B263-4982-A0E0-FD67F1D1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3990-B055-46EF-B003-18F34A9A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964A-6724-4C00-8E90-9B504129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BEEF-C566-48ED-B462-DEB49CB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94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B31-C55D-4720-B9AF-3923ABB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09E51-3476-4C0A-8D0F-7C5A11477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B5A7-81D7-47AF-A87F-C9D1DA6B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34A5-6C15-4662-A389-D7CDD80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AB6B-C8C0-46E3-8F07-3666A7CB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B6212-EEE5-4199-9319-8B003939E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0F9B-C1DC-44EA-995A-197A9C2AC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E40C-C35C-4087-9F03-73923A3B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AD0E-1B67-4BEB-AB42-CA3D35A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7C55-6CA2-45B1-9B17-715D4F6C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0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5808-BBAD-4853-A38E-05AA7205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4D0A-348E-4593-B9C1-847F9355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37ED-B0C7-4D21-A7ED-0888CDF6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FDC2-7004-4F13-9FA4-582CFBDD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C87A-1D9F-40B9-9E4C-B3171220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24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FC4A-0A40-4801-B375-F49597B5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52EA-BBAB-47E9-8DAE-F1733F0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D36C-B32F-4808-BAD3-C763436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1FFC-DB5A-438C-B714-DF972A66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B08D-B223-4788-BDBA-0EE2F13B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4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F55C-8814-4C28-9A54-F1BBF55B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2C37-CF36-4064-9145-E7E05C04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B783-BE6F-4ECA-833B-EA30832A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8DC8-8E40-4ED1-9057-BBE7E309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A497-0451-4E1E-B914-35B6D4AD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9DF1-519C-4FBD-AEF8-89C0884E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48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CB2D-777A-4294-9351-6C2CFD38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6A9A9-BB8F-47B4-B316-3B7F4C881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F46C-3183-44FA-886F-3EE264B9D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14FA9-C2A5-4C56-9653-8BE13A4F5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D51B-77F5-4ADE-982F-D7B41294E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A413A-0B4F-4EC9-882C-5B659F1D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BA8F5-1664-4860-BAA6-14B689E0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2C6D9-F226-4CA4-BAC8-C67778B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BD1-3DBE-4803-A4C1-210811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908C2-B2B3-40BA-845F-416F0638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0490B-3D30-42D8-96CC-45EBE0BE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20958-F365-4BC1-A15C-826BE497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2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B8E5B-C82E-402B-B001-00D82FD0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3BED1-048F-4053-99AD-4AC2E77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3CE-4194-4C91-8970-468403B4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4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CFBD-9D3B-4594-9DDE-D7595DC5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9573-38EE-4A05-9EB3-9F02BAC0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1DBB-B078-4F23-8562-6E479C051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D6651-AFBD-4A5F-8159-E78E80E0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0BE1-FA27-4FB9-8BA7-F0335A13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854F-0F55-4B23-B822-5940A04F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41BE-322B-4A6E-A7C5-4D6751F9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F433-117D-49A0-8674-6364C43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F451A-026D-463D-9CD0-1F05AD20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18DC3-5691-42A3-9861-8B2201AE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3ECB-6DB6-4F10-B13A-F06AC676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C0EB-7B5A-4934-90BA-57728AF9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2C99B-B9FF-4AED-923F-29801F0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F2ED-B412-4AAD-BB87-A3658718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BB15-EF05-4794-A3D7-91AE8CDE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C93F7-1AC9-4D8D-B84F-384EBEA787F0}" type="datetimeFigureOut">
              <a:rPr lang="en-CA" smtClean="0"/>
              <a:t>2020-01-18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D0FA-BBE1-487C-9326-A14DF1DB8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5C22-8BDC-41F2-9BC0-2338B499F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3BE6-7BC9-4DA1-99B2-B3E7F9ED2DA8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1CC165E-1298-4633-99E8-36D417EE6C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252" y="5542380"/>
            <a:ext cx="1179095" cy="11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17/06/relationships/model3d" Target="../media/model3d2.glb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0E6A-20EC-4AA8-8E60-6D670302D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Construction and Application of Small Portable Low Field MR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DA0A3-06CF-4668-BF81-A2E3FBA1B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Devin Morin </a:t>
            </a:r>
          </a:p>
          <a:p>
            <a:r>
              <a:rPr lang="en-CA" dirty="0">
                <a:latin typeface="+mj-lt"/>
              </a:rPr>
              <a:t>University of New Brunswick</a:t>
            </a:r>
          </a:p>
        </p:txBody>
      </p:sp>
    </p:spTree>
    <p:extLst>
      <p:ext uri="{BB962C8B-B14F-4D97-AF65-F5344CB8AC3E}">
        <p14:creationId xmlns:p14="http://schemas.microsoft.com/office/powerpoint/2010/main" val="28371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594A-DE01-4596-BC91-E5343A47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3960-7B04-4F8F-A7E3-6A8E70F1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Doped water with MnSO4 to decrease delay time.</a:t>
            </a:r>
          </a:p>
          <a:p>
            <a:r>
              <a:rPr lang="en-CA" dirty="0"/>
              <a:t>Used pump to direct flow through the RF probe.</a:t>
            </a:r>
          </a:p>
          <a:p>
            <a:r>
              <a:rPr lang="en-CA" dirty="0"/>
              <a:t>Gathered data for a range of flow velocities (500CCM-1400CCM).</a:t>
            </a:r>
          </a:p>
          <a:p>
            <a:r>
              <a:rPr lang="en-CA" dirty="0"/>
              <a:t>Also, gathered data for 0,5,10, and 15 degrees which will vary the slice thickness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*insert image of flow setup*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610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8AD5-D152-49EF-9881-B09B222C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1 – 0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4F2-9EC6-478B-95C6-A062FC49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250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F8F8-F0D3-4A9F-9F3F-5272DDFA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445B-31FB-4E47-BF7B-C1140F22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98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BE6E-DAAD-4241-A655-BD87ED84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Improve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C13E-8457-42D0-9FF5-7AF2B188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Better Faraday cage to reduce noise</a:t>
            </a:r>
          </a:p>
          <a:p>
            <a:r>
              <a:rPr lang="en-CA" dirty="0"/>
              <a:t>Lower delay time by doping the water more</a:t>
            </a:r>
          </a:p>
          <a:p>
            <a:r>
              <a:rPr lang="en-CA" dirty="0"/>
              <a:t>Filters that cut out as much noise as possible (Currently using 30MHz low pass)</a:t>
            </a:r>
          </a:p>
          <a:p>
            <a:r>
              <a:rPr lang="en-CA" dirty="0"/>
              <a:t>MORE SCANS, MORE SCANS AND MORE SCANS</a:t>
            </a:r>
          </a:p>
          <a:p>
            <a:endParaRPr lang="en-CA" dirty="0"/>
          </a:p>
          <a:p>
            <a:r>
              <a:rPr lang="en-CA" dirty="0"/>
              <a:t>Circuitry could be made much smaller and decrease size of RF probe overall.</a:t>
            </a:r>
          </a:p>
          <a:p>
            <a:r>
              <a:rPr lang="en-CA" dirty="0"/>
              <a:t>Functionally best at 0 deg; Get that sample as close as possible to the magnet! Increase magnetic field and increase signal.</a:t>
            </a:r>
          </a:p>
        </p:txBody>
      </p:sp>
    </p:spTree>
    <p:extLst>
      <p:ext uri="{BB962C8B-B14F-4D97-AF65-F5344CB8AC3E}">
        <p14:creationId xmlns:p14="http://schemas.microsoft.com/office/powerpoint/2010/main" val="26557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3F14-64BB-4AE7-9EF4-DBBDFB13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0BFE-2A1E-4AF6-B24E-89C3DAA4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been able to show that measurements by fellow researchers in the lab are reproduceable with at low field.</a:t>
            </a:r>
          </a:p>
          <a:p>
            <a:endParaRPr lang="en-CA" dirty="0"/>
          </a:p>
          <a:p>
            <a:r>
              <a:rPr lang="en-CA" dirty="0"/>
              <a:t>We have constructed a small magnetic resonance that can measure flow velocities.</a:t>
            </a:r>
          </a:p>
          <a:p>
            <a:endParaRPr lang="en-CA" dirty="0"/>
          </a:p>
          <a:p>
            <a:r>
              <a:rPr lang="en-CA" dirty="0"/>
              <a:t>This was done with the use of a cradle system to allow for a variable slice thickness.</a:t>
            </a:r>
          </a:p>
        </p:txBody>
      </p:sp>
    </p:spTree>
    <p:extLst>
      <p:ext uri="{BB962C8B-B14F-4D97-AF65-F5344CB8AC3E}">
        <p14:creationId xmlns:p14="http://schemas.microsoft.com/office/powerpoint/2010/main" val="378050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6BF3-D3D5-4693-BDEE-FD106605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7767-1AF2-4577-860E-DCB2930A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 </a:t>
            </a:r>
            <a:r>
              <a:rPr lang="en-CA" dirty="0" err="1"/>
              <a:t>Newling</a:t>
            </a:r>
            <a:r>
              <a:rPr lang="en-CA" dirty="0"/>
              <a:t> ; Supervisor</a:t>
            </a:r>
          </a:p>
          <a:p>
            <a:r>
              <a:rPr lang="en-CA" dirty="0"/>
              <a:t>Bruce ; Director of UNB MRI Centre</a:t>
            </a:r>
          </a:p>
          <a:p>
            <a:r>
              <a:rPr lang="en-CA" dirty="0" err="1"/>
              <a:t>Adres</a:t>
            </a:r>
            <a:r>
              <a:rPr lang="en-CA" dirty="0"/>
              <a:t> ; Research Scientist</a:t>
            </a:r>
          </a:p>
        </p:txBody>
      </p:sp>
    </p:spTree>
    <p:extLst>
      <p:ext uri="{BB962C8B-B14F-4D97-AF65-F5344CB8AC3E}">
        <p14:creationId xmlns:p14="http://schemas.microsoft.com/office/powerpoint/2010/main" val="35659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6C1-EB21-4CB7-B066-1740EC8B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CA"/>
              <a:t>Introduction (What are we doing?)</a:t>
            </a:r>
            <a:endParaRPr lang="en-CA" dirty="0"/>
          </a:p>
        </p:txBody>
      </p: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8F33-A60A-43E0-9A98-A387374D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CA" sz="1800"/>
              <a:t>Building a magnetic resonance device that can measure flow velocities.</a:t>
            </a:r>
          </a:p>
          <a:p>
            <a:r>
              <a:rPr lang="en-CA" sz="1800"/>
              <a:t>Things like this have been done in the past with really large magnets of which can be hazardous a quite expensive. (Actually in our lab! Sebastian!)</a:t>
            </a:r>
          </a:p>
          <a:p>
            <a:endParaRPr lang="en-CA" sz="1800"/>
          </a:p>
          <a:p>
            <a:r>
              <a:rPr lang="en-CA" sz="1800"/>
              <a:t>How does one measure flow velocity with NMR?</a:t>
            </a:r>
          </a:p>
        </p:txBody>
      </p:sp>
      <p:pic>
        <p:nvPicPr>
          <p:cNvPr id="5" name="Picture 4" descr="A close up of a machine&#10;&#10;Description automatically generated">
            <a:extLst>
              <a:ext uri="{FF2B5EF4-FFF2-40B4-BE49-F238E27FC236}">
                <a16:creationId xmlns:a16="http://schemas.microsoft.com/office/drawing/2014/main" id="{4006C034-F75C-4E2B-AEAA-8AEAF7E1F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27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C23F-0A20-4CAD-B33E-F5EBEFD0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075"/>
            <a:ext cx="10515600" cy="1325563"/>
          </a:xfrm>
          <a:scene3d>
            <a:camera prst="orthographicFront"/>
            <a:lightRig rig="morning" dir="t"/>
          </a:scene3d>
          <a:sp3d prstMaterial="plastic"/>
        </p:spPr>
        <p:txBody>
          <a:bodyPr/>
          <a:lstStyle/>
          <a:p>
            <a:r>
              <a:rPr lang="en-CA" dirty="0"/>
              <a:t>Basic Introduction to NMR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0D1E-7A31-4492-AAB9-4A2840D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9"/>
            <a:ext cx="7174584" cy="398994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Nuclear magnetic resonance is possible as nuclei posses angular momentum.</a:t>
            </a:r>
          </a:p>
          <a:p>
            <a:r>
              <a:rPr lang="en-CA" dirty="0"/>
              <a:t>These nuclei can be thought of a miniature dipoles that will forced to point the direction of the applied magnetic field.</a:t>
            </a:r>
          </a:p>
          <a:p>
            <a:r>
              <a:rPr lang="en-CA" dirty="0"/>
              <a:t>By the conservation of angular momentum, these spins will </a:t>
            </a:r>
            <a:r>
              <a:rPr lang="en-CA" dirty="0" err="1"/>
              <a:t>precess</a:t>
            </a:r>
            <a:r>
              <a:rPr lang="en-CA" dirty="0"/>
              <a:t> about the direction of the applied magnetic field.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78B85-B467-4457-AB08-2A3AF7746F28}"/>
                  </a:ext>
                </a:extLst>
              </p:cNvPr>
              <p:cNvSpPr txBox="1"/>
              <p:nvPr/>
            </p:nvSpPr>
            <p:spPr>
              <a:xfrm>
                <a:off x="3082566" y="5538246"/>
                <a:ext cx="15107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278B85-B467-4457-AB08-2A3AF774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66" y="5538246"/>
                <a:ext cx="151079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194E3E-B7CC-4891-B7EF-9C5D56618C38}"/>
              </a:ext>
            </a:extLst>
          </p:cNvPr>
          <p:cNvCxnSpPr>
            <a:cxnSpLocks/>
          </p:cNvCxnSpPr>
          <p:nvPr/>
        </p:nvCxnSpPr>
        <p:spPr>
          <a:xfrm flipH="1" flipV="1">
            <a:off x="8670323" y="802913"/>
            <a:ext cx="1322384" cy="348175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242FB1E-08DA-49B3-8815-8E2D25D12EC8}"/>
                  </a:ext>
                </a:extLst>
              </p:cNvPr>
              <p:cNvSpPr/>
              <p:nvPr/>
            </p:nvSpPr>
            <p:spPr>
              <a:xfrm>
                <a:off x="8444407" y="1712638"/>
                <a:ext cx="1765086" cy="1716362"/>
              </a:xfrm>
              <a:prstGeom prst="ellipse">
                <a:avLst/>
              </a:prstGeom>
              <a:solidFill>
                <a:schemeClr val="accent1"/>
              </a:solidFill>
              <a:scene3d>
                <a:camera prst="orthographicFront"/>
                <a:lightRig rig="threePt" dir="t"/>
              </a:scene3d>
              <a:sp3d prstMaterial="matte">
                <a:bevelT w="914400" h="914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500" b="0" i="1" smtClean="0">
                          <a:latin typeface="Cambria Math" panose="02040503050406030204" pitchFamily="18" charset="0"/>
                        </a:rPr>
                        <m:t>𝐻𝑦𝑑𝑟𝑜𝑔𝑒𝑛</m:t>
                      </m:r>
                    </m:oMath>
                  </m:oMathPara>
                </a14:m>
                <a:endParaRPr lang="en-CA" sz="25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CA" sz="2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nuclei</a:t>
                </a: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242FB1E-08DA-49B3-8815-8E2D25D12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407" y="1712638"/>
                <a:ext cx="1765086" cy="1716362"/>
              </a:xfrm>
              <a:prstGeom prst="ellipse">
                <a:avLst/>
              </a:prstGeom>
              <a:blipFill>
                <a:blip r:embed="rId3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9851E8-E3C0-4696-AAE6-8FFD74DB1111}"/>
              </a:ext>
            </a:extLst>
          </p:cNvPr>
          <p:cNvCxnSpPr>
            <a:cxnSpLocks/>
          </p:cNvCxnSpPr>
          <p:nvPr/>
        </p:nvCxnSpPr>
        <p:spPr>
          <a:xfrm flipV="1">
            <a:off x="10447126" y="1240788"/>
            <a:ext cx="0" cy="51321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314E0923-620F-4AD4-95BE-147DCDD99DFA}"/>
              </a:ext>
            </a:extLst>
          </p:cNvPr>
          <p:cNvSpPr/>
          <p:nvPr/>
        </p:nvSpPr>
        <p:spPr>
          <a:xfrm>
            <a:off x="8792243" y="1148537"/>
            <a:ext cx="2787473" cy="487223"/>
          </a:xfrm>
          <a:prstGeom prst="curvedRightArrow">
            <a:avLst/>
          </a:prstGeom>
          <a:solidFill>
            <a:schemeClr val="accent1">
              <a:alpha val="6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4887BB-E604-440F-97DD-80110367CE42}"/>
                  </a:ext>
                </a:extLst>
              </p:cNvPr>
              <p:cNvSpPr txBox="1"/>
              <p:nvPr/>
            </p:nvSpPr>
            <p:spPr>
              <a:xfrm>
                <a:off x="9173347" y="449244"/>
                <a:ext cx="2547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𝑀𝑎𝑔𝑛𝑒𝑡𝑖𝑐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𝐹𝑖𝑒𝑙𝑑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4887BB-E604-440F-97DD-80110367C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347" y="449244"/>
                <a:ext cx="25475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879-1F00-47D0-A517-4F2F3C5C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Pulse NMR / Use of RF Coil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F631-8043-449A-8E39-63C0B3B6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Radio Frequency (RF) coil is used to flip the magnetization of sample into the transverse plane. </a:t>
            </a:r>
          </a:p>
          <a:p>
            <a:r>
              <a:rPr lang="en-CA" dirty="0"/>
              <a:t>These nuclei decay back to the background magnetic field and induce current in the RF coil at the </a:t>
            </a:r>
            <a:r>
              <a:rPr lang="en-CA" dirty="0" err="1"/>
              <a:t>larmor</a:t>
            </a:r>
            <a:r>
              <a:rPr lang="en-CA" dirty="0"/>
              <a:t> frequency.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*Image of RF Coil and Magnet Setup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172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F6C7-B1F9-4010-B21D-E00377B0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476511"/>
            <a:ext cx="5105400" cy="1174078"/>
          </a:xfrm>
        </p:spPr>
        <p:txBody>
          <a:bodyPr anchor="b">
            <a:normAutofit fontScale="90000"/>
          </a:bodyPr>
          <a:lstStyle/>
          <a:p>
            <a:r>
              <a:rPr lang="en-CA" sz="4000" dirty="0"/>
              <a:t>Use of CPMG for Flow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06402-08A0-4EFB-A41D-2FA19AE7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9813"/>
                <a:ext cx="2926404" cy="40681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sz="2400" dirty="0"/>
                  <a:t>A CPMG sequence will allow us to refocus magnetization until magnetization in the transverse plane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400" b="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CA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0" dirty="0"/>
                  <a:t> decays. </a:t>
                </a:r>
              </a:p>
              <a:p>
                <a:r>
                  <a:rPr lang="en-CA" sz="2400" b="0" dirty="0"/>
                  <a:t>This is</a:t>
                </a:r>
                <a:r>
                  <a:rPr lang="en-CA" sz="2400" dirty="0"/>
                  <a:t> done by applying a 90 degree pulse, followed by a train of 180 pulses that flip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sz="2400" b="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CA" sz="2400" b="0" dirty="0"/>
              </a:p>
              <a:p>
                <a:endParaRPr lang="en-CA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06402-08A0-4EFB-A41D-2FA19AE7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9813"/>
                <a:ext cx="2926404" cy="4068107"/>
              </a:xfrm>
              <a:blipFill>
                <a:blip r:embed="rId2"/>
                <a:stretch>
                  <a:fillRect l="-2917" t="-2849" r="-4583" b="-3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boat, water&#10;&#10;Description automatically generated">
            <a:extLst>
              <a:ext uri="{FF2B5EF4-FFF2-40B4-BE49-F238E27FC236}">
                <a16:creationId xmlns:a16="http://schemas.microsoft.com/office/drawing/2014/main" id="{92956330-214B-4D9B-8448-558A5843E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44" y="1770290"/>
            <a:ext cx="7251192" cy="33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B42D5E-1EE6-4DA3-9DBF-C981E57F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84382"/>
            <a:ext cx="7845339" cy="567361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EAEFDB-B411-4389-9464-D354ADE1BFAE}"/>
              </a:ext>
            </a:extLst>
          </p:cNvPr>
          <p:cNvSpPr/>
          <p:nvPr/>
        </p:nvSpPr>
        <p:spPr>
          <a:xfrm>
            <a:off x="7547276" y="2057589"/>
            <a:ext cx="4104588" cy="21758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C4789-B019-47AA-ADDA-1E85C63D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/>
          <a:lstStyle/>
          <a:p>
            <a:r>
              <a:rPr lang="en-CA" dirty="0"/>
              <a:t>Handheld Unilateral Magnet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43E58-0213-4C9C-99F7-6A872E310236}"/>
              </a:ext>
            </a:extLst>
          </p:cNvPr>
          <p:cNvSpPr/>
          <p:nvPr/>
        </p:nvSpPr>
        <p:spPr>
          <a:xfrm>
            <a:off x="7723574" y="2205145"/>
            <a:ext cx="1131217" cy="189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D0E13-9C23-4AC1-A44B-2C4712DD8043}"/>
              </a:ext>
            </a:extLst>
          </p:cNvPr>
          <p:cNvSpPr/>
          <p:nvPr/>
        </p:nvSpPr>
        <p:spPr>
          <a:xfrm>
            <a:off x="9033961" y="2509945"/>
            <a:ext cx="1131217" cy="1589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6F2D21-9C70-4FCB-A7B0-F89F7D7AA06D}"/>
              </a:ext>
            </a:extLst>
          </p:cNvPr>
          <p:cNvSpPr/>
          <p:nvPr/>
        </p:nvSpPr>
        <p:spPr>
          <a:xfrm>
            <a:off x="10344348" y="2205145"/>
            <a:ext cx="1131217" cy="189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41956-FEB6-45F0-B49B-76A7294C5616}"/>
              </a:ext>
            </a:extLst>
          </p:cNvPr>
          <p:cNvSpPr txBox="1"/>
          <p:nvPr/>
        </p:nvSpPr>
        <p:spPr>
          <a:xfrm>
            <a:off x="7620894" y="1548395"/>
            <a:ext cx="410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Cross Section of Unilateral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FFFBD-676C-4933-AF09-B4CF86C006E1}"/>
              </a:ext>
            </a:extLst>
          </p:cNvPr>
          <p:cNvSpPr txBox="1"/>
          <p:nvPr/>
        </p:nvSpPr>
        <p:spPr>
          <a:xfrm>
            <a:off x="7788637" y="4386275"/>
            <a:ext cx="123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Magnet 1	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99AB1-1638-4429-B478-A5576C589464}"/>
              </a:ext>
            </a:extLst>
          </p:cNvPr>
          <p:cNvSpPr txBox="1"/>
          <p:nvPr/>
        </p:nvSpPr>
        <p:spPr>
          <a:xfrm>
            <a:off x="9131653" y="4386275"/>
            <a:ext cx="123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Magnet 2</a:t>
            </a:r>
          </a:p>
          <a:p>
            <a:r>
              <a:rPr lang="en-CA" dirty="0"/>
              <a:t>		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10815-17CE-44C5-B217-CEC9DE68A5FF}"/>
              </a:ext>
            </a:extLst>
          </p:cNvPr>
          <p:cNvSpPr txBox="1"/>
          <p:nvPr/>
        </p:nvSpPr>
        <p:spPr>
          <a:xfrm>
            <a:off x="10439873" y="4386275"/>
            <a:ext cx="123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Magnet 3			</a:t>
            </a:r>
          </a:p>
        </p:txBody>
      </p:sp>
    </p:spTree>
    <p:extLst>
      <p:ext uri="{BB962C8B-B14F-4D97-AF65-F5344CB8AC3E}">
        <p14:creationId xmlns:p14="http://schemas.microsoft.com/office/powerpoint/2010/main" val="247351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tenna, object, clock&#10;&#10;Description automatically generated">
            <a:extLst>
              <a:ext uri="{FF2B5EF4-FFF2-40B4-BE49-F238E27FC236}">
                <a16:creationId xmlns:a16="http://schemas.microsoft.com/office/drawing/2014/main" id="{738423EC-BB96-4C45-946A-008008C2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4" y="4654367"/>
            <a:ext cx="6506991" cy="176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E8C45-574F-468D-8964-A94B7E20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CA"/>
              <a:t>RF Probe Construction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C6BC-3B23-4AAF-A122-D750065E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CA" sz="2000"/>
              <a:t>A coil is wrapped around the glass former, such that a secondary tube could be placed into the opening in the RF probe. </a:t>
            </a:r>
          </a:p>
          <a:p>
            <a:r>
              <a:rPr lang="en-CA" sz="2000"/>
              <a:t>To reduce noise, a Faraday cage is housed around the circuitry. </a:t>
            </a:r>
          </a:p>
          <a:p>
            <a:r>
              <a:rPr lang="en-CA" sz="2000"/>
              <a:t>Combination of both capacitively and inductively matched to 50</a:t>
            </a:r>
            <a:r>
              <a:rPr lang="el-GR" sz="2000"/>
              <a:t>Ω</a:t>
            </a:r>
            <a:r>
              <a:rPr lang="en-CA" sz="2000"/>
              <a:t>.</a:t>
            </a:r>
            <a:endParaRPr lang="en-CA" sz="2000" dirty="0"/>
          </a:p>
        </p:txBody>
      </p:sp>
      <p:pic>
        <p:nvPicPr>
          <p:cNvPr id="5" name="Picture 4" descr="A picture containing table, sitting, small, black&#10;&#10;Description automatically generated">
            <a:extLst>
              <a:ext uri="{FF2B5EF4-FFF2-40B4-BE49-F238E27FC236}">
                <a16:creationId xmlns:a16="http://schemas.microsoft.com/office/drawing/2014/main" id="{7D4E72CD-AC87-4431-8C88-5E83FCC1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/>
          <a:stretch/>
        </p:blipFill>
        <p:spPr>
          <a:xfrm rot="5400000">
            <a:off x="-396237" y="1701138"/>
            <a:ext cx="5397190" cy="3648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CB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797A-8C20-4D18-AE29-8D461205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Unilateral Magnet &amp; Cradle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8ECC-CE53-4E39-B88B-527237C5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720" cy="4351338"/>
          </a:xfrm>
        </p:spPr>
        <p:txBody>
          <a:bodyPr/>
          <a:lstStyle/>
          <a:p>
            <a:r>
              <a:rPr lang="en-CA" dirty="0"/>
              <a:t>The magnet of choice is a small, handheld unilateral magnet with a constant gradient region at (2-2.5cm). </a:t>
            </a:r>
          </a:p>
          <a:p>
            <a:r>
              <a:rPr lang="en-CA" dirty="0"/>
              <a:t>500 gauss (2.26MHz for Hydrogen) at 2.25cm above the surface.</a:t>
            </a:r>
          </a:p>
          <a:p>
            <a:r>
              <a:rPr lang="en-CA" dirty="0"/>
              <a:t>A cradle system was 3D printed in order to change the relative angle of the magnet to allow for varying gradient strength which will change our slice thickness.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6F2F1-392C-4FC4-B581-E4E1B5C69E4C}"/>
              </a:ext>
            </a:extLst>
          </p:cNvPr>
          <p:cNvSpPr txBox="1"/>
          <p:nvPr/>
        </p:nvSpPr>
        <p:spPr>
          <a:xfrm>
            <a:off x="9549390" y="5020964"/>
            <a:ext cx="96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*Insert image of B0 of SA3*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52C033B1-B543-456A-B6E4-DF3CFAB3B5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0375157"/>
                  </p:ext>
                </p:extLst>
              </p:nvPr>
            </p:nvGraphicFramePr>
            <p:xfrm rot="17188265">
              <a:off x="8333268" y="676542"/>
              <a:ext cx="3336733" cy="3581640"/>
            </p:xfrm>
            <a:graphic>
              <a:graphicData uri="http://schemas.microsoft.com/office/drawing/2017/model3d">
                <am3d:model3d r:embed="rId2">
                  <am3d:spPr>
                    <a:xfrm rot="17188265">
                      <a:off x="0" y="0"/>
                      <a:ext cx="3336733" cy="3581640"/>
                    </a:xfrm>
                    <a:prstGeom prst="rect">
                      <a:avLst/>
                    </a:prstGeom>
                  </am3d:spPr>
                  <am3d:camera>
                    <am3d:pos x="0" y="-3594219" z="79200267"/>
                    <am3d:up dx="0" dy="36000000" dz="0"/>
                    <am3d:lookAt x="0" y="5781" z="260"/>
                    <am3d:perspective fov="2508392"/>
                  </am3d:camera>
                  <am3d:trans>
                    <am3d:meterPerModelUnit n="8474" d="1000000"/>
                    <am3d:preTrans dx="-15254237" dy="-18000000" dz="-15254237"/>
                    <am3d:scale>
                      <am3d:sx n="1000000" d="1000000"/>
                      <am3d:sy n="1000000" d="1000000"/>
                      <am3d:sz n="1000000" d="1000000"/>
                    </am3d:scale>
                    <am3d:rot ax="-3910669" ay="2835736" az="-3467861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52C033B1-B543-456A-B6E4-DF3CFAB3B5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7188265">
                <a:off x="8333268" y="676542"/>
                <a:ext cx="3336733" cy="35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E0992C9D-CD97-45D2-98A2-8F7C0A90A6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2067347"/>
                  </p:ext>
                </p:extLst>
              </p:nvPr>
            </p:nvGraphicFramePr>
            <p:xfrm rot="16865034">
              <a:off x="7484562" y="1882722"/>
              <a:ext cx="2291859" cy="2743077"/>
            </p:xfrm>
            <a:graphic>
              <a:graphicData uri="http://schemas.microsoft.com/office/drawing/2017/model3d">
                <am3d:model3d r:embed="rId4">
                  <am3d:spPr>
                    <a:xfrm rot="16865034">
                      <a:off x="0" y="0"/>
                      <a:ext cx="2291859" cy="2743077"/>
                    </a:xfrm>
                    <a:prstGeom prst="rect">
                      <a:avLst/>
                    </a:prstGeom>
                  </am3d:spPr>
                  <am3d:camera>
                    <am3d:pos x="0" y="0" z="633016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26" d="1000000"/>
                    <am3d:preTrans dx="-15347368" dy="-22547367" dz="-22736841"/>
                    <am3d:scale>
                      <am3d:sx n="1000000" d="1000000"/>
                      <am3d:sy n="1000000" d="1000000"/>
                      <am3d:sz n="1000000" d="1000000"/>
                    </am3d:scale>
                    <am3d:rot ax="-4473115" ay="2674978" az="-411058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0526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E0992C9D-CD97-45D2-98A2-8F7C0A90A6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865034">
                <a:off x="7484562" y="1882722"/>
                <a:ext cx="2291859" cy="2743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55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BCA-4426-4E8E-BD1A-220AFF8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Measure Flow for CPMG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227-0ADD-4D96-8412-A3C33162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3737" cy="4351338"/>
          </a:xfrm>
        </p:spPr>
        <p:txBody>
          <a:bodyPr/>
          <a:lstStyle/>
          <a:p>
            <a:r>
              <a:rPr lang="en-CA" dirty="0"/>
              <a:t>The early odd echoes will roughly decay linearly. A relationship that can be shown mathematically.</a:t>
            </a:r>
          </a:p>
          <a:p>
            <a:r>
              <a:rPr lang="en-CA" dirty="0"/>
              <a:t>Even echoes are not used as their intensity is drastically decreased due to a phenomena termed ‘Even Echo Rephasing’.</a:t>
            </a:r>
          </a:p>
          <a:p>
            <a:r>
              <a:rPr lang="en-CA" dirty="0"/>
              <a:t>The relationship between –B/A and flow velocity is linear. Where</a:t>
            </a:r>
            <a:r>
              <a:rPr lang="en-CA" b="1" dirty="0"/>
              <a:t> B </a:t>
            </a:r>
            <a:r>
              <a:rPr lang="en-CA" dirty="0"/>
              <a:t>is the slope of the linear fit, and </a:t>
            </a:r>
            <a:r>
              <a:rPr lang="en-CA" b="1" dirty="0"/>
              <a:t>A </a:t>
            </a:r>
            <a:r>
              <a:rPr lang="en-CA" dirty="0"/>
              <a:t> is the y-intercept.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68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681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Construction and Application of Small Portable Low Field MR Device</vt:lpstr>
      <vt:lpstr>Introduction (What are we doing?)</vt:lpstr>
      <vt:lpstr>Basic Introduction to NMR</vt:lpstr>
      <vt:lpstr>Pulse NMR / Use of RF Coil</vt:lpstr>
      <vt:lpstr>Use of CPMG for Flow Measurements</vt:lpstr>
      <vt:lpstr>Handheld Unilateral Magnet</vt:lpstr>
      <vt:lpstr>RF Probe Construction</vt:lpstr>
      <vt:lpstr>Unilateral Magnet &amp; Cradle System</vt:lpstr>
      <vt:lpstr>How to Measure Flow for CPMG</vt:lpstr>
      <vt:lpstr>Methods</vt:lpstr>
      <vt:lpstr>Results 1 – 0 Degree</vt:lpstr>
      <vt:lpstr>Results 2</vt:lpstr>
      <vt:lpstr>How to Improve the System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and Application of Small Portable Low Field MR Device</dc:title>
  <dc:creator>Devin Mathieu Morin</dc:creator>
  <cp:lastModifiedBy>Devin Mathieu Morin</cp:lastModifiedBy>
  <cp:revision>3</cp:revision>
  <dcterms:created xsi:type="dcterms:W3CDTF">2020-01-18T20:05:34Z</dcterms:created>
  <dcterms:modified xsi:type="dcterms:W3CDTF">2020-01-18T20:54:03Z</dcterms:modified>
</cp:coreProperties>
</file>