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2" r:id="rId5"/>
    <p:sldId id="263" r:id="rId6"/>
    <p:sldId id="264" r:id="rId7"/>
    <p:sldId id="276" r:id="rId8"/>
    <p:sldId id="277" r:id="rId9"/>
    <p:sldId id="266"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52" autoAdjust="0"/>
  </p:normalViewPr>
  <p:slideViewPr>
    <p:cSldViewPr snapToGrid="0">
      <p:cViewPr varScale="1">
        <p:scale>
          <a:sx n="96" d="100"/>
          <a:sy n="96" d="100"/>
        </p:scale>
        <p:origin x="11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DB6A38-3608-49E3-BE09-B44E11A65303}" type="datetimeFigureOut">
              <a:rPr lang="en-US" smtClean="0"/>
              <a:t>6/11/2020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23E04-728D-46EC-AAE3-09B7BACCBEC1}" type="slidenum">
              <a:rPr lang="en-US" smtClean="0"/>
              <a:t>‹#›</a:t>
            </a:fld>
            <a:endParaRPr lang="en-US"/>
          </a:p>
        </p:txBody>
      </p:sp>
    </p:spTree>
    <p:extLst>
      <p:ext uri="{BB962C8B-B14F-4D97-AF65-F5344CB8AC3E}">
        <p14:creationId xmlns:p14="http://schemas.microsoft.com/office/powerpoint/2010/main" val="153175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project is to measure flow velocity using a small unilateral magnet. This project is largely based off of the work done by </a:t>
            </a:r>
            <a:r>
              <a:rPr lang="en-US" dirty="0" err="1"/>
              <a:t>Osan</a:t>
            </a:r>
            <a:r>
              <a:rPr lang="en-US" dirty="0"/>
              <a:t> and Sebastian Richard. We’ve been able to measure flow velocity in the past with much larger magnets, at high field, so this project aims to explore using a much smaller, low field device. The benefit to a small device is that it’s maneuverable, and as such we will explore changing the angle of the magnet relative to the direction of flow. Low field brings more problems, like a decreased signal to noise ratio. However, I think all of the possible benefits of unilateral magnetic resonance (UMR) inspire this kind of research. A small UMR device could potentially have a big impact in biomedicine, agriculture, or wherever a magnetic resonance presence already exists.</a:t>
            </a:r>
          </a:p>
        </p:txBody>
      </p:sp>
      <p:sp>
        <p:nvSpPr>
          <p:cNvPr id="4" name="Slide Number Placeholder 3"/>
          <p:cNvSpPr>
            <a:spLocks noGrp="1"/>
          </p:cNvSpPr>
          <p:nvPr>
            <p:ph type="sldNum" sz="quarter" idx="5"/>
          </p:nvPr>
        </p:nvSpPr>
        <p:spPr/>
        <p:txBody>
          <a:bodyPr/>
          <a:lstStyle/>
          <a:p>
            <a:fld id="{99C23E04-728D-46EC-AAE3-09B7BACCBEC1}" type="slidenum">
              <a:rPr lang="en-US" smtClean="0"/>
              <a:t>2</a:t>
            </a:fld>
            <a:endParaRPr lang="en-US"/>
          </a:p>
        </p:txBody>
      </p:sp>
    </p:spTree>
    <p:extLst>
      <p:ext uri="{BB962C8B-B14F-4D97-AF65-F5344CB8AC3E}">
        <p14:creationId xmlns:p14="http://schemas.microsoft.com/office/powerpoint/2010/main" val="1705895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0 degree plot. The vertical axis is labeled –B/A, and the horizontal axis shows the flow velocity in m/s. The flow velocity is roughly linear. Although, there is a noticeable artifact on the 5</a:t>
            </a:r>
            <a:r>
              <a:rPr lang="en-US" baseline="30000" dirty="0"/>
              <a:t>th</a:t>
            </a:r>
            <a:r>
              <a:rPr lang="en-US" dirty="0"/>
              <a:t> data point. When I originally took these measurements, I had repeated that data point multiple times and found that it did not change that much, so I concluded that it must be a real feature of the measurement. </a:t>
            </a:r>
          </a:p>
          <a:p>
            <a:endParaRPr lang="en-US" dirty="0"/>
          </a:p>
          <a:p>
            <a:r>
              <a:rPr lang="en-US" dirty="0"/>
              <a:t>A similar artifact had been noted in Sebastian paper, using the </a:t>
            </a:r>
            <a:r>
              <a:rPr lang="en-US" dirty="0" err="1"/>
              <a:t>GARField</a:t>
            </a:r>
            <a:r>
              <a:rPr lang="en-US" dirty="0"/>
              <a:t> magnet to make similar flow measurements. This had been hinted at being possibly caused due to a transition from laminar to turbulent. Much more exploration needs to be done. This artifact could be something different than what Sebastian had seen, and it could also be something that has nothing to do with a transition from laminar to turbulent. We have an R squared of 0.88, and by omitting the 5</a:t>
            </a:r>
            <a:r>
              <a:rPr lang="en-US" baseline="30000" dirty="0"/>
              <a:t>th</a:t>
            </a:r>
            <a:r>
              <a:rPr lang="en-US" dirty="0"/>
              <a:t> data point, the R^2 is 0.99</a:t>
            </a:r>
          </a:p>
        </p:txBody>
      </p:sp>
      <p:sp>
        <p:nvSpPr>
          <p:cNvPr id="4" name="Slide Number Placeholder 3"/>
          <p:cNvSpPr>
            <a:spLocks noGrp="1"/>
          </p:cNvSpPr>
          <p:nvPr>
            <p:ph type="sldNum" sz="quarter" idx="5"/>
          </p:nvPr>
        </p:nvSpPr>
        <p:spPr/>
        <p:txBody>
          <a:bodyPr/>
          <a:lstStyle/>
          <a:p>
            <a:fld id="{99C23E04-728D-46EC-AAE3-09B7BACCBEC1}" type="slidenum">
              <a:rPr lang="en-US" smtClean="0"/>
              <a:t>11</a:t>
            </a:fld>
            <a:endParaRPr lang="en-US"/>
          </a:p>
        </p:txBody>
      </p:sp>
    </p:spTree>
    <p:extLst>
      <p:ext uri="{BB962C8B-B14F-4D97-AF65-F5344CB8AC3E}">
        <p14:creationId xmlns:p14="http://schemas.microsoft.com/office/powerpoint/2010/main" val="2333576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5 degree data is not as good, with an R squared of 0.70. Vertical error bars are not present on 5 and 10 degrees as these measurements take a long time and it’s difficult to get multiple data sets. </a:t>
            </a:r>
            <a:endParaRPr lang="en-US" dirty="0"/>
          </a:p>
        </p:txBody>
      </p:sp>
      <p:sp>
        <p:nvSpPr>
          <p:cNvPr id="4" name="Slide Number Placeholder 3"/>
          <p:cNvSpPr>
            <a:spLocks noGrp="1"/>
          </p:cNvSpPr>
          <p:nvPr>
            <p:ph type="sldNum" sz="quarter" idx="5"/>
          </p:nvPr>
        </p:nvSpPr>
        <p:spPr/>
        <p:txBody>
          <a:bodyPr/>
          <a:lstStyle/>
          <a:p>
            <a:fld id="{99C23E04-728D-46EC-AAE3-09B7BACCBEC1}" type="slidenum">
              <a:rPr lang="en-US" smtClean="0"/>
              <a:t>12</a:t>
            </a:fld>
            <a:endParaRPr lang="en-US"/>
          </a:p>
        </p:txBody>
      </p:sp>
    </p:spTree>
    <p:extLst>
      <p:ext uri="{BB962C8B-B14F-4D97-AF65-F5344CB8AC3E}">
        <p14:creationId xmlns:p14="http://schemas.microsoft.com/office/powerpoint/2010/main" val="1106787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10 degree plot is also similar to 5 degrees, in how it’s difficult to say anything conclusively with data that does not fit to the trend.</a:t>
            </a:r>
          </a:p>
          <a:p>
            <a:endParaRPr lang="en-US" dirty="0"/>
          </a:p>
        </p:txBody>
      </p:sp>
      <p:sp>
        <p:nvSpPr>
          <p:cNvPr id="4" name="Slide Number Placeholder 3"/>
          <p:cNvSpPr>
            <a:spLocks noGrp="1"/>
          </p:cNvSpPr>
          <p:nvPr>
            <p:ph type="sldNum" sz="quarter" idx="5"/>
          </p:nvPr>
        </p:nvSpPr>
        <p:spPr/>
        <p:txBody>
          <a:bodyPr/>
          <a:lstStyle/>
          <a:p>
            <a:fld id="{99C23E04-728D-46EC-AAE3-09B7BACCBEC1}" type="slidenum">
              <a:rPr lang="en-US" smtClean="0"/>
              <a:t>13</a:t>
            </a:fld>
            <a:endParaRPr lang="en-US"/>
          </a:p>
        </p:txBody>
      </p:sp>
    </p:spTree>
    <p:extLst>
      <p:ext uri="{BB962C8B-B14F-4D97-AF65-F5344CB8AC3E}">
        <p14:creationId xmlns:p14="http://schemas.microsoft.com/office/powerpoint/2010/main" val="2137867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0 degree appears to be the best result. Through research by Sebastian, we’ve been able to hint at the artifact being possibly caused due to a transition from laminar to turbulent. More work needs to be done to characterize the artifact. It’s also seems that by increasing the angle of the magnet, the overall signal amplitude is decreased. This can be seen in the comparison between 0 and 15 degree tilt of the magnet, for the same flow rate. </a:t>
            </a:r>
          </a:p>
          <a:p>
            <a:endParaRPr lang="en-US" dirty="0"/>
          </a:p>
          <a:p>
            <a:r>
              <a:rPr lang="en-CA" dirty="0"/>
              <a:t>The SNR was calculated for 0,5, and 10 degrees by adding up all flow data for a particular angle, and then dividing by the total number of files used, to generate an averaged plot. Then, the highest magnitude point in that plot is divided by the average of the last 10 data points. The SNR for 0 degrees is 22.9, for 5 degrees is 9.2, and 10 degrees is 8.2. This decreasing SNR with increasing angle is what we would expect given the comparison between the 0, 5, and 10 degree plots.</a:t>
            </a:r>
            <a:endParaRPr lang="en-US" dirty="0"/>
          </a:p>
        </p:txBody>
      </p:sp>
      <p:sp>
        <p:nvSpPr>
          <p:cNvPr id="4" name="Slide Number Placeholder 3"/>
          <p:cNvSpPr>
            <a:spLocks noGrp="1"/>
          </p:cNvSpPr>
          <p:nvPr>
            <p:ph type="sldNum" sz="quarter" idx="5"/>
          </p:nvPr>
        </p:nvSpPr>
        <p:spPr/>
        <p:txBody>
          <a:bodyPr/>
          <a:lstStyle/>
          <a:p>
            <a:fld id="{99C23E04-728D-46EC-AAE3-09B7BACCBEC1}" type="slidenum">
              <a:rPr lang="en-US" smtClean="0"/>
              <a:t>14</a:t>
            </a:fld>
            <a:endParaRPr lang="en-US"/>
          </a:p>
        </p:txBody>
      </p:sp>
    </p:spTree>
    <p:extLst>
      <p:ext uri="{BB962C8B-B14F-4D97-AF65-F5344CB8AC3E}">
        <p14:creationId xmlns:p14="http://schemas.microsoft.com/office/powerpoint/2010/main" val="2341340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0 degree data set, we can use our average velocity equation, with –B/A to find our effective probe coil length. The effective probe coil length ends up being the slope of the line. For 0 degrees, the effective probe coil length is measured to be 4.9mm</a:t>
            </a:r>
          </a:p>
          <a:p>
            <a:endParaRPr lang="en-US" dirty="0"/>
          </a:p>
          <a:p>
            <a:r>
              <a:rPr lang="en-US" dirty="0"/>
              <a:t>Because the effective probe coil length is determined by magnetic field inhomogeneity, as we change the orientation of our magnet, we change the orientation of the magnetic field inhomogeneities. This would cause </a:t>
            </a:r>
            <a:r>
              <a:rPr lang="en-US" dirty="0" err="1"/>
              <a:t>Leff</a:t>
            </a:r>
            <a:r>
              <a:rPr lang="en-US" dirty="0"/>
              <a:t> to change. So in essence, the cradle system could not only be used to change the vertical gradient, but also the horizontal sensitive slice length.</a:t>
            </a:r>
          </a:p>
          <a:p>
            <a:endParaRPr lang="en-US" dirty="0"/>
          </a:p>
          <a:p>
            <a:r>
              <a:rPr lang="en-US" dirty="0"/>
              <a:t>Also, to revisit an earlier assumption we made. I said that we neglect T1 complete polarization of our sample. To put some things into perspective, at the highest velocity (0.56m/s), it takes 39 </a:t>
            </a:r>
            <a:r>
              <a:rPr lang="en-US" dirty="0" err="1"/>
              <a:t>ms</a:t>
            </a:r>
            <a:r>
              <a:rPr lang="en-US" dirty="0"/>
              <a:t> to move through the 22mm long coil. The T1 of this doped water, is approximately 75ms (although that T1 was measured at 7T). So we’re approaching the limit of that approximation with increasing flow velocity. As flow rate increases we have to worry more and more about T1 polarization of our sample. </a:t>
            </a:r>
          </a:p>
        </p:txBody>
      </p:sp>
      <p:sp>
        <p:nvSpPr>
          <p:cNvPr id="4" name="Slide Number Placeholder 3"/>
          <p:cNvSpPr>
            <a:spLocks noGrp="1"/>
          </p:cNvSpPr>
          <p:nvPr>
            <p:ph type="sldNum" sz="quarter" idx="5"/>
          </p:nvPr>
        </p:nvSpPr>
        <p:spPr/>
        <p:txBody>
          <a:bodyPr/>
          <a:lstStyle/>
          <a:p>
            <a:fld id="{99C23E04-728D-46EC-AAE3-09B7BACCBEC1}" type="slidenum">
              <a:rPr lang="en-US" smtClean="0"/>
              <a:t>15</a:t>
            </a:fld>
            <a:endParaRPr lang="en-US"/>
          </a:p>
        </p:txBody>
      </p:sp>
    </p:spTree>
    <p:extLst>
      <p:ext uri="{BB962C8B-B14F-4D97-AF65-F5344CB8AC3E}">
        <p14:creationId xmlns:p14="http://schemas.microsoft.com/office/powerpoint/2010/main" val="4222116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From my results, we can see that flow measurements can be made with a small handheld unilateral magnet. There are obvious problems with noise. By changing the orientation of the magnet with respect to flow velocity, we can see that the signal to noise decreases, and gives poor flow results. More exploration needs to be done in that regard. </a:t>
            </a:r>
          </a:p>
          <a:p>
            <a:endParaRPr lang="en-US" dirty="0"/>
          </a:p>
          <a:p>
            <a:r>
              <a:rPr lang="en-US" dirty="0"/>
              <a:t>I’ve also been able to show that with this particular magnet, at 0 degrees there’s a prominent artifact at roughly a Reynolds number of 2000. Once again, more exploration needs to be done to say whether or not the artifact is caused by a transition from laminar to turbulent. </a:t>
            </a:r>
          </a:p>
          <a:p>
            <a:endParaRPr lang="en-US" dirty="0"/>
          </a:p>
          <a:p>
            <a:r>
              <a:rPr lang="en-US" dirty="0"/>
              <a:t>Overall, the design and methods used show that unilateral magnetic resonance has potential. Hopefully work in this field motivates further research such that some day portable magnetic resonance devices can be used for a broad range of environments. </a:t>
            </a:r>
          </a:p>
        </p:txBody>
      </p:sp>
      <p:sp>
        <p:nvSpPr>
          <p:cNvPr id="4" name="Slide Number Placeholder 3"/>
          <p:cNvSpPr>
            <a:spLocks noGrp="1"/>
          </p:cNvSpPr>
          <p:nvPr>
            <p:ph type="sldNum" sz="quarter" idx="5"/>
          </p:nvPr>
        </p:nvSpPr>
        <p:spPr/>
        <p:txBody>
          <a:bodyPr/>
          <a:lstStyle/>
          <a:p>
            <a:fld id="{99C23E04-728D-46EC-AAE3-09B7BACCBEC1}" type="slidenum">
              <a:rPr lang="en-US" smtClean="0"/>
              <a:t>16</a:t>
            </a:fld>
            <a:endParaRPr lang="en-US"/>
          </a:p>
        </p:txBody>
      </p:sp>
    </p:spTree>
    <p:extLst>
      <p:ext uri="{BB962C8B-B14F-4D97-AF65-F5344CB8AC3E}">
        <p14:creationId xmlns:p14="http://schemas.microsoft.com/office/powerpoint/2010/main" val="1603634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used a CPMG sequence to obtain the magnetic resonance signal, as it corrects for pulse length errors. The unilateral magnet of choice, has a very inhomogeneous magnetic field. As such, transverse components of magnetization will cancel due to a dephasing of spins, and with the application of a 180 degree pulse, these spins will come together to form an echo.</a:t>
            </a:r>
          </a:p>
        </p:txBody>
      </p:sp>
      <p:sp>
        <p:nvSpPr>
          <p:cNvPr id="4" name="Slide Number Placeholder 3"/>
          <p:cNvSpPr>
            <a:spLocks noGrp="1"/>
          </p:cNvSpPr>
          <p:nvPr>
            <p:ph type="sldNum" sz="quarter" idx="5"/>
          </p:nvPr>
        </p:nvSpPr>
        <p:spPr/>
        <p:txBody>
          <a:bodyPr/>
          <a:lstStyle/>
          <a:p>
            <a:fld id="{99C23E04-728D-46EC-AAE3-09B7BACCBEC1}" type="slidenum">
              <a:rPr lang="en-US" smtClean="0"/>
              <a:t>3</a:t>
            </a:fld>
            <a:endParaRPr lang="en-US"/>
          </a:p>
        </p:txBody>
      </p:sp>
    </p:spTree>
    <p:extLst>
      <p:ext uri="{BB962C8B-B14F-4D97-AF65-F5344CB8AC3E}">
        <p14:creationId xmlns:p14="http://schemas.microsoft.com/office/powerpoint/2010/main" val="1909372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employing a CPMG, a characteristic of flow within the signal is this alternating peak height. This characteristic is called even echo rephasing. This effect occurs due to a relationship between the velocity of the fluid and gradient. The mathematics are quite involved, so I will not discuss them here, but if you’re interested they are discussed in my honors thesis, and </a:t>
            </a:r>
            <a:r>
              <a:rPr lang="en-US" dirty="0" err="1"/>
              <a:t>Osan’s</a:t>
            </a:r>
            <a:r>
              <a:rPr lang="en-US" dirty="0"/>
              <a:t> paper. We will only use even peaks in our determination of flow velocity, as the odd peaks have a greatly decreased magnitude. In this method, we gather a flow velocity information due to the polarized spins leaving the sensitive region of the probe. </a:t>
            </a:r>
          </a:p>
        </p:txBody>
      </p:sp>
      <p:sp>
        <p:nvSpPr>
          <p:cNvPr id="4" name="Slide Number Placeholder 3"/>
          <p:cNvSpPr>
            <a:spLocks noGrp="1"/>
          </p:cNvSpPr>
          <p:nvPr>
            <p:ph type="sldNum" sz="quarter" idx="5"/>
          </p:nvPr>
        </p:nvSpPr>
        <p:spPr/>
        <p:txBody>
          <a:bodyPr/>
          <a:lstStyle/>
          <a:p>
            <a:fld id="{99C23E04-728D-46EC-AAE3-09B7BACCBEC1}" type="slidenum">
              <a:rPr lang="en-US" smtClean="0"/>
              <a:t>4</a:t>
            </a:fld>
            <a:endParaRPr lang="en-US"/>
          </a:p>
        </p:txBody>
      </p:sp>
    </p:spTree>
    <p:extLst>
      <p:ext uri="{BB962C8B-B14F-4D97-AF65-F5344CB8AC3E}">
        <p14:creationId xmlns:p14="http://schemas.microsoft.com/office/powerpoint/2010/main" val="3998547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measure flow with a CPMG, we start by neglecting diffusion, and assume complete polarized of the sample due to T1. The intensity of signal is therefore given by the first expression I have at the top. Of course the intensity of our signal depends on the volume of sample within the sensitive region of the RF coil. Since this fluid is moving at some average velocity, we may write the volume occupied in time as the second expression, where </a:t>
            </a:r>
            <a:r>
              <a:rPr lang="en-US" dirty="0" err="1"/>
              <a:t>v_avg</a:t>
            </a:r>
            <a:r>
              <a:rPr lang="en-US" dirty="0"/>
              <a:t> is the average velocity of the fluid, and L is the probe coil length.</a:t>
            </a:r>
          </a:p>
          <a:p>
            <a:endParaRPr lang="en-US" dirty="0"/>
          </a:p>
          <a:p>
            <a:r>
              <a:rPr lang="en-US" dirty="0"/>
              <a:t>Two important things to note, is that we assume the fluid moves at one averaged velocity, which is course is not true. This is an approximation which will function best for the turbulent regime, where the flow profile drops off steeply towards the edges of the pipe. Also, the probe coil length L, once measured with the flow data, will be smaller than the true coil length. This is because magnetic field inhomogeneity of B0, cause the probe to be sensitive to a much smaller length, than the true length of the coil.</a:t>
            </a:r>
          </a:p>
          <a:p>
            <a:endParaRPr lang="en-US" dirty="0"/>
          </a:p>
          <a:p>
            <a:r>
              <a:rPr lang="en-US" dirty="0"/>
              <a:t>The signal intensity if proportional to volume, and by fitting the equation for a line to the first few even peaks of the CPMG, we can find the average velocity to be the bottom equation. By using the first few peaks, we are also approximating t&lt;&lt;T2, neglect the exponential term in the signal intensity. So, B is the slope of the line, and A in the y-intercept. In my case, I used the first three even echo points when fitting my line to the CPMG data. </a:t>
            </a:r>
          </a:p>
        </p:txBody>
      </p:sp>
      <p:sp>
        <p:nvSpPr>
          <p:cNvPr id="4" name="Slide Number Placeholder 3"/>
          <p:cNvSpPr>
            <a:spLocks noGrp="1"/>
          </p:cNvSpPr>
          <p:nvPr>
            <p:ph type="sldNum" sz="quarter" idx="5"/>
          </p:nvPr>
        </p:nvSpPr>
        <p:spPr/>
        <p:txBody>
          <a:bodyPr/>
          <a:lstStyle/>
          <a:p>
            <a:fld id="{99C23E04-728D-46EC-AAE3-09B7BACCBEC1}" type="slidenum">
              <a:rPr lang="en-US" smtClean="0"/>
              <a:t>5</a:t>
            </a:fld>
            <a:endParaRPr lang="en-US"/>
          </a:p>
        </p:txBody>
      </p:sp>
    </p:spTree>
    <p:extLst>
      <p:ext uri="{BB962C8B-B14F-4D97-AF65-F5344CB8AC3E}">
        <p14:creationId xmlns:p14="http://schemas.microsoft.com/office/powerpoint/2010/main" val="1526028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unilateral magnet is housed in a cradle system that will allow us to easily change the angle of the magnet relative to the pipe.</a:t>
            </a:r>
          </a:p>
          <a:p>
            <a:r>
              <a:rPr lang="en-US" dirty="0"/>
              <a:t>To the right, we can see field profile of the magnet. This would be magnitude of magnetic field as a function of distance from the surface. To do this the 3D magnetic field plotter was used. The gaussmeter is simply placed in the center of the magnet, and then moved away, normal to the surface. From this we can see the gradient (of 150gauss/cm) exists between  2-3.5 cm above the surface. </a:t>
            </a:r>
          </a:p>
        </p:txBody>
      </p:sp>
      <p:sp>
        <p:nvSpPr>
          <p:cNvPr id="4" name="Slide Number Placeholder 3"/>
          <p:cNvSpPr>
            <a:spLocks noGrp="1"/>
          </p:cNvSpPr>
          <p:nvPr>
            <p:ph type="sldNum" sz="quarter" idx="5"/>
          </p:nvPr>
        </p:nvSpPr>
        <p:spPr/>
        <p:txBody>
          <a:bodyPr/>
          <a:lstStyle/>
          <a:p>
            <a:fld id="{99C23E04-728D-46EC-AAE3-09B7BACCBEC1}" type="slidenum">
              <a:rPr lang="en-US" smtClean="0"/>
              <a:t>6</a:t>
            </a:fld>
            <a:endParaRPr lang="en-US"/>
          </a:p>
        </p:txBody>
      </p:sp>
    </p:spTree>
    <p:extLst>
      <p:ext uri="{BB962C8B-B14F-4D97-AF65-F5344CB8AC3E}">
        <p14:creationId xmlns:p14="http://schemas.microsoft.com/office/powerpoint/2010/main" val="2927359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cradle system was 3D printed to allow for the magnet to be easily repositioned at different angles. The center piece is allowed to change angle about a point, and two screws on both sides are inserted into the curved opening to secure the cradle in place.</a:t>
            </a:r>
          </a:p>
          <a:p>
            <a:endParaRPr lang="en-US" dirty="0"/>
          </a:p>
          <a:p>
            <a:r>
              <a:rPr lang="en-US" dirty="0"/>
              <a:t>This was maybe not the most robust solution, but it was quick, easy, and if anything broke it wouldn’t be difficult to reprint another piece we needed. </a:t>
            </a:r>
          </a:p>
        </p:txBody>
      </p:sp>
      <p:sp>
        <p:nvSpPr>
          <p:cNvPr id="4" name="Slide Number Placeholder 3"/>
          <p:cNvSpPr>
            <a:spLocks noGrp="1"/>
          </p:cNvSpPr>
          <p:nvPr>
            <p:ph type="sldNum" sz="quarter" idx="5"/>
          </p:nvPr>
        </p:nvSpPr>
        <p:spPr/>
        <p:txBody>
          <a:bodyPr/>
          <a:lstStyle/>
          <a:p>
            <a:fld id="{99C23E04-728D-46EC-AAE3-09B7BACCBEC1}" type="slidenum">
              <a:rPr lang="en-US" smtClean="0"/>
              <a:t>7</a:t>
            </a:fld>
            <a:endParaRPr lang="en-US"/>
          </a:p>
        </p:txBody>
      </p:sp>
    </p:spTree>
    <p:extLst>
      <p:ext uri="{BB962C8B-B14F-4D97-AF65-F5344CB8AC3E}">
        <p14:creationId xmlns:p14="http://schemas.microsoft.com/office/powerpoint/2010/main" val="1863811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RF probe was constructed with an arrangement of capacitors and a resistor. It was matched to 50 ohms and tuned to 2.26 MHz (560 gauss at 2.25cm above the surface of the magnet). </a:t>
            </a:r>
          </a:p>
          <a:p>
            <a:endParaRPr lang="en-US" dirty="0"/>
          </a:p>
          <a:p>
            <a:r>
              <a:rPr lang="en-US" dirty="0"/>
              <a:t>A resistor was added in parallel with the coil to help probe dead time.</a:t>
            </a:r>
          </a:p>
          <a:p>
            <a:r>
              <a:rPr lang="en-US" dirty="0"/>
              <a:t>Also, to reduce noise, a Faraday cage was constructed out of PCB circuit board, which was soldered on all sides, and connected to ground. </a:t>
            </a:r>
          </a:p>
        </p:txBody>
      </p:sp>
      <p:sp>
        <p:nvSpPr>
          <p:cNvPr id="4" name="Slide Number Placeholder 3"/>
          <p:cNvSpPr>
            <a:spLocks noGrp="1"/>
          </p:cNvSpPr>
          <p:nvPr>
            <p:ph type="sldNum" sz="quarter" idx="5"/>
          </p:nvPr>
        </p:nvSpPr>
        <p:spPr/>
        <p:txBody>
          <a:bodyPr/>
          <a:lstStyle/>
          <a:p>
            <a:fld id="{99C23E04-728D-46EC-AAE3-09B7BACCBEC1}" type="slidenum">
              <a:rPr lang="en-US" smtClean="0"/>
              <a:t>8</a:t>
            </a:fld>
            <a:endParaRPr lang="en-US"/>
          </a:p>
        </p:txBody>
      </p:sp>
    </p:spTree>
    <p:extLst>
      <p:ext uri="{BB962C8B-B14F-4D97-AF65-F5344CB8AC3E}">
        <p14:creationId xmlns:p14="http://schemas.microsoft.com/office/powerpoint/2010/main" val="410448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perform the experiment, a pump was connected to a hose which fed into the RF coil, through a glass pipe. The flow rate in CCM can be adjusted through the pump. The uncertainty in the flow volume rate given by the pump is +/-22.5 CCM. This uncertainty is what will be used for the horizontal error bars in the final flow plot. </a:t>
            </a:r>
          </a:p>
          <a:p>
            <a:br>
              <a:rPr lang="en-US" dirty="0"/>
            </a:br>
            <a:r>
              <a:rPr lang="en-US" dirty="0"/>
              <a:t>The pulse length was determined by considering the probe geometry and power supplied to the coil. </a:t>
            </a:r>
          </a:p>
        </p:txBody>
      </p:sp>
      <p:sp>
        <p:nvSpPr>
          <p:cNvPr id="4" name="Slide Number Placeholder 3"/>
          <p:cNvSpPr>
            <a:spLocks noGrp="1"/>
          </p:cNvSpPr>
          <p:nvPr>
            <p:ph type="sldNum" sz="quarter" idx="5"/>
          </p:nvPr>
        </p:nvSpPr>
        <p:spPr/>
        <p:txBody>
          <a:bodyPr/>
          <a:lstStyle/>
          <a:p>
            <a:fld id="{99C23E04-728D-46EC-AAE3-09B7BACCBEC1}" type="slidenum">
              <a:rPr lang="en-US" smtClean="0"/>
              <a:t>9</a:t>
            </a:fld>
            <a:endParaRPr lang="en-US"/>
          </a:p>
        </p:txBody>
      </p:sp>
    </p:spTree>
    <p:extLst>
      <p:ext uri="{BB962C8B-B14F-4D97-AF65-F5344CB8AC3E}">
        <p14:creationId xmlns:p14="http://schemas.microsoft.com/office/powerpoint/2010/main" val="817967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was collected for a 0, 5, and 10 degree tilt of the cradle system. As measurements can take several hours, only the 0 degree measurement has error bars. Error bars are obtained by gathering three sets of flow data, and then looking at the standard deviation between each flow velocity data point. As mentioned before, horizontal error bars are obtained from the uncertainty in the flow pump. </a:t>
            </a:r>
          </a:p>
          <a:p>
            <a:endParaRPr lang="en-US" dirty="0"/>
          </a:p>
          <a:p>
            <a:r>
              <a:rPr lang="en-US" dirty="0"/>
              <a:t>The slice thickness is calculated to be 8.7 mm, given the vertical gradient, pulse width and gyromagnetic ratio. </a:t>
            </a:r>
          </a:p>
        </p:txBody>
      </p:sp>
      <p:sp>
        <p:nvSpPr>
          <p:cNvPr id="4" name="Slide Number Placeholder 3"/>
          <p:cNvSpPr>
            <a:spLocks noGrp="1"/>
          </p:cNvSpPr>
          <p:nvPr>
            <p:ph type="sldNum" sz="quarter" idx="5"/>
          </p:nvPr>
        </p:nvSpPr>
        <p:spPr/>
        <p:txBody>
          <a:bodyPr/>
          <a:lstStyle/>
          <a:p>
            <a:fld id="{99C23E04-728D-46EC-AAE3-09B7BACCBEC1}" type="slidenum">
              <a:rPr lang="en-US" smtClean="0"/>
              <a:t>10</a:t>
            </a:fld>
            <a:endParaRPr lang="en-US"/>
          </a:p>
        </p:txBody>
      </p:sp>
    </p:spTree>
    <p:extLst>
      <p:ext uri="{BB962C8B-B14F-4D97-AF65-F5344CB8AC3E}">
        <p14:creationId xmlns:p14="http://schemas.microsoft.com/office/powerpoint/2010/main" val="283174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445D4-BB51-47A4-97F0-CEEB9CBFBB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726C37-0D82-464B-AA11-0857C6ABE8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2619F8-0B4B-4158-A663-9D8B0FBEC63B}"/>
              </a:ext>
            </a:extLst>
          </p:cNvPr>
          <p:cNvSpPr>
            <a:spLocks noGrp="1"/>
          </p:cNvSpPr>
          <p:nvPr>
            <p:ph type="dt" sz="half" idx="10"/>
          </p:nvPr>
        </p:nvSpPr>
        <p:spPr/>
        <p:txBody>
          <a:bodyPr/>
          <a:lstStyle/>
          <a:p>
            <a:fld id="{7B5C9AA2-C246-45E6-A59F-D432E8EB9E00}" type="datetime1">
              <a:rPr lang="en-US" smtClean="0"/>
              <a:t>6/11/2020</a:t>
            </a:fld>
            <a:endParaRPr lang="en-US"/>
          </a:p>
        </p:txBody>
      </p:sp>
      <p:sp>
        <p:nvSpPr>
          <p:cNvPr id="5" name="Footer Placeholder 4">
            <a:extLst>
              <a:ext uri="{FF2B5EF4-FFF2-40B4-BE49-F238E27FC236}">
                <a16:creationId xmlns:a16="http://schemas.microsoft.com/office/drawing/2014/main" id="{5386928A-3459-4F48-864D-F0F8F42C7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2FF5A-9876-410A-AE26-BF560EDC58A0}"/>
              </a:ext>
            </a:extLst>
          </p:cNvPr>
          <p:cNvSpPr>
            <a:spLocks noGrp="1"/>
          </p:cNvSpPr>
          <p:nvPr>
            <p:ph type="sldNum" sz="quarter" idx="12"/>
          </p:nvPr>
        </p:nvSpPr>
        <p:spPr/>
        <p:txBody>
          <a:bodyPr/>
          <a:lstStyle/>
          <a:p>
            <a:fld id="{5F282454-E389-4B15-814C-2DFE122DABED}" type="slidenum">
              <a:rPr lang="en-US" smtClean="0"/>
              <a:t>‹#›</a:t>
            </a:fld>
            <a:endParaRPr lang="en-US"/>
          </a:p>
        </p:txBody>
      </p:sp>
    </p:spTree>
    <p:extLst>
      <p:ext uri="{BB962C8B-B14F-4D97-AF65-F5344CB8AC3E}">
        <p14:creationId xmlns:p14="http://schemas.microsoft.com/office/powerpoint/2010/main" val="1773093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C9132-5DDE-462D-B093-074E819C26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7CC2FC-5317-4072-A78A-59DEB11D23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FD47C-B75E-4223-913D-DA13A9B26C4A}"/>
              </a:ext>
            </a:extLst>
          </p:cNvPr>
          <p:cNvSpPr>
            <a:spLocks noGrp="1"/>
          </p:cNvSpPr>
          <p:nvPr>
            <p:ph type="dt" sz="half" idx="10"/>
          </p:nvPr>
        </p:nvSpPr>
        <p:spPr/>
        <p:txBody>
          <a:bodyPr/>
          <a:lstStyle/>
          <a:p>
            <a:fld id="{06E8D71D-8ACD-4554-A8D3-67EF82FC87F7}" type="datetime1">
              <a:rPr lang="en-US" smtClean="0"/>
              <a:t>6/11/2020</a:t>
            </a:fld>
            <a:endParaRPr lang="en-US"/>
          </a:p>
        </p:txBody>
      </p:sp>
      <p:sp>
        <p:nvSpPr>
          <p:cNvPr id="5" name="Footer Placeholder 4">
            <a:extLst>
              <a:ext uri="{FF2B5EF4-FFF2-40B4-BE49-F238E27FC236}">
                <a16:creationId xmlns:a16="http://schemas.microsoft.com/office/drawing/2014/main" id="{35E7B5D2-B6B7-49DD-B995-662AE9018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D8ED9-B09C-45E1-8076-4151E77D271C}"/>
              </a:ext>
            </a:extLst>
          </p:cNvPr>
          <p:cNvSpPr>
            <a:spLocks noGrp="1"/>
          </p:cNvSpPr>
          <p:nvPr>
            <p:ph type="sldNum" sz="quarter" idx="12"/>
          </p:nvPr>
        </p:nvSpPr>
        <p:spPr/>
        <p:txBody>
          <a:bodyPr/>
          <a:lstStyle/>
          <a:p>
            <a:fld id="{5F282454-E389-4B15-814C-2DFE122DABED}" type="slidenum">
              <a:rPr lang="en-US" smtClean="0"/>
              <a:t>‹#›</a:t>
            </a:fld>
            <a:endParaRPr lang="en-US"/>
          </a:p>
        </p:txBody>
      </p:sp>
    </p:spTree>
    <p:extLst>
      <p:ext uri="{BB962C8B-B14F-4D97-AF65-F5344CB8AC3E}">
        <p14:creationId xmlns:p14="http://schemas.microsoft.com/office/powerpoint/2010/main" val="383699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803086-A0EC-4D42-A49C-F77680BF67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6C4421-85EB-4F3D-9225-3E3521B36F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7246E-D519-42BA-9831-9BAE853DCB93}"/>
              </a:ext>
            </a:extLst>
          </p:cNvPr>
          <p:cNvSpPr>
            <a:spLocks noGrp="1"/>
          </p:cNvSpPr>
          <p:nvPr>
            <p:ph type="dt" sz="half" idx="10"/>
          </p:nvPr>
        </p:nvSpPr>
        <p:spPr/>
        <p:txBody>
          <a:bodyPr/>
          <a:lstStyle/>
          <a:p>
            <a:fld id="{F91DCA1E-F45B-4E4E-89DF-A44AD0954DC0}" type="datetime1">
              <a:rPr lang="en-US" smtClean="0"/>
              <a:t>6/11/2020</a:t>
            </a:fld>
            <a:endParaRPr lang="en-US"/>
          </a:p>
        </p:txBody>
      </p:sp>
      <p:sp>
        <p:nvSpPr>
          <p:cNvPr id="5" name="Footer Placeholder 4">
            <a:extLst>
              <a:ext uri="{FF2B5EF4-FFF2-40B4-BE49-F238E27FC236}">
                <a16:creationId xmlns:a16="http://schemas.microsoft.com/office/drawing/2014/main" id="{483C4007-DA32-4090-B245-A7FF55933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A88C4-E261-4BC5-8824-6D01D64E24B0}"/>
              </a:ext>
            </a:extLst>
          </p:cNvPr>
          <p:cNvSpPr>
            <a:spLocks noGrp="1"/>
          </p:cNvSpPr>
          <p:nvPr>
            <p:ph type="sldNum" sz="quarter" idx="12"/>
          </p:nvPr>
        </p:nvSpPr>
        <p:spPr/>
        <p:txBody>
          <a:bodyPr/>
          <a:lstStyle/>
          <a:p>
            <a:fld id="{5F282454-E389-4B15-814C-2DFE122DABED}" type="slidenum">
              <a:rPr lang="en-US" smtClean="0"/>
              <a:t>‹#›</a:t>
            </a:fld>
            <a:endParaRPr lang="en-US"/>
          </a:p>
        </p:txBody>
      </p:sp>
    </p:spTree>
    <p:extLst>
      <p:ext uri="{BB962C8B-B14F-4D97-AF65-F5344CB8AC3E}">
        <p14:creationId xmlns:p14="http://schemas.microsoft.com/office/powerpoint/2010/main" val="106510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2CB3-E62B-4522-B575-E6A84327AC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AD5771-48B2-47FE-9699-02F1EBC307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487D84-2CE3-4C5A-8D2A-BA57B0781CEF}"/>
              </a:ext>
            </a:extLst>
          </p:cNvPr>
          <p:cNvSpPr>
            <a:spLocks noGrp="1"/>
          </p:cNvSpPr>
          <p:nvPr>
            <p:ph type="dt" sz="half" idx="10"/>
          </p:nvPr>
        </p:nvSpPr>
        <p:spPr/>
        <p:txBody>
          <a:bodyPr/>
          <a:lstStyle/>
          <a:p>
            <a:fld id="{94FAD776-85C5-4FA4-B52B-8A78E31F0A8F}" type="datetime1">
              <a:rPr lang="en-US" smtClean="0"/>
              <a:t>6/11/2020</a:t>
            </a:fld>
            <a:endParaRPr lang="en-US"/>
          </a:p>
        </p:txBody>
      </p:sp>
      <p:sp>
        <p:nvSpPr>
          <p:cNvPr id="5" name="Footer Placeholder 4">
            <a:extLst>
              <a:ext uri="{FF2B5EF4-FFF2-40B4-BE49-F238E27FC236}">
                <a16:creationId xmlns:a16="http://schemas.microsoft.com/office/drawing/2014/main" id="{4D225EF4-8B58-4887-B967-3CD2A82EBA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68326-B9AD-4ED6-A697-F8B3DD533798}"/>
              </a:ext>
            </a:extLst>
          </p:cNvPr>
          <p:cNvSpPr>
            <a:spLocks noGrp="1"/>
          </p:cNvSpPr>
          <p:nvPr>
            <p:ph type="sldNum" sz="quarter" idx="12"/>
          </p:nvPr>
        </p:nvSpPr>
        <p:spPr/>
        <p:txBody>
          <a:bodyPr/>
          <a:lstStyle/>
          <a:p>
            <a:fld id="{5F282454-E389-4B15-814C-2DFE122DABED}" type="slidenum">
              <a:rPr lang="en-US" smtClean="0"/>
              <a:t>‹#›</a:t>
            </a:fld>
            <a:endParaRPr lang="en-US"/>
          </a:p>
        </p:txBody>
      </p:sp>
    </p:spTree>
    <p:extLst>
      <p:ext uri="{BB962C8B-B14F-4D97-AF65-F5344CB8AC3E}">
        <p14:creationId xmlns:p14="http://schemas.microsoft.com/office/powerpoint/2010/main" val="294166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EEC4-D8BC-4B67-B43C-47761C5A22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7BD343-A701-4C6D-A46F-1438C2C5A1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DD1C99-6950-4ED4-8AE5-F94CE8169648}"/>
              </a:ext>
            </a:extLst>
          </p:cNvPr>
          <p:cNvSpPr>
            <a:spLocks noGrp="1"/>
          </p:cNvSpPr>
          <p:nvPr>
            <p:ph type="dt" sz="half" idx="10"/>
          </p:nvPr>
        </p:nvSpPr>
        <p:spPr/>
        <p:txBody>
          <a:bodyPr/>
          <a:lstStyle/>
          <a:p>
            <a:fld id="{D4EBD7C3-C064-40C9-B652-8CEFA4DD5F4E}" type="datetime1">
              <a:rPr lang="en-US" smtClean="0"/>
              <a:t>6/11/2020</a:t>
            </a:fld>
            <a:endParaRPr lang="en-US"/>
          </a:p>
        </p:txBody>
      </p:sp>
      <p:sp>
        <p:nvSpPr>
          <p:cNvPr id="5" name="Footer Placeholder 4">
            <a:extLst>
              <a:ext uri="{FF2B5EF4-FFF2-40B4-BE49-F238E27FC236}">
                <a16:creationId xmlns:a16="http://schemas.microsoft.com/office/drawing/2014/main" id="{5C7A149C-D04B-4ABC-A279-622A7E146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67C0D-959F-4B09-9F90-9784A0EDD531}"/>
              </a:ext>
            </a:extLst>
          </p:cNvPr>
          <p:cNvSpPr>
            <a:spLocks noGrp="1"/>
          </p:cNvSpPr>
          <p:nvPr>
            <p:ph type="sldNum" sz="quarter" idx="12"/>
          </p:nvPr>
        </p:nvSpPr>
        <p:spPr/>
        <p:txBody>
          <a:bodyPr/>
          <a:lstStyle/>
          <a:p>
            <a:fld id="{5F282454-E389-4B15-814C-2DFE122DABED}" type="slidenum">
              <a:rPr lang="en-US" smtClean="0"/>
              <a:t>‹#›</a:t>
            </a:fld>
            <a:endParaRPr lang="en-US"/>
          </a:p>
        </p:txBody>
      </p:sp>
    </p:spTree>
    <p:extLst>
      <p:ext uri="{BB962C8B-B14F-4D97-AF65-F5344CB8AC3E}">
        <p14:creationId xmlns:p14="http://schemas.microsoft.com/office/powerpoint/2010/main" val="341604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8258-D5B4-40E2-B4D4-5B930AF1AC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5BF21E-C59E-48A5-865E-896A6D13C0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9FAB12-8EF2-4106-94A7-3E072DB836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4B2EEE-FC58-4B0E-9F4D-90D6320FA22A}"/>
              </a:ext>
            </a:extLst>
          </p:cNvPr>
          <p:cNvSpPr>
            <a:spLocks noGrp="1"/>
          </p:cNvSpPr>
          <p:nvPr>
            <p:ph type="dt" sz="half" idx="10"/>
          </p:nvPr>
        </p:nvSpPr>
        <p:spPr/>
        <p:txBody>
          <a:bodyPr/>
          <a:lstStyle/>
          <a:p>
            <a:fld id="{CA314186-3FC5-45FF-A067-1E24D6D8BCC4}" type="datetime1">
              <a:rPr lang="en-US" smtClean="0"/>
              <a:t>6/11/2020</a:t>
            </a:fld>
            <a:endParaRPr lang="en-US"/>
          </a:p>
        </p:txBody>
      </p:sp>
      <p:sp>
        <p:nvSpPr>
          <p:cNvPr id="6" name="Footer Placeholder 5">
            <a:extLst>
              <a:ext uri="{FF2B5EF4-FFF2-40B4-BE49-F238E27FC236}">
                <a16:creationId xmlns:a16="http://schemas.microsoft.com/office/drawing/2014/main" id="{495E8E35-9871-4574-9666-FB8EA7405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314B4-AFAE-4FE2-8E26-E6549B49843F}"/>
              </a:ext>
            </a:extLst>
          </p:cNvPr>
          <p:cNvSpPr>
            <a:spLocks noGrp="1"/>
          </p:cNvSpPr>
          <p:nvPr>
            <p:ph type="sldNum" sz="quarter" idx="12"/>
          </p:nvPr>
        </p:nvSpPr>
        <p:spPr/>
        <p:txBody>
          <a:bodyPr/>
          <a:lstStyle/>
          <a:p>
            <a:fld id="{5F282454-E389-4B15-814C-2DFE122DABED}" type="slidenum">
              <a:rPr lang="en-US" smtClean="0"/>
              <a:t>‹#›</a:t>
            </a:fld>
            <a:endParaRPr lang="en-US"/>
          </a:p>
        </p:txBody>
      </p:sp>
    </p:spTree>
    <p:extLst>
      <p:ext uri="{BB962C8B-B14F-4D97-AF65-F5344CB8AC3E}">
        <p14:creationId xmlns:p14="http://schemas.microsoft.com/office/powerpoint/2010/main" val="353007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9BBD-5E9A-4E5C-8D1E-E80ECB054B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B3FC18-5B85-4306-93DE-E038C66E3F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79128-1C48-42D7-8DB2-D198E9DBFF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3A73A2-5C32-4F2F-A62C-2148BDA699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E4C9BB-F910-4329-9BC6-2C00300E57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0F05FF-4051-4FF5-81EC-8B2B39131E4A}"/>
              </a:ext>
            </a:extLst>
          </p:cNvPr>
          <p:cNvSpPr>
            <a:spLocks noGrp="1"/>
          </p:cNvSpPr>
          <p:nvPr>
            <p:ph type="dt" sz="half" idx="10"/>
          </p:nvPr>
        </p:nvSpPr>
        <p:spPr/>
        <p:txBody>
          <a:bodyPr/>
          <a:lstStyle/>
          <a:p>
            <a:fld id="{3366E1C7-9A66-48D7-8DA2-DF95721C596F}" type="datetime1">
              <a:rPr lang="en-US" smtClean="0"/>
              <a:t>6/11/2020</a:t>
            </a:fld>
            <a:endParaRPr lang="en-US"/>
          </a:p>
        </p:txBody>
      </p:sp>
      <p:sp>
        <p:nvSpPr>
          <p:cNvPr id="8" name="Footer Placeholder 7">
            <a:extLst>
              <a:ext uri="{FF2B5EF4-FFF2-40B4-BE49-F238E27FC236}">
                <a16:creationId xmlns:a16="http://schemas.microsoft.com/office/drawing/2014/main" id="{9A8D7065-44D9-43DD-8260-8691A01E9C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DE6450-0AFA-4D52-8AC8-680578A6EACB}"/>
              </a:ext>
            </a:extLst>
          </p:cNvPr>
          <p:cNvSpPr>
            <a:spLocks noGrp="1"/>
          </p:cNvSpPr>
          <p:nvPr>
            <p:ph type="sldNum" sz="quarter" idx="12"/>
          </p:nvPr>
        </p:nvSpPr>
        <p:spPr/>
        <p:txBody>
          <a:bodyPr/>
          <a:lstStyle/>
          <a:p>
            <a:fld id="{5F282454-E389-4B15-814C-2DFE122DABED}" type="slidenum">
              <a:rPr lang="en-US" smtClean="0"/>
              <a:t>‹#›</a:t>
            </a:fld>
            <a:endParaRPr lang="en-US"/>
          </a:p>
        </p:txBody>
      </p:sp>
    </p:spTree>
    <p:extLst>
      <p:ext uri="{BB962C8B-B14F-4D97-AF65-F5344CB8AC3E}">
        <p14:creationId xmlns:p14="http://schemas.microsoft.com/office/powerpoint/2010/main" val="135069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64D5-61A7-4A75-99CC-69C2C5F02E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04A890-C474-4923-9A34-BF29498A467C}"/>
              </a:ext>
            </a:extLst>
          </p:cNvPr>
          <p:cNvSpPr>
            <a:spLocks noGrp="1"/>
          </p:cNvSpPr>
          <p:nvPr>
            <p:ph type="dt" sz="half" idx="10"/>
          </p:nvPr>
        </p:nvSpPr>
        <p:spPr/>
        <p:txBody>
          <a:bodyPr/>
          <a:lstStyle/>
          <a:p>
            <a:fld id="{3B81394F-D96E-4C89-BC1D-4BA517A3C191}" type="datetime1">
              <a:rPr lang="en-US" smtClean="0"/>
              <a:t>6/11/2020</a:t>
            </a:fld>
            <a:endParaRPr lang="en-US"/>
          </a:p>
        </p:txBody>
      </p:sp>
      <p:sp>
        <p:nvSpPr>
          <p:cNvPr id="4" name="Footer Placeholder 3">
            <a:extLst>
              <a:ext uri="{FF2B5EF4-FFF2-40B4-BE49-F238E27FC236}">
                <a16:creationId xmlns:a16="http://schemas.microsoft.com/office/drawing/2014/main" id="{052994CE-6EE8-47ED-966A-FCD562AD05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88D1F5-5DDF-4A8E-A5EA-AFBDA8FC9E61}"/>
              </a:ext>
            </a:extLst>
          </p:cNvPr>
          <p:cNvSpPr>
            <a:spLocks noGrp="1"/>
          </p:cNvSpPr>
          <p:nvPr>
            <p:ph type="sldNum" sz="quarter" idx="12"/>
          </p:nvPr>
        </p:nvSpPr>
        <p:spPr/>
        <p:txBody>
          <a:bodyPr/>
          <a:lstStyle/>
          <a:p>
            <a:fld id="{5F282454-E389-4B15-814C-2DFE122DABED}" type="slidenum">
              <a:rPr lang="en-US" smtClean="0"/>
              <a:t>‹#›</a:t>
            </a:fld>
            <a:endParaRPr lang="en-US"/>
          </a:p>
        </p:txBody>
      </p:sp>
    </p:spTree>
    <p:extLst>
      <p:ext uri="{BB962C8B-B14F-4D97-AF65-F5344CB8AC3E}">
        <p14:creationId xmlns:p14="http://schemas.microsoft.com/office/powerpoint/2010/main" val="369953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84EDC-529A-41A8-90D5-A5D9158612D2}"/>
              </a:ext>
            </a:extLst>
          </p:cNvPr>
          <p:cNvSpPr>
            <a:spLocks noGrp="1"/>
          </p:cNvSpPr>
          <p:nvPr>
            <p:ph type="dt" sz="half" idx="10"/>
          </p:nvPr>
        </p:nvSpPr>
        <p:spPr/>
        <p:txBody>
          <a:bodyPr/>
          <a:lstStyle/>
          <a:p>
            <a:fld id="{23D1E415-A30A-416F-94C0-A751E0DF6FD7}" type="datetime1">
              <a:rPr lang="en-US" smtClean="0"/>
              <a:t>6/11/2020</a:t>
            </a:fld>
            <a:endParaRPr lang="en-US"/>
          </a:p>
        </p:txBody>
      </p:sp>
      <p:sp>
        <p:nvSpPr>
          <p:cNvPr id="3" name="Footer Placeholder 2">
            <a:extLst>
              <a:ext uri="{FF2B5EF4-FFF2-40B4-BE49-F238E27FC236}">
                <a16:creationId xmlns:a16="http://schemas.microsoft.com/office/drawing/2014/main" id="{D2ED05EF-C521-483D-BF09-A1F6C7734D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405B23-0364-4A33-A916-14C13D90D60A}"/>
              </a:ext>
            </a:extLst>
          </p:cNvPr>
          <p:cNvSpPr>
            <a:spLocks noGrp="1"/>
          </p:cNvSpPr>
          <p:nvPr>
            <p:ph type="sldNum" sz="quarter" idx="12"/>
          </p:nvPr>
        </p:nvSpPr>
        <p:spPr/>
        <p:txBody>
          <a:bodyPr/>
          <a:lstStyle/>
          <a:p>
            <a:fld id="{5F282454-E389-4B15-814C-2DFE122DABED}" type="slidenum">
              <a:rPr lang="en-US" smtClean="0"/>
              <a:t>‹#›</a:t>
            </a:fld>
            <a:endParaRPr lang="en-US"/>
          </a:p>
        </p:txBody>
      </p:sp>
    </p:spTree>
    <p:extLst>
      <p:ext uri="{BB962C8B-B14F-4D97-AF65-F5344CB8AC3E}">
        <p14:creationId xmlns:p14="http://schemas.microsoft.com/office/powerpoint/2010/main" val="300983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E0D3-6F2D-4801-AAB2-FE8BEF081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4FEA60-56AC-467F-BAA3-BD5BBAF13F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38F46E-94BB-4FFB-A397-1AABE8640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1BD73E-6B5E-4D99-83E1-43FF043AA05B}"/>
              </a:ext>
            </a:extLst>
          </p:cNvPr>
          <p:cNvSpPr>
            <a:spLocks noGrp="1"/>
          </p:cNvSpPr>
          <p:nvPr>
            <p:ph type="dt" sz="half" idx="10"/>
          </p:nvPr>
        </p:nvSpPr>
        <p:spPr/>
        <p:txBody>
          <a:bodyPr/>
          <a:lstStyle/>
          <a:p>
            <a:fld id="{2AD8D16E-9681-4FE0-97BD-588B3750BAD6}" type="datetime1">
              <a:rPr lang="en-US" smtClean="0"/>
              <a:t>6/11/2020</a:t>
            </a:fld>
            <a:endParaRPr lang="en-US"/>
          </a:p>
        </p:txBody>
      </p:sp>
      <p:sp>
        <p:nvSpPr>
          <p:cNvPr id="6" name="Footer Placeholder 5">
            <a:extLst>
              <a:ext uri="{FF2B5EF4-FFF2-40B4-BE49-F238E27FC236}">
                <a16:creationId xmlns:a16="http://schemas.microsoft.com/office/drawing/2014/main" id="{137B53E7-E7E8-4083-85B5-5C4345A94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26E46F-C5B7-4BE0-A83F-1130CC74D2CE}"/>
              </a:ext>
            </a:extLst>
          </p:cNvPr>
          <p:cNvSpPr>
            <a:spLocks noGrp="1"/>
          </p:cNvSpPr>
          <p:nvPr>
            <p:ph type="sldNum" sz="quarter" idx="12"/>
          </p:nvPr>
        </p:nvSpPr>
        <p:spPr/>
        <p:txBody>
          <a:bodyPr/>
          <a:lstStyle/>
          <a:p>
            <a:fld id="{5F282454-E389-4B15-814C-2DFE122DABED}" type="slidenum">
              <a:rPr lang="en-US" smtClean="0"/>
              <a:t>‹#›</a:t>
            </a:fld>
            <a:endParaRPr lang="en-US"/>
          </a:p>
        </p:txBody>
      </p:sp>
    </p:spTree>
    <p:extLst>
      <p:ext uri="{BB962C8B-B14F-4D97-AF65-F5344CB8AC3E}">
        <p14:creationId xmlns:p14="http://schemas.microsoft.com/office/powerpoint/2010/main" val="287168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EF83-A39E-4271-826E-DDC93896A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CEEDA6-CA85-4DCB-BBF2-583962ABB5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89ECF8-A229-48BE-9992-496C66646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C57B1-03FC-4F51-996A-A83313C60BE7}"/>
              </a:ext>
            </a:extLst>
          </p:cNvPr>
          <p:cNvSpPr>
            <a:spLocks noGrp="1"/>
          </p:cNvSpPr>
          <p:nvPr>
            <p:ph type="dt" sz="half" idx="10"/>
          </p:nvPr>
        </p:nvSpPr>
        <p:spPr/>
        <p:txBody>
          <a:bodyPr/>
          <a:lstStyle/>
          <a:p>
            <a:fld id="{5A64929A-C28E-43C5-9F28-6BC6ACC4E2F7}" type="datetime1">
              <a:rPr lang="en-US" smtClean="0"/>
              <a:t>6/11/2020</a:t>
            </a:fld>
            <a:endParaRPr lang="en-US"/>
          </a:p>
        </p:txBody>
      </p:sp>
      <p:sp>
        <p:nvSpPr>
          <p:cNvPr id="6" name="Footer Placeholder 5">
            <a:extLst>
              <a:ext uri="{FF2B5EF4-FFF2-40B4-BE49-F238E27FC236}">
                <a16:creationId xmlns:a16="http://schemas.microsoft.com/office/drawing/2014/main" id="{7366365A-811C-4139-A538-1A48F48B2A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93703-AE57-4328-A5F8-765576D86339}"/>
              </a:ext>
            </a:extLst>
          </p:cNvPr>
          <p:cNvSpPr>
            <a:spLocks noGrp="1"/>
          </p:cNvSpPr>
          <p:nvPr>
            <p:ph type="sldNum" sz="quarter" idx="12"/>
          </p:nvPr>
        </p:nvSpPr>
        <p:spPr/>
        <p:txBody>
          <a:bodyPr/>
          <a:lstStyle/>
          <a:p>
            <a:fld id="{5F282454-E389-4B15-814C-2DFE122DABED}" type="slidenum">
              <a:rPr lang="en-US" smtClean="0"/>
              <a:t>‹#›</a:t>
            </a:fld>
            <a:endParaRPr lang="en-US"/>
          </a:p>
        </p:txBody>
      </p:sp>
    </p:spTree>
    <p:extLst>
      <p:ext uri="{BB962C8B-B14F-4D97-AF65-F5344CB8AC3E}">
        <p14:creationId xmlns:p14="http://schemas.microsoft.com/office/powerpoint/2010/main" val="267286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30375-BEC1-46EF-B8B0-E8947BD3DA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F8B1B1-4B0A-4375-9AE4-1E93303F9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98C81-7BDE-4E1A-8E6B-AC97960137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9E35B-C216-445D-B7DE-B118EC71FC92}" type="datetime1">
              <a:rPr lang="en-US" smtClean="0"/>
              <a:t>6/11/2020</a:t>
            </a:fld>
            <a:endParaRPr lang="en-US"/>
          </a:p>
        </p:txBody>
      </p:sp>
      <p:sp>
        <p:nvSpPr>
          <p:cNvPr id="5" name="Footer Placeholder 4">
            <a:extLst>
              <a:ext uri="{FF2B5EF4-FFF2-40B4-BE49-F238E27FC236}">
                <a16:creationId xmlns:a16="http://schemas.microsoft.com/office/drawing/2014/main" id="{E0D637BC-5238-4D7D-9DF3-147C3539A1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4CF29E-6BED-45A7-80C8-2A4BAC5A57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82454-E389-4B15-814C-2DFE122DABED}" type="slidenum">
              <a:rPr lang="en-US" smtClean="0"/>
              <a:t>‹#›</a:t>
            </a:fld>
            <a:endParaRPr lang="en-US"/>
          </a:p>
        </p:txBody>
      </p:sp>
    </p:spTree>
    <p:extLst>
      <p:ext uri="{BB962C8B-B14F-4D97-AF65-F5344CB8AC3E}">
        <p14:creationId xmlns:p14="http://schemas.microsoft.com/office/powerpoint/2010/main" val="957274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jp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microsoft.com/office/2017/06/relationships/model3d" Target="../media/model3d2.glb"/><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1.png"/><Relationship Id="rId10" Type="http://schemas.openxmlformats.org/officeDocument/2006/relationships/image" Target="../media/image13.jpg"/><Relationship Id="rId4" Type="http://schemas.microsoft.com/office/2017/06/relationships/model3d" Target="../media/model3d1.glb"/><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0C7DB-0C5C-4C8F-BBD5-6A42D56CC0A3}"/>
              </a:ext>
            </a:extLst>
          </p:cNvPr>
          <p:cNvSpPr>
            <a:spLocks noGrp="1"/>
          </p:cNvSpPr>
          <p:nvPr>
            <p:ph type="ctrTitle"/>
          </p:nvPr>
        </p:nvSpPr>
        <p:spPr/>
        <p:txBody>
          <a:bodyPr>
            <a:normAutofit/>
          </a:bodyPr>
          <a:lstStyle/>
          <a:p>
            <a:r>
              <a:rPr lang="en-US" sz="4500" b="1" dirty="0">
                <a:latin typeface="Helvetica" panose="020B0604020202020204" pitchFamily="34" charset="0"/>
                <a:cs typeface="Helvetica" panose="020B0604020202020204" pitchFamily="34" charset="0"/>
              </a:rPr>
              <a:t>Handheld Unilateral Magnet for Flow Measurements Using a Large Constant Gradient</a:t>
            </a:r>
          </a:p>
        </p:txBody>
      </p:sp>
      <p:sp>
        <p:nvSpPr>
          <p:cNvPr id="3" name="Subtitle 2">
            <a:extLst>
              <a:ext uri="{FF2B5EF4-FFF2-40B4-BE49-F238E27FC236}">
                <a16:creationId xmlns:a16="http://schemas.microsoft.com/office/drawing/2014/main" id="{7392907F-DCC6-43A2-B78D-D6EF764D7B25}"/>
              </a:ext>
            </a:extLst>
          </p:cNvPr>
          <p:cNvSpPr>
            <a:spLocks noGrp="1"/>
          </p:cNvSpPr>
          <p:nvPr>
            <p:ph type="subTitle" idx="1"/>
          </p:nvPr>
        </p:nvSpPr>
        <p:spPr/>
        <p:txBody>
          <a:bodyPr>
            <a:normAutofit/>
          </a:bodyPr>
          <a:lstStyle/>
          <a:p>
            <a:r>
              <a:rPr lang="en-US" sz="2100" dirty="0">
                <a:latin typeface="Helvetica" panose="020B0604020202020204" pitchFamily="34" charset="0"/>
                <a:cs typeface="Helvetica" panose="020B0604020202020204" pitchFamily="34" charset="0"/>
              </a:rPr>
              <a:t>Devin Morin</a:t>
            </a:r>
          </a:p>
          <a:p>
            <a:r>
              <a:rPr lang="en-US" sz="2100" dirty="0">
                <a:latin typeface="Helvetica" panose="020B0604020202020204" pitchFamily="34" charset="0"/>
                <a:cs typeface="Helvetica" panose="020B0604020202020204" pitchFamily="34" charset="0"/>
              </a:rPr>
              <a:t>June 2020</a:t>
            </a:r>
          </a:p>
        </p:txBody>
      </p:sp>
      <p:sp>
        <p:nvSpPr>
          <p:cNvPr id="4" name="Slide Number Placeholder 3">
            <a:extLst>
              <a:ext uri="{FF2B5EF4-FFF2-40B4-BE49-F238E27FC236}">
                <a16:creationId xmlns:a16="http://schemas.microsoft.com/office/drawing/2014/main" id="{DD30B208-4A53-4FC7-A218-C7AC55D60016}"/>
              </a:ext>
            </a:extLst>
          </p:cNvPr>
          <p:cNvSpPr>
            <a:spLocks noGrp="1"/>
          </p:cNvSpPr>
          <p:nvPr>
            <p:ph type="sldNum" sz="quarter" idx="12"/>
          </p:nvPr>
        </p:nvSpPr>
        <p:spPr/>
        <p:txBody>
          <a:bodyPr/>
          <a:lstStyle/>
          <a:p>
            <a:fld id="{5F282454-E389-4B15-814C-2DFE122DABED}" type="slidenum">
              <a:rPr lang="en-US" smtClean="0"/>
              <a:t>1</a:t>
            </a:fld>
            <a:endParaRPr lang="en-US"/>
          </a:p>
        </p:txBody>
      </p:sp>
    </p:spTree>
    <p:extLst>
      <p:ext uri="{BB962C8B-B14F-4D97-AF65-F5344CB8AC3E}">
        <p14:creationId xmlns:p14="http://schemas.microsoft.com/office/powerpoint/2010/main" val="2835393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F688-9613-4E55-9A58-0DD1CF59F466}"/>
              </a:ext>
            </a:extLst>
          </p:cNvPr>
          <p:cNvSpPr>
            <a:spLocks noGrp="1"/>
          </p:cNvSpPr>
          <p:nvPr>
            <p:ph type="title"/>
          </p:nvPr>
        </p:nvSpPr>
        <p:spPr/>
        <p:txBody>
          <a:bodyPr>
            <a:normAutofit/>
          </a:bodyPr>
          <a:lstStyle/>
          <a:p>
            <a:r>
              <a:rPr lang="en-US" sz="4500" b="1" dirty="0">
                <a:latin typeface="Helvetica" panose="020B0604020202020204" pitchFamily="34" charset="0"/>
                <a:cs typeface="Helvetica" panose="020B0604020202020204" pitchFamily="34" charset="0"/>
              </a:rPr>
              <a:t>Results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70FB63-6F6D-4780-8187-60AB6ABC0ED6}"/>
                  </a:ext>
                </a:extLst>
              </p:cNvPr>
              <p:cNvSpPr>
                <a:spLocks noGrp="1"/>
              </p:cNvSpPr>
              <p:nvPr>
                <p:ph idx="1"/>
              </p:nvPr>
            </p:nvSpPr>
            <p:spPr>
              <a:xfrm>
                <a:off x="0" y="1825624"/>
                <a:ext cx="12192000" cy="5032376"/>
              </a:xfrm>
            </p:spPr>
            <p:txBody>
              <a:bodyPr>
                <a:normAutofit/>
              </a:bodyPr>
              <a:lstStyle/>
              <a:p>
                <a:r>
                  <a:rPr lang="en-US" sz="2500" dirty="0">
                    <a:latin typeface="Helvetica" panose="020B0604020202020204" pitchFamily="34" charset="0"/>
                    <a:cs typeface="Helvetica" panose="020B0604020202020204" pitchFamily="34" charset="0"/>
                  </a:rPr>
                  <a:t>Data was collected for 0, 5, and 10 degrees. Only the 0 degree data will contain error bars, as these measurements can take quite a long time.</a:t>
                </a:r>
              </a:p>
              <a:p>
                <a:endParaRPr lang="en-US" sz="2500" dirty="0">
                  <a:latin typeface="Helvetica" panose="020B0604020202020204" pitchFamily="34" charset="0"/>
                  <a:cs typeface="Helvetica" panose="020B0604020202020204" pitchFamily="34" charset="0"/>
                </a:endParaRPr>
              </a:p>
              <a:p>
                <a:r>
                  <a:rPr lang="en-US" sz="2500" dirty="0">
                    <a:latin typeface="Helvetica" panose="020B0604020202020204" pitchFamily="34" charset="0"/>
                    <a:cs typeface="Helvetica" panose="020B0604020202020204" pitchFamily="34" charset="0"/>
                  </a:rPr>
                  <a:t>The vertical slice thickness given the vertical gradient is calculated to be 8.7 mm with:</a:t>
                </a:r>
              </a:p>
              <a:p>
                <a:endParaRPr lang="en-US" sz="2500" dirty="0">
                  <a:latin typeface="Helvetica" panose="020B0604020202020204" pitchFamily="34" charset="0"/>
                  <a:cs typeface="Helvetica" panose="020B0604020202020204" pitchFamily="34" charset="0"/>
                </a:endParaRPr>
              </a:p>
              <a:p>
                <a:pPr marL="0" indent="0">
                  <a:buNone/>
                </a:pPr>
                <a:endParaRPr lang="en-US" sz="2500" dirty="0">
                  <a:latin typeface="Helvetica" panose="020B0604020202020204" pitchFamily="34" charset="0"/>
                  <a:cs typeface="Helvetica" panose="020B0604020202020204" pitchFamily="34" charset="0"/>
                </a:endParaRPr>
              </a:p>
              <a:p>
                <a:pPr marL="0" indent="0">
                  <a:buNone/>
                </a:pPr>
                <a:r>
                  <a:rPr lang="en-CA" sz="2500" dirty="0">
                    <a:latin typeface="Helvetica" panose="020B0604020202020204" pitchFamily="34" charset="0"/>
                    <a:cs typeface="Helvetica" panose="020B0604020202020204" pitchFamily="34" charset="0"/>
                  </a:rPr>
                  <a:t>         Slice Thickness = </a:t>
                </a:r>
                <a14:m>
                  <m:oMath xmlns:m="http://schemas.openxmlformats.org/officeDocument/2006/math">
                    <m:f>
                      <m:fPr>
                        <m:ctrlPr>
                          <a:rPr lang="en-CA" sz="2500" i="1">
                            <a:latin typeface="Cambria Math" panose="02040503050406030204" pitchFamily="18" charset="0"/>
                          </a:rPr>
                        </m:ctrlPr>
                      </m:fPr>
                      <m:num>
                        <m:r>
                          <a:rPr lang="en-CA" sz="2500" i="1">
                            <a:latin typeface="Cambria Math" panose="02040503050406030204" pitchFamily="18" charset="0"/>
                          </a:rPr>
                          <m:t>1</m:t>
                        </m:r>
                      </m:num>
                      <m:den>
                        <m:r>
                          <a:rPr lang="en-CA" sz="2500" i="1">
                            <a:latin typeface="Cambria Math" panose="02040503050406030204" pitchFamily="18" charset="0"/>
                          </a:rPr>
                          <m:t>𝑝𝑤</m:t>
                        </m:r>
                        <m:r>
                          <a:rPr lang="en-CA" sz="2500" i="1">
                            <a:latin typeface="Cambria Math" panose="02040503050406030204" pitchFamily="18" charset="0"/>
                          </a:rPr>
                          <m:t> ×</m:t>
                        </m:r>
                        <m:r>
                          <a:rPr lang="en-CA" sz="2500" i="1">
                            <a:latin typeface="Cambria Math" panose="02040503050406030204" pitchFamily="18" charset="0"/>
                            <a:ea typeface="Cambria Math" panose="02040503050406030204" pitchFamily="18" charset="0"/>
                          </a:rPr>
                          <m:t>𝐺</m:t>
                        </m:r>
                        <m:r>
                          <a:rPr lang="en-CA" sz="2500" i="1">
                            <a:latin typeface="Cambria Math" panose="02040503050406030204" pitchFamily="18" charset="0"/>
                            <a:ea typeface="Cambria Math" panose="02040503050406030204" pitchFamily="18" charset="0"/>
                          </a:rPr>
                          <m:t> ×</m:t>
                        </m:r>
                        <m:r>
                          <a:rPr lang="en-CA" sz="2500" i="1">
                            <a:latin typeface="Cambria Math" panose="02040503050406030204" pitchFamily="18" charset="0"/>
                            <a:ea typeface="Cambria Math" panose="02040503050406030204" pitchFamily="18" charset="0"/>
                          </a:rPr>
                          <m:t>𝛾</m:t>
                        </m:r>
                      </m:den>
                    </m:f>
                  </m:oMath>
                </a14:m>
                <a:endParaRPr lang="en-US" sz="2500" dirty="0">
                  <a:latin typeface="Helvetica" panose="020B0604020202020204" pitchFamily="34" charset="0"/>
                  <a:cs typeface="Helvetica" panose="020B0604020202020204" pitchFamily="34" charset="0"/>
                </a:endParaRPr>
              </a:p>
              <a:p>
                <a:pPr marL="0" indent="0" algn="ctr">
                  <a:buNone/>
                </a:pPr>
                <a:endParaRPr lang="en-US" sz="2500" dirty="0">
                  <a:latin typeface="Helvetica" panose="020B0604020202020204" pitchFamily="34" charset="0"/>
                  <a:cs typeface="Helvetica" panose="020B0604020202020204" pitchFamily="34" charset="0"/>
                </a:endParaRPr>
              </a:p>
              <a:p>
                <a:endParaRPr lang="en-US" sz="2100" dirty="0">
                  <a:latin typeface="Helvetica" panose="020B0604020202020204" pitchFamily="34" charset="0"/>
                  <a:cs typeface="Helvetica" panose="020B0604020202020204" pitchFamily="34" charset="0"/>
                </a:endParaRPr>
              </a:p>
              <a:p>
                <a:pPr marL="0" indent="0" algn="ctr">
                  <a:buNone/>
                </a:pPr>
                <a:endParaRPr lang="en-US" sz="2100" dirty="0">
                  <a:latin typeface="Helvetica" panose="020B0604020202020204" pitchFamily="34" charset="0"/>
                  <a:cs typeface="Helvetica" panose="020B0604020202020204" pitchFamily="34" charset="0"/>
                </a:endParaRPr>
              </a:p>
              <a:p>
                <a:pPr marL="0" indent="0" algn="ctr">
                  <a:buNone/>
                </a:pPr>
                <a:endParaRPr lang="en-US" sz="2100" dirty="0">
                  <a:latin typeface="Helvetica" panose="020B0604020202020204" pitchFamily="34" charset="0"/>
                  <a:cs typeface="Helvetica" panose="020B0604020202020204" pitchFamily="34" charset="0"/>
                </a:endParaRPr>
              </a:p>
            </p:txBody>
          </p:sp>
        </mc:Choice>
        <mc:Fallback>
          <p:sp>
            <p:nvSpPr>
              <p:cNvPr id="3" name="Content Placeholder 2">
                <a:extLst>
                  <a:ext uri="{FF2B5EF4-FFF2-40B4-BE49-F238E27FC236}">
                    <a16:creationId xmlns:a16="http://schemas.microsoft.com/office/drawing/2014/main" id="{8E70FB63-6F6D-4780-8187-60AB6ABC0ED6}"/>
                  </a:ext>
                </a:extLst>
              </p:cNvPr>
              <p:cNvSpPr>
                <a:spLocks noGrp="1" noRot="1" noChangeAspect="1" noMove="1" noResize="1" noEditPoints="1" noAdjustHandles="1" noChangeArrowheads="1" noChangeShapeType="1" noTextEdit="1"/>
              </p:cNvSpPr>
              <p:nvPr>
                <p:ph idx="1"/>
              </p:nvPr>
            </p:nvSpPr>
            <p:spPr>
              <a:xfrm>
                <a:off x="0" y="1825624"/>
                <a:ext cx="12192000" cy="5032376"/>
              </a:xfrm>
              <a:blipFill>
                <a:blip r:embed="rId3"/>
                <a:stretch>
                  <a:fillRect l="-700" t="-169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036061E-D6B1-4615-AC23-FCD26CEE8886}"/>
              </a:ext>
            </a:extLst>
          </p:cNvPr>
          <p:cNvSpPr>
            <a:spLocks noGrp="1"/>
          </p:cNvSpPr>
          <p:nvPr>
            <p:ph type="sldNum" sz="quarter" idx="12"/>
          </p:nvPr>
        </p:nvSpPr>
        <p:spPr/>
        <p:txBody>
          <a:bodyPr/>
          <a:lstStyle/>
          <a:p>
            <a:fld id="{5F282454-E389-4B15-814C-2DFE122DABED}" type="slidenum">
              <a:rPr lang="en-US" smtClean="0"/>
              <a:t>10</a:t>
            </a:fld>
            <a:endParaRPr lang="en-US"/>
          </a:p>
        </p:txBody>
      </p:sp>
      <p:graphicFrame>
        <p:nvGraphicFramePr>
          <p:cNvPr id="5" name="Table 5">
            <a:extLst>
              <a:ext uri="{FF2B5EF4-FFF2-40B4-BE49-F238E27FC236}">
                <a16:creationId xmlns:a16="http://schemas.microsoft.com/office/drawing/2014/main" id="{F25630BA-5513-4E52-85C3-13EE96515EC3}"/>
              </a:ext>
            </a:extLst>
          </p:cNvPr>
          <p:cNvGraphicFramePr>
            <a:graphicFrameLocks noGrp="1"/>
          </p:cNvGraphicFramePr>
          <p:nvPr>
            <p:extLst>
              <p:ext uri="{D42A27DB-BD31-4B8C-83A1-F6EECF244321}">
                <p14:modId xmlns:p14="http://schemas.microsoft.com/office/powerpoint/2010/main" val="2942772181"/>
              </p:ext>
            </p:extLst>
          </p:nvPr>
        </p:nvGraphicFramePr>
        <p:xfrm>
          <a:off x="5566598" y="3704272"/>
          <a:ext cx="4824248" cy="2834640"/>
        </p:xfrm>
        <a:graphic>
          <a:graphicData uri="http://schemas.openxmlformats.org/drawingml/2006/table">
            <a:tbl>
              <a:tblPr firstRow="1" bandRow="1">
                <a:tableStyleId>{5C22544A-7EE6-4342-B048-85BDC9FD1C3A}</a:tableStyleId>
              </a:tblPr>
              <a:tblGrid>
                <a:gridCol w="2412124">
                  <a:extLst>
                    <a:ext uri="{9D8B030D-6E8A-4147-A177-3AD203B41FA5}">
                      <a16:colId xmlns:a16="http://schemas.microsoft.com/office/drawing/2014/main" val="54626688"/>
                    </a:ext>
                  </a:extLst>
                </a:gridCol>
                <a:gridCol w="2412124">
                  <a:extLst>
                    <a:ext uri="{9D8B030D-6E8A-4147-A177-3AD203B41FA5}">
                      <a16:colId xmlns:a16="http://schemas.microsoft.com/office/drawing/2014/main" val="2656729264"/>
                    </a:ext>
                  </a:extLst>
                </a:gridCol>
              </a:tblGrid>
              <a:tr h="300797">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31550088"/>
                  </a:ext>
                </a:extLst>
              </a:tr>
              <a:tr h="370840">
                <a:tc>
                  <a:txBody>
                    <a:bodyPr/>
                    <a:lstStyle/>
                    <a:p>
                      <a:r>
                        <a:rPr lang="en-US" sz="2100" b="1" dirty="0">
                          <a:latin typeface="Helvetica" panose="020B0604020202020204" pitchFamily="34" charset="0"/>
                          <a:cs typeface="Helvetica" panose="020B0604020202020204" pitchFamily="34" charset="0"/>
                        </a:rPr>
                        <a:t>pw</a:t>
                      </a:r>
                    </a:p>
                  </a:txBody>
                  <a:tcPr/>
                </a:tc>
                <a:tc>
                  <a:txBody>
                    <a:bodyPr/>
                    <a:lstStyle/>
                    <a:p>
                      <a:r>
                        <a:rPr lang="en-US" sz="2100" b="1" dirty="0">
                          <a:latin typeface="Helvetica" panose="020B0604020202020204" pitchFamily="34" charset="0"/>
                          <a:cs typeface="Helvetica" panose="020B0604020202020204" pitchFamily="34" charset="0"/>
                        </a:rPr>
                        <a:t>1.8 us</a:t>
                      </a:r>
                    </a:p>
                  </a:txBody>
                  <a:tcPr/>
                </a:tc>
                <a:extLst>
                  <a:ext uri="{0D108BD9-81ED-4DB2-BD59-A6C34878D82A}">
                    <a16:rowId xmlns:a16="http://schemas.microsoft.com/office/drawing/2014/main" val="3339757955"/>
                  </a:ext>
                </a:extLst>
              </a:tr>
              <a:tr h="370840">
                <a:tc>
                  <a:txBody>
                    <a:bodyPr/>
                    <a:lstStyle/>
                    <a:p>
                      <a:r>
                        <a:rPr lang="en-US" sz="2100" b="1" dirty="0">
                          <a:latin typeface="Helvetica" panose="020B0604020202020204" pitchFamily="34" charset="0"/>
                          <a:cs typeface="Helvetica" panose="020B0604020202020204" pitchFamily="34" charset="0"/>
                        </a:rPr>
                        <a:t>Gradient (G)</a:t>
                      </a:r>
                    </a:p>
                  </a:txBody>
                  <a:tcPr/>
                </a:tc>
                <a:tc>
                  <a:txBody>
                    <a:bodyPr/>
                    <a:lstStyle/>
                    <a:p>
                      <a:r>
                        <a:rPr lang="en-US" sz="2100" b="1" dirty="0">
                          <a:latin typeface="Helvetica" panose="020B0604020202020204" pitchFamily="34" charset="0"/>
                          <a:cs typeface="Helvetica" panose="020B0604020202020204" pitchFamily="34" charset="0"/>
                        </a:rPr>
                        <a:t>150 gauss/cm</a:t>
                      </a:r>
                    </a:p>
                  </a:txBody>
                  <a:tcPr/>
                </a:tc>
                <a:extLst>
                  <a:ext uri="{0D108BD9-81ED-4DB2-BD59-A6C34878D82A}">
                    <a16:rowId xmlns:a16="http://schemas.microsoft.com/office/drawing/2014/main" val="232909899"/>
                  </a:ext>
                </a:extLst>
              </a:tr>
              <a:tr h="370840">
                <a:tc>
                  <a:txBody>
                    <a:bodyPr/>
                    <a:lstStyle/>
                    <a:p>
                      <a:r>
                        <a:rPr lang="en-US" sz="2100" b="1" dirty="0" err="1">
                          <a:latin typeface="Helvetica" panose="020B0604020202020204" pitchFamily="34" charset="0"/>
                          <a:cs typeface="Helvetica" panose="020B0604020202020204" pitchFamily="34" charset="0"/>
                        </a:rPr>
                        <a:t>Aqc</a:t>
                      </a:r>
                      <a:r>
                        <a:rPr lang="en-US" sz="2100" b="1" dirty="0">
                          <a:latin typeface="Helvetica" panose="020B0604020202020204" pitchFamily="34" charset="0"/>
                          <a:cs typeface="Helvetica" panose="020B0604020202020204" pitchFamily="34" charset="0"/>
                        </a:rPr>
                        <a:t>. Time</a:t>
                      </a:r>
                    </a:p>
                  </a:txBody>
                  <a:tcPr/>
                </a:tc>
                <a:tc>
                  <a:txBody>
                    <a:bodyPr/>
                    <a:lstStyle/>
                    <a:p>
                      <a:r>
                        <a:rPr lang="en-US" sz="2100" b="1" dirty="0">
                          <a:latin typeface="Helvetica" panose="020B0604020202020204" pitchFamily="34" charset="0"/>
                          <a:cs typeface="Helvetica" panose="020B0604020202020204" pitchFamily="34" charset="0"/>
                        </a:rPr>
                        <a:t>64 us</a:t>
                      </a:r>
                    </a:p>
                  </a:txBody>
                  <a:tcPr/>
                </a:tc>
                <a:extLst>
                  <a:ext uri="{0D108BD9-81ED-4DB2-BD59-A6C34878D82A}">
                    <a16:rowId xmlns:a16="http://schemas.microsoft.com/office/drawing/2014/main" val="1324326926"/>
                  </a:ext>
                </a:extLst>
              </a:tr>
              <a:tr h="370840">
                <a:tc>
                  <a:txBody>
                    <a:bodyPr/>
                    <a:lstStyle/>
                    <a:p>
                      <a:r>
                        <a:rPr lang="en-US" sz="2100" b="1" dirty="0">
                          <a:latin typeface="Helvetica" panose="020B0604020202020204" pitchFamily="34" charset="0"/>
                          <a:cs typeface="Helvetica" panose="020B0604020202020204" pitchFamily="34" charset="0"/>
                        </a:rPr>
                        <a:t>Dwell Time</a:t>
                      </a:r>
                    </a:p>
                  </a:txBody>
                  <a:tcPr/>
                </a:tc>
                <a:tc>
                  <a:txBody>
                    <a:bodyPr/>
                    <a:lstStyle/>
                    <a:p>
                      <a:r>
                        <a:rPr lang="en-US" sz="2100" b="1" dirty="0">
                          <a:latin typeface="Helvetica" panose="020B0604020202020204" pitchFamily="34" charset="0"/>
                          <a:cs typeface="Helvetica" panose="020B0604020202020204" pitchFamily="34" charset="0"/>
                        </a:rPr>
                        <a:t>4 us</a:t>
                      </a:r>
                    </a:p>
                  </a:txBody>
                  <a:tcPr/>
                </a:tc>
                <a:extLst>
                  <a:ext uri="{0D108BD9-81ED-4DB2-BD59-A6C34878D82A}">
                    <a16:rowId xmlns:a16="http://schemas.microsoft.com/office/drawing/2014/main" val="2132819624"/>
                  </a:ext>
                </a:extLst>
              </a:tr>
              <a:tr h="370840">
                <a:tc>
                  <a:txBody>
                    <a:bodyPr/>
                    <a:lstStyle/>
                    <a:p>
                      <a:r>
                        <a:rPr lang="en-US" sz="2100" b="1" dirty="0">
                          <a:latin typeface="Helvetica" panose="020B0604020202020204" pitchFamily="34" charset="0"/>
                          <a:cs typeface="Helvetica" panose="020B0604020202020204" pitchFamily="34" charset="0"/>
                        </a:rPr>
                        <a:t># Scans</a:t>
                      </a:r>
                    </a:p>
                  </a:txBody>
                  <a:tcPr/>
                </a:tc>
                <a:tc>
                  <a:txBody>
                    <a:bodyPr/>
                    <a:lstStyle/>
                    <a:p>
                      <a:r>
                        <a:rPr lang="en-US" sz="2100" b="1" dirty="0">
                          <a:latin typeface="Helvetica" panose="020B0604020202020204" pitchFamily="34" charset="0"/>
                          <a:cs typeface="Helvetica" panose="020B0604020202020204" pitchFamily="34" charset="0"/>
                        </a:rPr>
                        <a:t>3000</a:t>
                      </a:r>
                    </a:p>
                  </a:txBody>
                  <a:tcPr/>
                </a:tc>
                <a:extLst>
                  <a:ext uri="{0D108BD9-81ED-4DB2-BD59-A6C34878D82A}">
                    <a16:rowId xmlns:a16="http://schemas.microsoft.com/office/drawing/2014/main" val="3007736844"/>
                  </a:ext>
                </a:extLst>
              </a:tr>
              <a:tr h="370840">
                <a:tc>
                  <a:txBody>
                    <a:bodyPr/>
                    <a:lstStyle/>
                    <a:p>
                      <a:r>
                        <a:rPr lang="en-US" sz="2100" b="1" dirty="0">
                          <a:latin typeface="Helvetica" panose="020B0604020202020204" pitchFamily="34" charset="0"/>
                          <a:cs typeface="Helvetica" panose="020B0604020202020204" pitchFamily="34" charset="0"/>
                        </a:rPr>
                        <a:t>Total </a:t>
                      </a:r>
                      <a:r>
                        <a:rPr lang="en-US" sz="2100" b="1" dirty="0" err="1">
                          <a:latin typeface="Helvetica" panose="020B0604020202020204" pitchFamily="34" charset="0"/>
                          <a:cs typeface="Helvetica" panose="020B0604020202020204" pitchFamily="34" charset="0"/>
                        </a:rPr>
                        <a:t>Acq</a:t>
                      </a:r>
                      <a:r>
                        <a:rPr lang="en-US" sz="2100" b="1" dirty="0">
                          <a:latin typeface="Helvetica" panose="020B0604020202020204" pitchFamily="34" charset="0"/>
                          <a:cs typeface="Helvetica" panose="020B0604020202020204" pitchFamily="34" charset="0"/>
                        </a:rPr>
                        <a:t>. Time</a:t>
                      </a:r>
                    </a:p>
                  </a:txBody>
                  <a:tcPr/>
                </a:tc>
                <a:tc>
                  <a:txBody>
                    <a:bodyPr/>
                    <a:lstStyle/>
                    <a:p>
                      <a:r>
                        <a:rPr lang="en-US" sz="2100" b="1" dirty="0">
                          <a:latin typeface="Helvetica" panose="020B0604020202020204" pitchFamily="34" charset="0"/>
                          <a:cs typeface="Helvetica" panose="020B0604020202020204" pitchFamily="34" charset="0"/>
                        </a:rPr>
                        <a:t>~6.4 mins</a:t>
                      </a:r>
                    </a:p>
                  </a:txBody>
                  <a:tcPr/>
                </a:tc>
                <a:extLst>
                  <a:ext uri="{0D108BD9-81ED-4DB2-BD59-A6C34878D82A}">
                    <a16:rowId xmlns:a16="http://schemas.microsoft.com/office/drawing/2014/main" val="162624072"/>
                  </a:ext>
                </a:extLst>
              </a:tr>
            </a:tbl>
          </a:graphicData>
        </a:graphic>
      </p:graphicFrame>
    </p:spTree>
    <p:extLst>
      <p:ext uri="{BB962C8B-B14F-4D97-AF65-F5344CB8AC3E}">
        <p14:creationId xmlns:p14="http://schemas.microsoft.com/office/powerpoint/2010/main" val="203036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2743-E9D8-4B5C-8136-D0DBE83249DD}"/>
              </a:ext>
            </a:extLst>
          </p:cNvPr>
          <p:cNvSpPr>
            <a:spLocks noGrp="1"/>
          </p:cNvSpPr>
          <p:nvPr>
            <p:ph type="title"/>
          </p:nvPr>
        </p:nvSpPr>
        <p:spPr/>
        <p:txBody>
          <a:bodyPr>
            <a:normAutofit/>
          </a:bodyPr>
          <a:lstStyle/>
          <a:p>
            <a:r>
              <a:rPr lang="en-US" sz="4500" b="1" dirty="0">
                <a:latin typeface="Helvetica" panose="020B0604020202020204" pitchFamily="34" charset="0"/>
                <a:cs typeface="Helvetica" panose="020B0604020202020204" pitchFamily="34" charset="0"/>
              </a:rPr>
              <a:t>0 degree</a:t>
            </a:r>
          </a:p>
        </p:txBody>
      </p:sp>
      <p:pic>
        <p:nvPicPr>
          <p:cNvPr id="6" name="Content Placeholder 5" descr="A close up of a map&#10;&#10;Description automatically generated">
            <a:extLst>
              <a:ext uri="{FF2B5EF4-FFF2-40B4-BE49-F238E27FC236}">
                <a16:creationId xmlns:a16="http://schemas.microsoft.com/office/drawing/2014/main" id="{0DE9C7F8-71A9-4122-A937-AF07371475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50710"/>
            <a:ext cx="10428158" cy="5207290"/>
          </a:xfrm>
        </p:spPr>
      </p:pic>
      <p:sp>
        <p:nvSpPr>
          <p:cNvPr id="4" name="Slide Number Placeholder 3">
            <a:extLst>
              <a:ext uri="{FF2B5EF4-FFF2-40B4-BE49-F238E27FC236}">
                <a16:creationId xmlns:a16="http://schemas.microsoft.com/office/drawing/2014/main" id="{44B2C0DE-FE66-447A-AAA7-5F8530170C8F}"/>
              </a:ext>
            </a:extLst>
          </p:cNvPr>
          <p:cNvSpPr>
            <a:spLocks noGrp="1"/>
          </p:cNvSpPr>
          <p:nvPr>
            <p:ph type="sldNum" sz="quarter" idx="12"/>
          </p:nvPr>
        </p:nvSpPr>
        <p:spPr/>
        <p:txBody>
          <a:bodyPr/>
          <a:lstStyle/>
          <a:p>
            <a:fld id="{5F282454-E389-4B15-814C-2DFE122DABED}" type="slidenum">
              <a:rPr lang="en-US" smtClean="0"/>
              <a:t>11</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E8FB95B-0B78-445D-8D8E-937B3F90A68D}"/>
                  </a:ext>
                </a:extLst>
              </p:cNvPr>
              <p:cNvSpPr txBox="1"/>
              <p:nvPr/>
            </p:nvSpPr>
            <p:spPr>
              <a:xfrm>
                <a:off x="2709862" y="2073943"/>
                <a:ext cx="11512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CA" b="0" i="1" smtClean="0">
                              <a:latin typeface="Cambria Math" panose="02040503050406030204" pitchFamily="18" charset="0"/>
                            </a:rPr>
                          </m:ctrlPr>
                        </m:sSupPr>
                        <m:e>
                          <m:r>
                            <a:rPr lang="en-CA" b="0" i="1" smtClean="0">
                              <a:latin typeface="Cambria Math" panose="02040503050406030204" pitchFamily="18" charset="0"/>
                            </a:rPr>
                            <m:t>𝑅</m:t>
                          </m:r>
                        </m:e>
                        <m:sup>
                          <m:r>
                            <a:rPr lang="en-CA" b="0" i="1" smtClean="0">
                              <a:latin typeface="Cambria Math" panose="02040503050406030204" pitchFamily="18" charset="0"/>
                            </a:rPr>
                            <m:t>2</m:t>
                          </m:r>
                        </m:sup>
                      </m:sSup>
                      <m:r>
                        <a:rPr lang="en-CA" b="0" i="1" smtClean="0">
                          <a:latin typeface="Cambria Math" panose="02040503050406030204" pitchFamily="18" charset="0"/>
                        </a:rPr>
                        <m:t>=0.</m:t>
                      </m:r>
                      <m:r>
                        <a:rPr lang="en-US" b="0" i="1" smtClean="0">
                          <a:latin typeface="Cambria Math" panose="02040503050406030204" pitchFamily="18" charset="0"/>
                        </a:rPr>
                        <m:t>88</m:t>
                      </m:r>
                      <m:r>
                        <a:rPr lang="en-CA" b="0" i="1" smtClean="0">
                          <a:latin typeface="Cambria Math" panose="02040503050406030204" pitchFamily="18" charset="0"/>
                        </a:rPr>
                        <m:t>  </m:t>
                      </m:r>
                    </m:oMath>
                  </m:oMathPara>
                </a14:m>
                <a:endParaRPr lang="en-CA" dirty="0"/>
              </a:p>
            </p:txBody>
          </p:sp>
        </mc:Choice>
        <mc:Fallback xmlns="">
          <p:sp>
            <p:nvSpPr>
              <p:cNvPr id="7" name="TextBox 6">
                <a:extLst>
                  <a:ext uri="{FF2B5EF4-FFF2-40B4-BE49-F238E27FC236}">
                    <a16:creationId xmlns:a16="http://schemas.microsoft.com/office/drawing/2014/main" id="{6E8FB95B-0B78-445D-8D8E-937B3F90A68D}"/>
                  </a:ext>
                </a:extLst>
              </p:cNvPr>
              <p:cNvSpPr txBox="1">
                <a:spLocks noRot="1" noChangeAspect="1" noMove="1" noResize="1" noEditPoints="1" noAdjustHandles="1" noChangeArrowheads="1" noChangeShapeType="1" noTextEdit="1"/>
              </p:cNvSpPr>
              <p:nvPr/>
            </p:nvSpPr>
            <p:spPr>
              <a:xfrm>
                <a:off x="2709862" y="2073943"/>
                <a:ext cx="1151213" cy="276999"/>
              </a:xfrm>
              <a:prstGeom prst="rect">
                <a:avLst/>
              </a:prstGeom>
              <a:blipFill>
                <a:blip r:embed="rId4"/>
                <a:stretch>
                  <a:fillRect l="-4787" t="-4348" b="-6522"/>
                </a:stretch>
              </a:blipFill>
            </p:spPr>
            <p:txBody>
              <a:bodyPr/>
              <a:lstStyle/>
              <a:p>
                <a:r>
                  <a:rPr lang="en-US">
                    <a:noFill/>
                  </a:rPr>
                  <a:t> </a:t>
                </a:r>
              </a:p>
            </p:txBody>
          </p:sp>
        </mc:Fallback>
      </mc:AlternateContent>
    </p:spTree>
    <p:extLst>
      <p:ext uri="{BB962C8B-B14F-4D97-AF65-F5344CB8AC3E}">
        <p14:creationId xmlns:p14="http://schemas.microsoft.com/office/powerpoint/2010/main" val="302930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CA8D11D5-413F-4493-B005-048DF1E932D6}"/>
              </a:ext>
            </a:extLst>
          </p:cNvPr>
          <p:cNvPicPr>
            <a:picLocks noChangeAspect="1"/>
          </p:cNvPicPr>
          <p:nvPr/>
        </p:nvPicPr>
        <p:blipFill rotWithShape="1">
          <a:blip r:embed="rId3">
            <a:extLst>
              <a:ext uri="{28A0092B-C50C-407E-A947-70E740481C1C}">
                <a14:useLocalDpi xmlns:a14="http://schemas.microsoft.com/office/drawing/2010/main" val="0"/>
              </a:ext>
            </a:extLst>
          </a:blip>
          <a:srcRect b="7413"/>
          <a:stretch/>
        </p:blipFill>
        <p:spPr>
          <a:xfrm>
            <a:off x="838200" y="1763943"/>
            <a:ext cx="10191426" cy="4957532"/>
          </a:xfrm>
          <a:prstGeom prst="rect">
            <a:avLst/>
          </a:prstGeom>
        </p:spPr>
      </p:pic>
      <p:sp>
        <p:nvSpPr>
          <p:cNvPr id="2" name="Title 1">
            <a:extLst>
              <a:ext uri="{FF2B5EF4-FFF2-40B4-BE49-F238E27FC236}">
                <a16:creationId xmlns:a16="http://schemas.microsoft.com/office/drawing/2014/main" id="{08C51D70-796D-4776-952F-D5FE412EB986}"/>
              </a:ext>
            </a:extLst>
          </p:cNvPr>
          <p:cNvSpPr>
            <a:spLocks noGrp="1"/>
          </p:cNvSpPr>
          <p:nvPr>
            <p:ph type="title"/>
          </p:nvPr>
        </p:nvSpPr>
        <p:spPr/>
        <p:txBody>
          <a:bodyPr/>
          <a:lstStyle/>
          <a:p>
            <a:r>
              <a:rPr lang="en-US" b="1" dirty="0">
                <a:latin typeface="Helvetica" panose="020B0604020202020204" pitchFamily="34" charset="0"/>
                <a:cs typeface="Helvetica" panose="020B0604020202020204" pitchFamily="34" charset="0"/>
              </a:rPr>
              <a:t>5 degree</a:t>
            </a:r>
            <a:endParaRPr lang="en-US" dirty="0"/>
          </a:p>
        </p:txBody>
      </p:sp>
      <p:sp>
        <p:nvSpPr>
          <p:cNvPr id="4" name="Slide Number Placeholder 3">
            <a:extLst>
              <a:ext uri="{FF2B5EF4-FFF2-40B4-BE49-F238E27FC236}">
                <a16:creationId xmlns:a16="http://schemas.microsoft.com/office/drawing/2014/main" id="{CEC625DB-4F35-4662-8CA9-D6E1E52766D3}"/>
              </a:ext>
            </a:extLst>
          </p:cNvPr>
          <p:cNvSpPr>
            <a:spLocks noGrp="1"/>
          </p:cNvSpPr>
          <p:nvPr>
            <p:ph type="sldNum" sz="quarter" idx="12"/>
          </p:nvPr>
        </p:nvSpPr>
        <p:spPr/>
        <p:txBody>
          <a:bodyPr/>
          <a:lstStyle/>
          <a:p>
            <a:fld id="{5F282454-E389-4B15-814C-2DFE122DABED}" type="slidenum">
              <a:rPr lang="en-US" smtClean="0"/>
              <a:t>12</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24CA5EE-CA05-44AB-A6E7-7E1A741F0EC3}"/>
                  </a:ext>
                </a:extLst>
              </p:cNvPr>
              <p:cNvSpPr txBox="1"/>
              <p:nvPr/>
            </p:nvSpPr>
            <p:spPr>
              <a:xfrm>
                <a:off x="2709862" y="2073943"/>
                <a:ext cx="11512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CA" b="0" i="1" smtClean="0">
                              <a:latin typeface="Cambria Math" panose="02040503050406030204" pitchFamily="18" charset="0"/>
                            </a:rPr>
                          </m:ctrlPr>
                        </m:sSupPr>
                        <m:e>
                          <m:r>
                            <a:rPr lang="en-CA" b="0" i="1" smtClean="0">
                              <a:latin typeface="Cambria Math" panose="02040503050406030204" pitchFamily="18" charset="0"/>
                            </a:rPr>
                            <m:t>𝑅</m:t>
                          </m:r>
                        </m:e>
                        <m:sup>
                          <m:r>
                            <a:rPr lang="en-CA" b="0" i="1" smtClean="0">
                              <a:latin typeface="Cambria Math" panose="02040503050406030204" pitchFamily="18" charset="0"/>
                            </a:rPr>
                            <m:t>2</m:t>
                          </m:r>
                        </m:sup>
                      </m:sSup>
                      <m:r>
                        <a:rPr lang="en-CA" b="0" i="1" smtClean="0">
                          <a:latin typeface="Cambria Math" panose="02040503050406030204" pitchFamily="18" charset="0"/>
                        </a:rPr>
                        <m:t>=0.70  </m:t>
                      </m:r>
                    </m:oMath>
                  </m:oMathPara>
                </a14:m>
                <a:endParaRPr lang="en-CA" dirty="0"/>
              </a:p>
            </p:txBody>
          </p:sp>
        </mc:Choice>
        <mc:Fallback xmlns="">
          <p:sp>
            <p:nvSpPr>
              <p:cNvPr id="8" name="TextBox 7">
                <a:extLst>
                  <a:ext uri="{FF2B5EF4-FFF2-40B4-BE49-F238E27FC236}">
                    <a16:creationId xmlns:a16="http://schemas.microsoft.com/office/drawing/2014/main" id="{C24CA5EE-CA05-44AB-A6E7-7E1A741F0EC3}"/>
                  </a:ext>
                </a:extLst>
              </p:cNvPr>
              <p:cNvSpPr txBox="1">
                <a:spLocks noRot="1" noChangeAspect="1" noMove="1" noResize="1" noEditPoints="1" noAdjustHandles="1" noChangeArrowheads="1" noChangeShapeType="1" noTextEdit="1"/>
              </p:cNvSpPr>
              <p:nvPr/>
            </p:nvSpPr>
            <p:spPr>
              <a:xfrm>
                <a:off x="2709862" y="2073943"/>
                <a:ext cx="1151213" cy="276999"/>
              </a:xfrm>
              <a:prstGeom prst="rect">
                <a:avLst/>
              </a:prstGeom>
              <a:blipFill>
                <a:blip r:embed="rId4"/>
                <a:stretch>
                  <a:fillRect l="-4787" t="-4348" b="-6522"/>
                </a:stretch>
              </a:blipFill>
            </p:spPr>
            <p:txBody>
              <a:bodyPr/>
              <a:lstStyle/>
              <a:p>
                <a:r>
                  <a:rPr lang="en-US">
                    <a:noFill/>
                  </a:rPr>
                  <a:t> </a:t>
                </a:r>
              </a:p>
            </p:txBody>
          </p:sp>
        </mc:Fallback>
      </mc:AlternateContent>
    </p:spTree>
    <p:extLst>
      <p:ext uri="{BB962C8B-B14F-4D97-AF65-F5344CB8AC3E}">
        <p14:creationId xmlns:p14="http://schemas.microsoft.com/office/powerpoint/2010/main" val="2433754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982E-D192-4A34-BDF1-DE5CB2170BE9}"/>
              </a:ext>
            </a:extLst>
          </p:cNvPr>
          <p:cNvSpPr>
            <a:spLocks noGrp="1"/>
          </p:cNvSpPr>
          <p:nvPr>
            <p:ph type="title"/>
          </p:nvPr>
        </p:nvSpPr>
        <p:spPr/>
        <p:txBody>
          <a:bodyPr/>
          <a:lstStyle/>
          <a:p>
            <a:r>
              <a:rPr lang="en-US" b="1" dirty="0">
                <a:latin typeface="Helvetica" panose="020B0604020202020204" pitchFamily="34" charset="0"/>
                <a:cs typeface="Helvetica" panose="020B0604020202020204" pitchFamily="34" charset="0"/>
              </a:rPr>
              <a:t>10 degree</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636E74FC-B765-4FDC-9285-0FE9FEB921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1951" y="1690688"/>
            <a:ext cx="10348098" cy="5167312"/>
          </a:xfrm>
        </p:spPr>
      </p:pic>
      <p:sp>
        <p:nvSpPr>
          <p:cNvPr id="4" name="Slide Number Placeholder 3">
            <a:extLst>
              <a:ext uri="{FF2B5EF4-FFF2-40B4-BE49-F238E27FC236}">
                <a16:creationId xmlns:a16="http://schemas.microsoft.com/office/drawing/2014/main" id="{5D3D120A-F61F-4E55-A270-358C40543E78}"/>
              </a:ext>
            </a:extLst>
          </p:cNvPr>
          <p:cNvSpPr>
            <a:spLocks noGrp="1"/>
          </p:cNvSpPr>
          <p:nvPr>
            <p:ph type="sldNum" sz="quarter" idx="12"/>
          </p:nvPr>
        </p:nvSpPr>
        <p:spPr/>
        <p:txBody>
          <a:bodyPr/>
          <a:lstStyle/>
          <a:p>
            <a:fld id="{5F282454-E389-4B15-814C-2DFE122DABED}" type="slidenum">
              <a:rPr lang="en-US" smtClean="0"/>
              <a:t>13</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23649F9-50B4-43C5-82DF-7E1F0235ED8C}"/>
                  </a:ext>
                </a:extLst>
              </p:cNvPr>
              <p:cNvSpPr txBox="1"/>
              <p:nvPr/>
            </p:nvSpPr>
            <p:spPr>
              <a:xfrm>
                <a:off x="2709862" y="2073943"/>
                <a:ext cx="11512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CA" b="0" i="1" smtClean="0">
                              <a:latin typeface="Cambria Math" panose="02040503050406030204" pitchFamily="18" charset="0"/>
                            </a:rPr>
                          </m:ctrlPr>
                        </m:sSupPr>
                        <m:e>
                          <m:r>
                            <a:rPr lang="en-CA" b="0" i="1" smtClean="0">
                              <a:latin typeface="Cambria Math" panose="02040503050406030204" pitchFamily="18" charset="0"/>
                            </a:rPr>
                            <m:t>𝑅</m:t>
                          </m:r>
                        </m:e>
                        <m:sup>
                          <m:r>
                            <a:rPr lang="en-CA" b="0" i="1" smtClean="0">
                              <a:latin typeface="Cambria Math" panose="02040503050406030204" pitchFamily="18" charset="0"/>
                            </a:rPr>
                            <m:t>2</m:t>
                          </m:r>
                        </m:sup>
                      </m:sSup>
                      <m:r>
                        <a:rPr lang="en-CA" b="0" i="1" smtClean="0">
                          <a:latin typeface="Cambria Math" panose="02040503050406030204" pitchFamily="18" charset="0"/>
                        </a:rPr>
                        <m:t>=0.7</m:t>
                      </m:r>
                      <m:r>
                        <a:rPr lang="en-US" b="0" i="1" smtClean="0">
                          <a:latin typeface="Cambria Math" panose="02040503050406030204" pitchFamily="18" charset="0"/>
                        </a:rPr>
                        <m:t>9</m:t>
                      </m:r>
                      <m:r>
                        <a:rPr lang="en-CA" b="0" i="1" smtClean="0">
                          <a:latin typeface="Cambria Math" panose="02040503050406030204" pitchFamily="18" charset="0"/>
                        </a:rPr>
                        <m:t>  </m:t>
                      </m:r>
                    </m:oMath>
                  </m:oMathPara>
                </a14:m>
                <a:endParaRPr lang="en-CA" dirty="0"/>
              </a:p>
            </p:txBody>
          </p:sp>
        </mc:Choice>
        <mc:Fallback xmlns="">
          <p:sp>
            <p:nvSpPr>
              <p:cNvPr id="7" name="TextBox 6">
                <a:extLst>
                  <a:ext uri="{FF2B5EF4-FFF2-40B4-BE49-F238E27FC236}">
                    <a16:creationId xmlns:a16="http://schemas.microsoft.com/office/drawing/2014/main" id="{223649F9-50B4-43C5-82DF-7E1F0235ED8C}"/>
                  </a:ext>
                </a:extLst>
              </p:cNvPr>
              <p:cNvSpPr txBox="1">
                <a:spLocks noRot="1" noChangeAspect="1" noMove="1" noResize="1" noEditPoints="1" noAdjustHandles="1" noChangeArrowheads="1" noChangeShapeType="1" noTextEdit="1"/>
              </p:cNvSpPr>
              <p:nvPr/>
            </p:nvSpPr>
            <p:spPr>
              <a:xfrm>
                <a:off x="2709862" y="2073943"/>
                <a:ext cx="1151213" cy="276999"/>
              </a:xfrm>
              <a:prstGeom prst="rect">
                <a:avLst/>
              </a:prstGeom>
              <a:blipFill>
                <a:blip r:embed="rId4"/>
                <a:stretch>
                  <a:fillRect l="-4787" t="-4348" b="-6522"/>
                </a:stretch>
              </a:blipFill>
            </p:spPr>
            <p:txBody>
              <a:bodyPr/>
              <a:lstStyle/>
              <a:p>
                <a:r>
                  <a:rPr lang="en-US">
                    <a:noFill/>
                  </a:rPr>
                  <a:t> </a:t>
                </a:r>
              </a:p>
            </p:txBody>
          </p:sp>
        </mc:Fallback>
      </mc:AlternateContent>
    </p:spTree>
    <p:extLst>
      <p:ext uri="{BB962C8B-B14F-4D97-AF65-F5344CB8AC3E}">
        <p14:creationId xmlns:p14="http://schemas.microsoft.com/office/powerpoint/2010/main" val="390197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14FF-E2FC-48F0-8DE2-5DBB1905641C}"/>
              </a:ext>
            </a:extLst>
          </p:cNvPr>
          <p:cNvSpPr>
            <a:spLocks noGrp="1"/>
          </p:cNvSpPr>
          <p:nvPr>
            <p:ph type="title"/>
          </p:nvPr>
        </p:nvSpPr>
        <p:spPr/>
        <p:txBody>
          <a:bodyPr>
            <a:normAutofit/>
          </a:bodyPr>
          <a:lstStyle/>
          <a:p>
            <a:r>
              <a:rPr lang="en-US" sz="4500" b="1" dirty="0">
                <a:latin typeface="Helvetica" panose="020B0604020202020204" pitchFamily="34" charset="0"/>
                <a:cs typeface="Helvetica" panose="020B0604020202020204" pitchFamily="34" charset="0"/>
              </a:rPr>
              <a:t>Discussion</a:t>
            </a:r>
          </a:p>
        </p:txBody>
      </p:sp>
      <p:sp>
        <p:nvSpPr>
          <p:cNvPr id="3" name="Content Placeholder 2">
            <a:extLst>
              <a:ext uri="{FF2B5EF4-FFF2-40B4-BE49-F238E27FC236}">
                <a16:creationId xmlns:a16="http://schemas.microsoft.com/office/drawing/2014/main" id="{4E14F791-6372-406C-A598-772776BB5706}"/>
              </a:ext>
            </a:extLst>
          </p:cNvPr>
          <p:cNvSpPr>
            <a:spLocks noGrp="1"/>
          </p:cNvSpPr>
          <p:nvPr>
            <p:ph idx="1"/>
          </p:nvPr>
        </p:nvSpPr>
        <p:spPr>
          <a:xfrm>
            <a:off x="0" y="1825624"/>
            <a:ext cx="12192000" cy="5032375"/>
          </a:xfrm>
        </p:spPr>
        <p:txBody>
          <a:bodyPr>
            <a:normAutofit/>
          </a:bodyPr>
          <a:lstStyle/>
          <a:p>
            <a:r>
              <a:rPr lang="en-US" sz="2500" dirty="0">
                <a:latin typeface="Helvetica" panose="020B0604020202020204" pitchFamily="34" charset="0"/>
                <a:cs typeface="Helvetica" panose="020B0604020202020204" pitchFamily="34" charset="0"/>
              </a:rPr>
              <a:t>0 degree data appears to be the best result. It contains an artifact where the data point deviates greatly from the trend.</a:t>
            </a:r>
          </a:p>
          <a:p>
            <a:r>
              <a:rPr lang="en-US" sz="2500" dirty="0">
                <a:latin typeface="Helvetica" panose="020B0604020202020204" pitchFamily="34" charset="0"/>
                <a:cs typeface="Helvetica" panose="020B0604020202020204" pitchFamily="34" charset="0"/>
              </a:rPr>
              <a:t>SNR decreases as the angle increases.</a:t>
            </a:r>
          </a:p>
          <a:p>
            <a:r>
              <a:rPr lang="en-CA" sz="2500" dirty="0">
                <a:latin typeface="Helvetica" panose="020B0604020202020204" pitchFamily="34" charset="0"/>
                <a:cs typeface="Helvetica" panose="020B0604020202020204" pitchFamily="34" charset="0"/>
              </a:rPr>
              <a:t>SNR for 0 degrees is 22.9, 5 degrees is 9.2, and 10 degrees is 8.2.</a:t>
            </a:r>
          </a:p>
          <a:p>
            <a:endParaRPr lang="en-US" sz="2100" dirty="0">
              <a:latin typeface="Helvetica" panose="020B0604020202020204" pitchFamily="34" charset="0"/>
              <a:cs typeface="Helvetica" panose="020B0604020202020204" pitchFamily="34" charset="0"/>
            </a:endParaRPr>
          </a:p>
        </p:txBody>
      </p:sp>
      <p:sp>
        <p:nvSpPr>
          <p:cNvPr id="4" name="Slide Number Placeholder 3">
            <a:extLst>
              <a:ext uri="{FF2B5EF4-FFF2-40B4-BE49-F238E27FC236}">
                <a16:creationId xmlns:a16="http://schemas.microsoft.com/office/drawing/2014/main" id="{888F9CA3-3E52-4EE4-8F3D-6FF5DA4AF204}"/>
              </a:ext>
            </a:extLst>
          </p:cNvPr>
          <p:cNvSpPr>
            <a:spLocks noGrp="1"/>
          </p:cNvSpPr>
          <p:nvPr>
            <p:ph type="sldNum" sz="quarter" idx="12"/>
          </p:nvPr>
        </p:nvSpPr>
        <p:spPr/>
        <p:txBody>
          <a:bodyPr/>
          <a:lstStyle/>
          <a:p>
            <a:fld id="{5F282454-E389-4B15-814C-2DFE122DABED}" type="slidenum">
              <a:rPr lang="en-US" smtClean="0"/>
              <a:t>14</a:t>
            </a:fld>
            <a:endParaRPr lang="en-US"/>
          </a:p>
        </p:txBody>
      </p:sp>
      <p:pic>
        <p:nvPicPr>
          <p:cNvPr id="5" name="Content Placeholder 6" descr="A screenshot of a cell phone&#10;&#10;Description automatically generated">
            <a:extLst>
              <a:ext uri="{FF2B5EF4-FFF2-40B4-BE49-F238E27FC236}">
                <a16:creationId xmlns:a16="http://schemas.microsoft.com/office/drawing/2014/main" id="{E3004D7D-CA0F-4022-90DA-783E75AD542C}"/>
              </a:ext>
            </a:extLst>
          </p:cNvPr>
          <p:cNvPicPr>
            <a:picLocks noChangeAspect="1"/>
          </p:cNvPicPr>
          <p:nvPr/>
        </p:nvPicPr>
        <p:blipFill rotWithShape="1">
          <a:blip r:embed="rId3">
            <a:extLst>
              <a:ext uri="{28A0092B-C50C-407E-A947-70E740481C1C}">
                <a14:useLocalDpi xmlns:a14="http://schemas.microsoft.com/office/drawing/2010/main" val="0"/>
              </a:ext>
            </a:extLst>
          </a:blip>
          <a:srcRect t="5720" b="19383"/>
          <a:stretch/>
        </p:blipFill>
        <p:spPr>
          <a:xfrm>
            <a:off x="3064329" y="4275582"/>
            <a:ext cx="5805714" cy="2445893"/>
          </a:xfrm>
          <a:prstGeom prst="rect">
            <a:avLst/>
          </a:prstGeom>
          <a:ln w="254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59665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5" descr="A close up of a map&#10;&#10;Description automatically generated">
            <a:extLst>
              <a:ext uri="{FF2B5EF4-FFF2-40B4-BE49-F238E27FC236}">
                <a16:creationId xmlns:a16="http://schemas.microsoft.com/office/drawing/2014/main" id="{BA452E5C-71D7-42D5-A2FC-034D3C20721B}"/>
              </a:ext>
            </a:extLst>
          </p:cNvPr>
          <p:cNvPicPr>
            <a:picLocks noChangeAspect="1"/>
          </p:cNvPicPr>
          <p:nvPr/>
        </p:nvPicPr>
        <p:blipFill rotWithShape="1">
          <a:blip r:embed="rId3">
            <a:extLst>
              <a:ext uri="{28A0092B-C50C-407E-A947-70E740481C1C}">
                <a14:useLocalDpi xmlns:a14="http://schemas.microsoft.com/office/drawing/2010/main" val="0"/>
              </a:ext>
            </a:extLst>
          </a:blip>
          <a:srcRect l="9567" r="10644" b="8352"/>
          <a:stretch/>
        </p:blipFill>
        <p:spPr>
          <a:xfrm>
            <a:off x="3304926" y="3941748"/>
            <a:ext cx="5024065" cy="2881613"/>
          </a:xfrm>
          <a:prstGeom prst="rect">
            <a:avLst/>
          </a:prstGeom>
        </p:spPr>
      </p:pic>
      <p:sp>
        <p:nvSpPr>
          <p:cNvPr id="2" name="Title 1">
            <a:extLst>
              <a:ext uri="{FF2B5EF4-FFF2-40B4-BE49-F238E27FC236}">
                <a16:creationId xmlns:a16="http://schemas.microsoft.com/office/drawing/2014/main" id="{8E693111-7E23-4FE3-9ED0-7FF944203618}"/>
              </a:ext>
            </a:extLst>
          </p:cNvPr>
          <p:cNvSpPr>
            <a:spLocks noGrp="1"/>
          </p:cNvSpPr>
          <p:nvPr>
            <p:ph type="title"/>
          </p:nvPr>
        </p:nvSpPr>
        <p:spPr/>
        <p:txBody>
          <a:bodyPr>
            <a:normAutofit/>
          </a:bodyPr>
          <a:lstStyle/>
          <a:p>
            <a:r>
              <a:rPr lang="en-US" sz="4500" b="1" dirty="0">
                <a:latin typeface="Helvetica" panose="020B0604020202020204" pitchFamily="34" charset="0"/>
                <a:cs typeface="Helvetica" panose="020B0604020202020204" pitchFamily="34" charset="0"/>
              </a:rPr>
              <a:t>Discussion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E417E4-A515-4025-8120-5BDBD06158AF}"/>
                  </a:ext>
                </a:extLst>
              </p:cNvPr>
              <p:cNvSpPr>
                <a:spLocks noGrp="1"/>
              </p:cNvSpPr>
              <p:nvPr>
                <p:ph idx="1"/>
              </p:nvPr>
            </p:nvSpPr>
            <p:spPr>
              <a:xfrm>
                <a:off x="0" y="1524000"/>
                <a:ext cx="12192000" cy="5333999"/>
              </a:xfrm>
            </p:spPr>
            <p:txBody>
              <a:bodyPr/>
              <a:lstStyle/>
              <a:p>
                <a:r>
                  <a:rPr lang="en-CA" sz="2500" dirty="0">
                    <a:latin typeface="Helvetica" panose="020B0604020202020204" pitchFamily="34" charset="0"/>
                    <a:cs typeface="Helvetica" panose="020B0604020202020204" pitchFamily="34" charset="0"/>
                  </a:rPr>
                  <a:t>Effective slice thickness is calculated with :</a:t>
                </a:r>
              </a:p>
              <a:p>
                <a:pPr marL="0" indent="0">
                  <a:buNone/>
                </a:pPr>
                <a14:m>
                  <m:oMathPara xmlns:m="http://schemas.openxmlformats.org/officeDocument/2006/math">
                    <m:oMathParaPr>
                      <m:jc m:val="centerGroup"/>
                    </m:oMathParaPr>
                    <m:oMath xmlns:m="http://schemas.openxmlformats.org/officeDocument/2006/math">
                      <m:sSub>
                        <m:sSubPr>
                          <m:ctrlPr>
                            <a:rPr lang="en-CA" sz="2500" i="1">
                              <a:latin typeface="Cambria Math" panose="02040503050406030204" pitchFamily="18" charset="0"/>
                            </a:rPr>
                          </m:ctrlPr>
                        </m:sSubPr>
                        <m:e>
                          <m:r>
                            <a:rPr lang="en-CA" sz="2500" i="1">
                              <a:latin typeface="Cambria Math" panose="02040503050406030204" pitchFamily="18" charset="0"/>
                            </a:rPr>
                            <m:t>𝑣</m:t>
                          </m:r>
                        </m:e>
                        <m:sub>
                          <m:r>
                            <a:rPr lang="en-CA" sz="2500" i="1">
                              <a:latin typeface="Cambria Math" panose="02040503050406030204" pitchFamily="18" charset="0"/>
                            </a:rPr>
                            <m:t>𝑎𝑣𝑔</m:t>
                          </m:r>
                        </m:sub>
                      </m:sSub>
                      <m:r>
                        <a:rPr lang="en-CA" sz="2500" i="1">
                          <a:latin typeface="Cambria Math" panose="02040503050406030204" pitchFamily="18" charset="0"/>
                        </a:rPr>
                        <m:t>=</m:t>
                      </m:r>
                      <m:d>
                        <m:dPr>
                          <m:ctrlPr>
                            <a:rPr lang="en-CA" sz="2500" i="1">
                              <a:latin typeface="Cambria Math" panose="02040503050406030204" pitchFamily="18" charset="0"/>
                            </a:rPr>
                          </m:ctrlPr>
                        </m:dPr>
                        <m:e>
                          <m:r>
                            <a:rPr lang="en-CA" sz="2500" i="1">
                              <a:latin typeface="Cambria Math" panose="02040503050406030204" pitchFamily="18" charset="0"/>
                            </a:rPr>
                            <m:t>−</m:t>
                          </m:r>
                          <m:f>
                            <m:fPr>
                              <m:ctrlPr>
                                <a:rPr lang="en-CA" sz="2500" i="1">
                                  <a:latin typeface="Cambria Math" panose="02040503050406030204" pitchFamily="18" charset="0"/>
                                </a:rPr>
                              </m:ctrlPr>
                            </m:fPr>
                            <m:num>
                              <m:r>
                                <a:rPr lang="en-CA" sz="2500" i="1">
                                  <a:latin typeface="Cambria Math" panose="02040503050406030204" pitchFamily="18" charset="0"/>
                                </a:rPr>
                                <m:t>𝐵</m:t>
                              </m:r>
                            </m:num>
                            <m:den>
                              <m:r>
                                <a:rPr lang="en-CA" sz="2500" i="1">
                                  <a:latin typeface="Cambria Math" panose="02040503050406030204" pitchFamily="18" charset="0"/>
                                </a:rPr>
                                <m:t>𝐴</m:t>
                              </m:r>
                            </m:den>
                          </m:f>
                        </m:e>
                      </m:d>
                      <m:sSub>
                        <m:sSubPr>
                          <m:ctrlPr>
                            <a:rPr lang="en-CA" sz="2500" i="1">
                              <a:latin typeface="Cambria Math" panose="02040503050406030204" pitchFamily="18" charset="0"/>
                            </a:rPr>
                          </m:ctrlPr>
                        </m:sSubPr>
                        <m:e>
                          <m:r>
                            <a:rPr lang="en-CA" sz="2500" i="1">
                              <a:latin typeface="Cambria Math" panose="02040503050406030204" pitchFamily="18" charset="0"/>
                            </a:rPr>
                            <m:t>𝐿</m:t>
                          </m:r>
                        </m:e>
                        <m:sub>
                          <m:r>
                            <a:rPr lang="en-CA" sz="2500" i="1">
                              <a:latin typeface="Cambria Math" panose="02040503050406030204" pitchFamily="18" charset="0"/>
                            </a:rPr>
                            <m:t>𝑒𝑓𝑓</m:t>
                          </m:r>
                        </m:sub>
                      </m:sSub>
                    </m:oMath>
                  </m:oMathPara>
                </a14:m>
                <a:endParaRPr lang="en-CA" sz="2500" dirty="0">
                  <a:latin typeface="Helvetica" panose="020B0604020202020204" pitchFamily="34" charset="0"/>
                  <a:cs typeface="Helvetica" panose="020B0604020202020204" pitchFamily="34" charset="0"/>
                </a:endParaRPr>
              </a:p>
              <a:p>
                <a14:m>
                  <m:oMath xmlns:m="http://schemas.openxmlformats.org/officeDocument/2006/math">
                    <m:sSub>
                      <m:sSubPr>
                        <m:ctrlPr>
                          <a:rPr lang="en-CA" sz="2500" i="1">
                            <a:latin typeface="Cambria Math" panose="02040503050406030204" pitchFamily="18" charset="0"/>
                          </a:rPr>
                        </m:ctrlPr>
                      </m:sSubPr>
                      <m:e>
                        <m:r>
                          <a:rPr lang="en-CA" sz="2500" i="1">
                            <a:latin typeface="Cambria Math" panose="02040503050406030204" pitchFamily="18" charset="0"/>
                          </a:rPr>
                          <m:t>𝐿</m:t>
                        </m:r>
                      </m:e>
                      <m:sub>
                        <m:r>
                          <a:rPr lang="en-CA" sz="2500" i="1">
                            <a:latin typeface="Cambria Math" panose="02040503050406030204" pitchFamily="18" charset="0"/>
                          </a:rPr>
                          <m:t>𝑒𝑓𝑓</m:t>
                        </m:r>
                      </m:sub>
                    </m:sSub>
                    <m:r>
                      <a:rPr lang="en-CA" sz="2500" i="1">
                        <a:latin typeface="Cambria Math" panose="02040503050406030204" pitchFamily="18" charset="0"/>
                      </a:rPr>
                      <m:t>=4.9</m:t>
                    </m:r>
                    <m:r>
                      <a:rPr lang="en-US" sz="2500" b="0" i="1" smtClean="0">
                        <a:latin typeface="Cambria Math" panose="02040503050406030204" pitchFamily="18" charset="0"/>
                      </a:rPr>
                      <m:t> </m:t>
                    </m:r>
                    <m:r>
                      <a:rPr lang="en-CA" sz="2500" i="1">
                        <a:latin typeface="Cambria Math" panose="02040503050406030204" pitchFamily="18" charset="0"/>
                      </a:rPr>
                      <m:t>𝑚𝑚</m:t>
                    </m:r>
                  </m:oMath>
                </a14:m>
                <a:r>
                  <a:rPr lang="en-CA" sz="2500" dirty="0">
                    <a:latin typeface="Helvetica" panose="020B0604020202020204" pitchFamily="34" charset="0"/>
                    <a:cs typeface="Helvetica" panose="020B0604020202020204" pitchFamily="34" charset="0"/>
                  </a:rPr>
                  <a:t> given 0 degree data.</a:t>
                </a:r>
              </a:p>
              <a:p>
                <a:r>
                  <a:rPr lang="en-CA" sz="2500" dirty="0">
                    <a:latin typeface="Helvetica" panose="020B0604020202020204" pitchFamily="34" charset="0"/>
                    <a:cs typeface="Helvetica" panose="020B0604020202020204" pitchFamily="34" charset="0"/>
                  </a:rPr>
                  <a:t>Effective probe coil length will change with a change in magnet orientation.</a:t>
                </a:r>
              </a:p>
              <a:p>
                <a:r>
                  <a:rPr lang="en-CA" sz="2500" dirty="0">
                    <a:latin typeface="Helvetica" panose="020B0604020202020204" pitchFamily="34" charset="0"/>
                    <a:cs typeface="Helvetica" panose="020B0604020202020204" pitchFamily="34" charset="0"/>
                  </a:rPr>
                  <a:t>We would expect </a:t>
                </a:r>
                <a14:m>
                  <m:oMath xmlns:m="http://schemas.openxmlformats.org/officeDocument/2006/math">
                    <m:sSub>
                      <m:sSubPr>
                        <m:ctrlPr>
                          <a:rPr lang="en-CA" sz="2500" i="1" smtClean="0">
                            <a:latin typeface="Cambria Math" panose="02040503050406030204" pitchFamily="18" charset="0"/>
                          </a:rPr>
                        </m:ctrlPr>
                      </m:sSubPr>
                      <m:e>
                        <m:r>
                          <a:rPr lang="en-CA" sz="2500" i="1">
                            <a:latin typeface="Cambria Math" panose="02040503050406030204" pitchFamily="18" charset="0"/>
                          </a:rPr>
                          <m:t>𝐿</m:t>
                        </m:r>
                      </m:e>
                      <m:sub>
                        <m:r>
                          <a:rPr lang="en-CA" sz="2500" i="1">
                            <a:latin typeface="Cambria Math" panose="02040503050406030204" pitchFamily="18" charset="0"/>
                          </a:rPr>
                          <m:t>𝑒𝑓𝑓</m:t>
                        </m:r>
                      </m:sub>
                    </m:sSub>
                  </m:oMath>
                </a14:m>
                <a:r>
                  <a:rPr lang="en-CA" sz="2500" dirty="0">
                    <a:latin typeface="Helvetica" panose="020B0604020202020204" pitchFamily="34" charset="0"/>
                    <a:cs typeface="Helvetica" panose="020B0604020202020204" pitchFamily="34" charset="0"/>
                  </a:rPr>
                  <a:t> to be different for 0, 5, and 10 degrees.</a:t>
                </a:r>
              </a:p>
              <a:p>
                <a:endParaRPr lang="en-CA" sz="2100" dirty="0">
                  <a:latin typeface="Helvetica" panose="020B0604020202020204" pitchFamily="34" charset="0"/>
                  <a:cs typeface="Helvetica" panose="020B0604020202020204" pitchFamily="34" charset="0"/>
                </a:endParaRPr>
              </a:p>
              <a:p>
                <a:endParaRPr lang="en-US" dirty="0"/>
              </a:p>
            </p:txBody>
          </p:sp>
        </mc:Choice>
        <mc:Fallback xmlns="">
          <p:sp>
            <p:nvSpPr>
              <p:cNvPr id="3" name="Content Placeholder 2">
                <a:extLst>
                  <a:ext uri="{FF2B5EF4-FFF2-40B4-BE49-F238E27FC236}">
                    <a16:creationId xmlns:a16="http://schemas.microsoft.com/office/drawing/2014/main" id="{C4E417E4-A515-4025-8120-5BDBD06158AF}"/>
                  </a:ext>
                </a:extLst>
              </p:cNvPr>
              <p:cNvSpPr>
                <a:spLocks noGrp="1" noRot="1" noChangeAspect="1" noMove="1" noResize="1" noEditPoints="1" noAdjustHandles="1" noChangeArrowheads="1" noChangeShapeType="1" noTextEdit="1"/>
              </p:cNvSpPr>
              <p:nvPr>
                <p:ph idx="1"/>
              </p:nvPr>
            </p:nvSpPr>
            <p:spPr>
              <a:xfrm>
                <a:off x="0" y="1524000"/>
                <a:ext cx="12192000" cy="5333999"/>
              </a:xfrm>
              <a:blipFill>
                <a:blip r:embed="rId4"/>
                <a:stretch>
                  <a:fillRect l="-700" t="-16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59C86E3-0B5D-4A90-8D3A-485A6987CC02}"/>
              </a:ext>
            </a:extLst>
          </p:cNvPr>
          <p:cNvSpPr>
            <a:spLocks noGrp="1"/>
          </p:cNvSpPr>
          <p:nvPr>
            <p:ph type="sldNum" sz="quarter" idx="12"/>
          </p:nvPr>
        </p:nvSpPr>
        <p:spPr/>
        <p:txBody>
          <a:bodyPr/>
          <a:lstStyle/>
          <a:p>
            <a:fld id="{5F282454-E389-4B15-814C-2DFE122DABED}" type="slidenum">
              <a:rPr lang="en-US" smtClean="0"/>
              <a:t>15</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A35BA4E-8E56-4712-96E1-35D80306D01D}"/>
                  </a:ext>
                </a:extLst>
              </p:cNvPr>
              <p:cNvSpPr txBox="1"/>
              <p:nvPr/>
            </p:nvSpPr>
            <p:spPr>
              <a:xfrm>
                <a:off x="3779785" y="4133935"/>
                <a:ext cx="2962656" cy="391582"/>
              </a:xfrm>
              <a:prstGeom prst="rect">
                <a:avLst/>
              </a:prstGeom>
              <a:noFill/>
            </p:spPr>
            <p:txBody>
              <a:bodyPr wrap="square" rtlCol="0">
                <a:spAutoFit/>
              </a:bodyPr>
              <a:lstStyle/>
              <a:p>
                <a:r>
                  <a:rPr lang="en-CA" dirty="0"/>
                  <a:t>Slope of this line is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𝐿</m:t>
                        </m:r>
                      </m:e>
                      <m:sub>
                        <m:r>
                          <a:rPr lang="en-CA" b="0" i="1" smtClean="0">
                            <a:latin typeface="Cambria Math" panose="02040503050406030204" pitchFamily="18" charset="0"/>
                          </a:rPr>
                          <m:t>𝑒𝑓𝑓</m:t>
                        </m:r>
                      </m:sub>
                    </m:sSub>
                  </m:oMath>
                </a14:m>
                <a:endParaRPr lang="en-CA" dirty="0"/>
              </a:p>
            </p:txBody>
          </p:sp>
        </mc:Choice>
        <mc:Fallback xmlns="">
          <p:sp>
            <p:nvSpPr>
              <p:cNvPr id="6" name="TextBox 5">
                <a:extLst>
                  <a:ext uri="{FF2B5EF4-FFF2-40B4-BE49-F238E27FC236}">
                    <a16:creationId xmlns:a16="http://schemas.microsoft.com/office/drawing/2014/main" id="{6A35BA4E-8E56-4712-96E1-35D80306D01D}"/>
                  </a:ext>
                </a:extLst>
              </p:cNvPr>
              <p:cNvSpPr txBox="1">
                <a:spLocks noRot="1" noChangeAspect="1" noMove="1" noResize="1" noEditPoints="1" noAdjustHandles="1" noChangeArrowheads="1" noChangeShapeType="1" noTextEdit="1"/>
              </p:cNvSpPr>
              <p:nvPr/>
            </p:nvSpPr>
            <p:spPr>
              <a:xfrm>
                <a:off x="3779785" y="4133935"/>
                <a:ext cx="2962656" cy="391582"/>
              </a:xfrm>
              <a:prstGeom prst="rect">
                <a:avLst/>
              </a:prstGeom>
              <a:blipFill>
                <a:blip r:embed="rId5"/>
                <a:stretch>
                  <a:fillRect l="-1646" t="-6250" b="-20313"/>
                </a:stretch>
              </a:blipFill>
            </p:spPr>
            <p:txBody>
              <a:bodyPr/>
              <a:lstStyle/>
              <a:p>
                <a:r>
                  <a:rPr lang="en-US">
                    <a:noFill/>
                  </a:rPr>
                  <a:t> </a:t>
                </a:r>
              </a:p>
            </p:txBody>
          </p:sp>
        </mc:Fallback>
      </mc:AlternateContent>
      <p:cxnSp>
        <p:nvCxnSpPr>
          <p:cNvPr id="7" name="Connector: Curved 6">
            <a:extLst>
              <a:ext uri="{FF2B5EF4-FFF2-40B4-BE49-F238E27FC236}">
                <a16:creationId xmlns:a16="http://schemas.microsoft.com/office/drawing/2014/main" id="{D77BA47C-E30C-42D5-A030-7852842CFF17}"/>
              </a:ext>
            </a:extLst>
          </p:cNvPr>
          <p:cNvCxnSpPr/>
          <p:nvPr/>
        </p:nvCxnSpPr>
        <p:spPr>
          <a:xfrm rot="16200000" flipH="1">
            <a:off x="5289232" y="4489704"/>
            <a:ext cx="859536" cy="829056"/>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838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BEDD4-C32A-4AE1-B368-0F9D92A87747}"/>
              </a:ext>
            </a:extLst>
          </p:cNvPr>
          <p:cNvSpPr>
            <a:spLocks noGrp="1"/>
          </p:cNvSpPr>
          <p:nvPr>
            <p:ph type="title"/>
          </p:nvPr>
        </p:nvSpPr>
        <p:spPr/>
        <p:txBody>
          <a:bodyPr>
            <a:normAutofit/>
          </a:bodyPr>
          <a:lstStyle/>
          <a:p>
            <a:r>
              <a:rPr lang="en-US" sz="4500" b="1" dirty="0">
                <a:latin typeface="Helvetica" panose="020B0604020202020204" pitchFamily="34" charset="0"/>
                <a:cs typeface="Helvetica" panose="020B0604020202020204" pitchFamily="34" charset="0"/>
              </a:rPr>
              <a:t>Conclusion</a:t>
            </a:r>
          </a:p>
        </p:txBody>
      </p:sp>
      <p:sp>
        <p:nvSpPr>
          <p:cNvPr id="3" name="Content Placeholder 2">
            <a:extLst>
              <a:ext uri="{FF2B5EF4-FFF2-40B4-BE49-F238E27FC236}">
                <a16:creationId xmlns:a16="http://schemas.microsoft.com/office/drawing/2014/main" id="{B86A9C71-9935-40C4-BFAA-38D3CDD7DC6E}"/>
              </a:ext>
            </a:extLst>
          </p:cNvPr>
          <p:cNvSpPr>
            <a:spLocks noGrp="1"/>
          </p:cNvSpPr>
          <p:nvPr>
            <p:ph idx="1"/>
          </p:nvPr>
        </p:nvSpPr>
        <p:spPr>
          <a:xfrm>
            <a:off x="0" y="1825624"/>
            <a:ext cx="12192000" cy="5032375"/>
          </a:xfrm>
        </p:spPr>
        <p:txBody>
          <a:bodyPr>
            <a:normAutofit/>
          </a:bodyPr>
          <a:lstStyle/>
          <a:p>
            <a:r>
              <a:rPr lang="en-US" sz="2500" dirty="0">
                <a:latin typeface="Helvetica" panose="020B0604020202020204" pitchFamily="34" charset="0"/>
                <a:cs typeface="Helvetica" panose="020B0604020202020204" pitchFamily="34" charset="0"/>
              </a:rPr>
              <a:t>We’ve been able to show that with these methods, flow measurements can be made with a small unilateral magnet.</a:t>
            </a:r>
          </a:p>
          <a:p>
            <a:endParaRPr lang="en-US" sz="2500" dirty="0">
              <a:latin typeface="Helvetica" panose="020B0604020202020204" pitchFamily="34" charset="0"/>
              <a:cs typeface="Helvetica" panose="020B0604020202020204" pitchFamily="34" charset="0"/>
            </a:endParaRPr>
          </a:p>
          <a:p>
            <a:r>
              <a:rPr lang="en-US" sz="2500" dirty="0">
                <a:latin typeface="Helvetica" panose="020B0604020202020204" pitchFamily="34" charset="0"/>
                <a:cs typeface="Helvetica" panose="020B0604020202020204" pitchFamily="34" charset="0"/>
              </a:rPr>
              <a:t>The method works best at 0 degrees, as SNR decreases with an increase in magnet angle. </a:t>
            </a:r>
          </a:p>
          <a:p>
            <a:endParaRPr lang="en-US" sz="2500" dirty="0">
              <a:latin typeface="Helvetica" panose="020B0604020202020204" pitchFamily="34" charset="0"/>
              <a:cs typeface="Helvetica" panose="020B0604020202020204" pitchFamily="34" charset="0"/>
            </a:endParaRPr>
          </a:p>
          <a:p>
            <a:r>
              <a:rPr lang="en-US" sz="2500" dirty="0">
                <a:latin typeface="Helvetica" panose="020B0604020202020204" pitchFamily="34" charset="0"/>
                <a:cs typeface="Helvetica" panose="020B0604020202020204" pitchFamily="34" charset="0"/>
              </a:rPr>
              <a:t>Overall, the project is encouraging of unilateral magnetic resonance, and shows that there is potential for a device like this to be one day used in the field.</a:t>
            </a:r>
          </a:p>
        </p:txBody>
      </p:sp>
      <p:sp>
        <p:nvSpPr>
          <p:cNvPr id="4" name="Slide Number Placeholder 3">
            <a:extLst>
              <a:ext uri="{FF2B5EF4-FFF2-40B4-BE49-F238E27FC236}">
                <a16:creationId xmlns:a16="http://schemas.microsoft.com/office/drawing/2014/main" id="{60F98C33-821B-4966-8364-90464656810F}"/>
              </a:ext>
            </a:extLst>
          </p:cNvPr>
          <p:cNvSpPr>
            <a:spLocks noGrp="1"/>
          </p:cNvSpPr>
          <p:nvPr>
            <p:ph type="sldNum" sz="quarter" idx="12"/>
          </p:nvPr>
        </p:nvSpPr>
        <p:spPr/>
        <p:txBody>
          <a:bodyPr/>
          <a:lstStyle/>
          <a:p>
            <a:fld id="{5F282454-E389-4B15-814C-2DFE122DABED}" type="slidenum">
              <a:rPr lang="en-US" smtClean="0"/>
              <a:t>16</a:t>
            </a:fld>
            <a:endParaRPr lang="en-US"/>
          </a:p>
        </p:txBody>
      </p:sp>
    </p:spTree>
    <p:extLst>
      <p:ext uri="{BB962C8B-B14F-4D97-AF65-F5344CB8AC3E}">
        <p14:creationId xmlns:p14="http://schemas.microsoft.com/office/powerpoint/2010/main" val="3378714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27CE-5289-4861-A32D-037D1268E0ED}"/>
              </a:ext>
            </a:extLst>
          </p:cNvPr>
          <p:cNvSpPr>
            <a:spLocks noGrp="1"/>
          </p:cNvSpPr>
          <p:nvPr>
            <p:ph type="title"/>
          </p:nvPr>
        </p:nvSpPr>
        <p:spPr>
          <a:xfrm>
            <a:off x="838200" y="500062"/>
            <a:ext cx="10515600" cy="1325563"/>
          </a:xfrm>
        </p:spPr>
        <p:txBody>
          <a:bodyPr>
            <a:normAutofit/>
          </a:bodyPr>
          <a:lstStyle/>
          <a:p>
            <a:r>
              <a:rPr lang="en-CA" sz="4500" b="1" dirty="0">
                <a:latin typeface="Helvetica" panose="020B0604020202020204" pitchFamily="34" charset="0"/>
                <a:cs typeface="Helvetica" panose="020B0604020202020204" pitchFamily="34" charset="0"/>
              </a:rPr>
              <a:t>Acknowledgements</a:t>
            </a:r>
            <a:endParaRPr lang="en-US" sz="45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EBC862A0-E0A6-4F59-B464-713CF95762D8}"/>
              </a:ext>
            </a:extLst>
          </p:cNvPr>
          <p:cNvSpPr>
            <a:spLocks noGrp="1"/>
          </p:cNvSpPr>
          <p:nvPr>
            <p:ph idx="1"/>
          </p:nvPr>
        </p:nvSpPr>
        <p:spPr/>
        <p:txBody>
          <a:bodyPr>
            <a:normAutofit/>
          </a:bodyPr>
          <a:lstStyle/>
          <a:p>
            <a:pPr marL="0" indent="0">
              <a:buNone/>
            </a:pPr>
            <a:r>
              <a:rPr lang="en-US" sz="2500" dirty="0">
                <a:latin typeface="Helvetica" panose="020B0604020202020204" pitchFamily="34" charset="0"/>
                <a:cs typeface="Helvetica" panose="020B0604020202020204" pitchFamily="34" charset="0"/>
              </a:rPr>
              <a:t>I would like to thank Ben and Bruce for their guidance throughout the project.</a:t>
            </a:r>
          </a:p>
        </p:txBody>
      </p:sp>
      <p:sp>
        <p:nvSpPr>
          <p:cNvPr id="4" name="Slide Number Placeholder 3">
            <a:extLst>
              <a:ext uri="{FF2B5EF4-FFF2-40B4-BE49-F238E27FC236}">
                <a16:creationId xmlns:a16="http://schemas.microsoft.com/office/drawing/2014/main" id="{D5EF3380-46EA-49C2-B6D8-4850372062C6}"/>
              </a:ext>
            </a:extLst>
          </p:cNvPr>
          <p:cNvSpPr>
            <a:spLocks noGrp="1"/>
          </p:cNvSpPr>
          <p:nvPr>
            <p:ph type="sldNum" sz="quarter" idx="12"/>
          </p:nvPr>
        </p:nvSpPr>
        <p:spPr/>
        <p:txBody>
          <a:bodyPr/>
          <a:lstStyle/>
          <a:p>
            <a:fld id="{5F282454-E389-4B15-814C-2DFE122DABED}" type="slidenum">
              <a:rPr lang="en-US" smtClean="0"/>
              <a:t>17</a:t>
            </a:fld>
            <a:endParaRPr lang="en-US"/>
          </a:p>
        </p:txBody>
      </p:sp>
    </p:spTree>
    <p:extLst>
      <p:ext uri="{BB962C8B-B14F-4D97-AF65-F5344CB8AC3E}">
        <p14:creationId xmlns:p14="http://schemas.microsoft.com/office/powerpoint/2010/main" val="373490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212B-93B0-4174-8CC6-35DD5073B41A}"/>
              </a:ext>
            </a:extLst>
          </p:cNvPr>
          <p:cNvSpPr>
            <a:spLocks noGrp="1"/>
          </p:cNvSpPr>
          <p:nvPr>
            <p:ph type="title"/>
          </p:nvPr>
        </p:nvSpPr>
        <p:spPr/>
        <p:txBody>
          <a:bodyPr>
            <a:normAutofit/>
          </a:bodyPr>
          <a:lstStyle/>
          <a:p>
            <a:r>
              <a:rPr lang="en-US" sz="4500" b="1" dirty="0">
                <a:latin typeface="Helvetica" panose="020B0604020202020204" pitchFamily="34" charset="0"/>
                <a:cs typeface="Helvetica" panose="020B0604020202020204" pitchFamily="34" charset="0"/>
              </a:rPr>
              <a:t>Introduction</a:t>
            </a:r>
          </a:p>
        </p:txBody>
      </p:sp>
      <p:sp>
        <p:nvSpPr>
          <p:cNvPr id="3" name="Content Placeholder 2">
            <a:extLst>
              <a:ext uri="{FF2B5EF4-FFF2-40B4-BE49-F238E27FC236}">
                <a16:creationId xmlns:a16="http://schemas.microsoft.com/office/drawing/2014/main" id="{3B608C50-8805-4037-AEA6-466145A935F0}"/>
              </a:ext>
            </a:extLst>
          </p:cNvPr>
          <p:cNvSpPr>
            <a:spLocks noGrp="1"/>
          </p:cNvSpPr>
          <p:nvPr>
            <p:ph idx="1"/>
          </p:nvPr>
        </p:nvSpPr>
        <p:spPr>
          <a:xfrm>
            <a:off x="0" y="1825624"/>
            <a:ext cx="12192000" cy="5032375"/>
          </a:xfrm>
        </p:spPr>
        <p:txBody>
          <a:bodyPr>
            <a:noAutofit/>
          </a:bodyPr>
          <a:lstStyle/>
          <a:p>
            <a:r>
              <a:rPr lang="en-US" sz="2500" dirty="0">
                <a:latin typeface="Helvetica" panose="020B0604020202020204" pitchFamily="34" charset="0"/>
                <a:cs typeface="Helvetica" panose="020B0604020202020204" pitchFamily="34" charset="0"/>
              </a:rPr>
              <a:t>Aim to measure flow velocity using a small handheld unilateral magnet. The magnet contains a large constant gradient perpendicular to the surface.</a:t>
            </a:r>
          </a:p>
          <a:p>
            <a:r>
              <a:rPr lang="en-US" sz="2500" dirty="0">
                <a:latin typeface="Helvetica" panose="020B0604020202020204" pitchFamily="34" charset="0"/>
                <a:cs typeface="Helvetica" panose="020B0604020202020204" pitchFamily="34" charset="0"/>
              </a:rPr>
              <a:t>Variable magnet orientation to change our effective probe coil length and vertical gradient.</a:t>
            </a:r>
            <a:endParaRPr lang="en-CA" sz="2500" dirty="0">
              <a:latin typeface="Helvetica" panose="020B0604020202020204" pitchFamily="34" charset="0"/>
              <a:cs typeface="Helvetica" panose="020B0604020202020204" pitchFamily="34" charset="0"/>
            </a:endParaRPr>
          </a:p>
          <a:p>
            <a:r>
              <a:rPr lang="en-CA" sz="2500" dirty="0">
                <a:latin typeface="Helvetica" panose="020B0604020202020204" pitchFamily="34" charset="0"/>
                <a:cs typeface="Helvetica" panose="020B0604020202020204" pitchFamily="34" charset="0"/>
              </a:rPr>
              <a:t>Magnetic resonance is employed throughout many fields (biomedicine, material characterization, food science, agriculture), and it could be of great benefit to have a device that preserves a non-invasive technique, while being portable and low hazard.</a:t>
            </a:r>
          </a:p>
          <a:p>
            <a:r>
              <a:rPr lang="en-US" sz="2500" dirty="0">
                <a:latin typeface="Helvetica" panose="020B0604020202020204" pitchFamily="34" charset="0"/>
                <a:cs typeface="Helvetica" panose="020B0604020202020204" pitchFamily="34" charset="0"/>
              </a:rPr>
              <a:t>These methods are based on the work done by </a:t>
            </a:r>
            <a:r>
              <a:rPr lang="en-CA" sz="2500" dirty="0" err="1">
                <a:latin typeface="Helvetica" panose="020B0604020202020204" pitchFamily="34" charset="0"/>
                <a:cs typeface="Helvetica" panose="020B0604020202020204" pitchFamily="34" charset="0"/>
              </a:rPr>
              <a:t>Os</a:t>
            </a:r>
            <a:r>
              <a:rPr lang="en-US" sz="2500" dirty="0">
                <a:latin typeface="Helvetica" panose="020B0604020202020204" pitchFamily="34" charset="0"/>
                <a:cs typeface="Helvetica" panose="020B0604020202020204" pitchFamily="34" charset="0"/>
              </a:rPr>
              <a:t>à</a:t>
            </a:r>
            <a:r>
              <a:rPr lang="en-CA" sz="2500" dirty="0">
                <a:latin typeface="Helvetica" panose="020B0604020202020204" pitchFamily="34" charset="0"/>
                <a:cs typeface="Helvetica" panose="020B0604020202020204" pitchFamily="34" charset="0"/>
              </a:rPr>
              <a:t>n T.M. </a:t>
            </a:r>
            <a:r>
              <a:rPr lang="en-CA" sz="2500" i="1" dirty="0">
                <a:latin typeface="Helvetica" panose="020B0604020202020204" pitchFamily="34" charset="0"/>
                <a:cs typeface="Helvetica" panose="020B0604020202020204" pitchFamily="34" charset="0"/>
              </a:rPr>
              <a:t>et al </a:t>
            </a:r>
            <a:r>
              <a:rPr lang="en-CA" sz="2500" dirty="0">
                <a:latin typeface="Helvetica" panose="020B0604020202020204" pitchFamily="34" charset="0"/>
                <a:cs typeface="Helvetica" panose="020B0604020202020204" pitchFamily="34" charset="0"/>
              </a:rPr>
              <a:t>and Sebastian Richard. Sebastian had done similar measurements of flow velocity using the </a:t>
            </a:r>
            <a:r>
              <a:rPr lang="en-CA" sz="2500" dirty="0" err="1">
                <a:latin typeface="Helvetica" panose="020B0604020202020204" pitchFamily="34" charset="0"/>
                <a:cs typeface="Helvetica" panose="020B0604020202020204" pitchFamily="34" charset="0"/>
              </a:rPr>
              <a:t>GARField</a:t>
            </a:r>
            <a:r>
              <a:rPr lang="en-CA" sz="2500" dirty="0">
                <a:latin typeface="Helvetica" panose="020B0604020202020204" pitchFamily="34" charset="0"/>
                <a:cs typeface="Helvetica" panose="020B0604020202020204" pitchFamily="34" charset="0"/>
              </a:rPr>
              <a:t> magnet.</a:t>
            </a:r>
            <a:endParaRPr lang="en-US" sz="2500" dirty="0">
              <a:latin typeface="Helvetica" panose="020B0604020202020204" pitchFamily="34" charset="0"/>
              <a:cs typeface="Helvetica" panose="020B0604020202020204" pitchFamily="34" charset="0"/>
            </a:endParaRPr>
          </a:p>
        </p:txBody>
      </p:sp>
      <p:sp>
        <p:nvSpPr>
          <p:cNvPr id="4" name="Slide Number Placeholder 3">
            <a:extLst>
              <a:ext uri="{FF2B5EF4-FFF2-40B4-BE49-F238E27FC236}">
                <a16:creationId xmlns:a16="http://schemas.microsoft.com/office/drawing/2014/main" id="{4841D603-D949-4D7F-A23D-3C614859E8BF}"/>
              </a:ext>
            </a:extLst>
          </p:cNvPr>
          <p:cNvSpPr>
            <a:spLocks noGrp="1"/>
          </p:cNvSpPr>
          <p:nvPr>
            <p:ph type="sldNum" sz="quarter" idx="12"/>
          </p:nvPr>
        </p:nvSpPr>
        <p:spPr/>
        <p:txBody>
          <a:bodyPr/>
          <a:lstStyle/>
          <a:p>
            <a:fld id="{5F282454-E389-4B15-814C-2DFE122DABED}" type="slidenum">
              <a:rPr lang="en-US" smtClean="0"/>
              <a:t>2</a:t>
            </a:fld>
            <a:endParaRPr lang="en-US"/>
          </a:p>
        </p:txBody>
      </p:sp>
    </p:spTree>
    <p:extLst>
      <p:ext uri="{BB962C8B-B14F-4D97-AF65-F5344CB8AC3E}">
        <p14:creationId xmlns:p14="http://schemas.microsoft.com/office/powerpoint/2010/main" val="2514285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6AE7-8575-4491-BA99-016A84756746}"/>
              </a:ext>
            </a:extLst>
          </p:cNvPr>
          <p:cNvSpPr>
            <a:spLocks noGrp="1"/>
          </p:cNvSpPr>
          <p:nvPr>
            <p:ph type="title"/>
          </p:nvPr>
        </p:nvSpPr>
        <p:spPr/>
        <p:txBody>
          <a:bodyPr>
            <a:normAutofit/>
          </a:bodyPr>
          <a:lstStyle/>
          <a:p>
            <a:r>
              <a:rPr lang="en-US" sz="4500" b="1" dirty="0">
                <a:latin typeface="Helvetica" panose="020B0604020202020204" pitchFamily="34" charset="0"/>
                <a:cs typeface="Helvetica" panose="020B0604020202020204" pitchFamily="34" charset="0"/>
              </a:rPr>
              <a:t>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DD2551-AFF8-417E-9BCF-BCF97A8B242A}"/>
                  </a:ext>
                </a:extLst>
              </p:cNvPr>
              <p:cNvSpPr>
                <a:spLocks noGrp="1"/>
              </p:cNvSpPr>
              <p:nvPr>
                <p:ph idx="1"/>
              </p:nvPr>
            </p:nvSpPr>
            <p:spPr>
              <a:xfrm>
                <a:off x="0" y="1825624"/>
                <a:ext cx="7219471" cy="5032375"/>
              </a:xfrm>
            </p:spPr>
            <p:txBody>
              <a:bodyPr>
                <a:normAutofit/>
              </a:bodyPr>
              <a:lstStyle/>
              <a:p>
                <a:r>
                  <a:rPr lang="en-US" sz="2500" dirty="0">
                    <a:latin typeface="Helvetica" panose="020B0604020202020204" pitchFamily="34" charset="0"/>
                    <a:cs typeface="Helvetica" panose="020B0604020202020204" pitchFamily="34" charset="0"/>
                  </a:rPr>
                  <a:t>A CPMG sequence will be used, as it will correct for pulse length errors. The CPMG sequence consists of a initial 90 degree pulse that tips magnetization into the transverse plane, which is then followed by multiple 180 degree pulse that refocus magnetization.</a:t>
                </a:r>
              </a:p>
              <a:p>
                <a:endParaRPr lang="en-US" sz="2500" dirty="0">
                  <a:latin typeface="Helvetica" panose="020B0604020202020204" pitchFamily="34" charset="0"/>
                  <a:cs typeface="Helvetica" panose="020B0604020202020204" pitchFamily="34" charset="0"/>
                </a:endParaRPr>
              </a:p>
              <a:p>
                <a:r>
                  <a:rPr lang="en-US" sz="2500" dirty="0">
                    <a:latin typeface="Helvetica" panose="020B0604020202020204" pitchFamily="34" charset="0"/>
                    <a:cs typeface="Helvetica" panose="020B0604020202020204" pitchFamily="34" charset="0"/>
                  </a:rPr>
                  <a:t>The intensity of echoes will fit the form of: </a:t>
                </a:r>
                <a14:m>
                  <m:oMath xmlns:m="http://schemas.openxmlformats.org/officeDocument/2006/math">
                    <m:sSub>
                      <m:sSubPr>
                        <m:ctrlPr>
                          <a:rPr lang="en-CA" sz="2500" i="1">
                            <a:latin typeface="Cambria Math" panose="02040503050406030204" pitchFamily="18" charset="0"/>
                          </a:rPr>
                        </m:ctrlPr>
                      </m:sSubPr>
                      <m:e>
                        <m:r>
                          <a:rPr lang="en-CA" sz="2500" i="1">
                            <a:latin typeface="Cambria Math" panose="02040503050406030204" pitchFamily="18" charset="0"/>
                          </a:rPr>
                          <m:t>𝐼</m:t>
                        </m:r>
                      </m:e>
                      <m:sub>
                        <m:r>
                          <a:rPr lang="en-CA" sz="2500" i="1">
                            <a:latin typeface="Cambria Math" panose="02040503050406030204" pitchFamily="18" charset="0"/>
                          </a:rPr>
                          <m:t>𝑛</m:t>
                        </m:r>
                      </m:sub>
                    </m:sSub>
                    <m:r>
                      <a:rPr lang="en-CA" sz="2500" i="1">
                        <a:latin typeface="Cambria Math" panose="02040503050406030204" pitchFamily="18" charset="0"/>
                      </a:rPr>
                      <m:t>=</m:t>
                    </m:r>
                    <m:sSup>
                      <m:sSupPr>
                        <m:ctrlPr>
                          <a:rPr lang="en-CA" sz="2500" i="1">
                            <a:latin typeface="Cambria Math" panose="02040503050406030204" pitchFamily="18" charset="0"/>
                          </a:rPr>
                        </m:ctrlPr>
                      </m:sSupPr>
                      <m:e>
                        <m:r>
                          <a:rPr lang="en-CA" sz="2500" i="1">
                            <a:latin typeface="Cambria Math" panose="02040503050406030204" pitchFamily="18" charset="0"/>
                          </a:rPr>
                          <m:t>𝑒</m:t>
                        </m:r>
                      </m:e>
                      <m:sup>
                        <m:r>
                          <a:rPr lang="en-CA" sz="2500" i="1">
                            <a:latin typeface="Cambria Math" panose="02040503050406030204" pitchFamily="18" charset="0"/>
                          </a:rPr>
                          <m:t>−2</m:t>
                        </m:r>
                        <m:r>
                          <a:rPr lang="en-CA" sz="2500" i="1">
                            <a:latin typeface="Cambria Math" panose="02040503050406030204" pitchFamily="18" charset="0"/>
                          </a:rPr>
                          <m:t>𝑛</m:t>
                        </m:r>
                        <m:r>
                          <a:rPr lang="en-CA" sz="2500" i="1">
                            <a:latin typeface="Cambria Math" panose="02040503050406030204" pitchFamily="18" charset="0"/>
                          </a:rPr>
                          <m:t>𝜏</m:t>
                        </m:r>
                        <m:r>
                          <a:rPr lang="en-CA" sz="2500" i="1">
                            <a:latin typeface="Cambria Math" panose="02040503050406030204" pitchFamily="18" charset="0"/>
                          </a:rPr>
                          <m:t>/</m:t>
                        </m:r>
                        <m:sSub>
                          <m:sSubPr>
                            <m:ctrlPr>
                              <a:rPr lang="en-CA" sz="2500" i="1">
                                <a:latin typeface="Cambria Math" panose="02040503050406030204" pitchFamily="18" charset="0"/>
                              </a:rPr>
                            </m:ctrlPr>
                          </m:sSubPr>
                          <m:e>
                            <m:r>
                              <a:rPr lang="en-CA" sz="2500" i="1">
                                <a:latin typeface="Cambria Math" panose="02040503050406030204" pitchFamily="18" charset="0"/>
                              </a:rPr>
                              <m:t>𝑇</m:t>
                            </m:r>
                          </m:e>
                          <m:sub>
                            <m:r>
                              <a:rPr lang="en-CA" sz="2500" i="1">
                                <a:latin typeface="Cambria Math" panose="02040503050406030204" pitchFamily="18" charset="0"/>
                              </a:rPr>
                              <m:t>2</m:t>
                            </m:r>
                          </m:sub>
                        </m:sSub>
                      </m:sup>
                    </m:sSup>
                  </m:oMath>
                </a14:m>
                <a:endParaRPr lang="en-US" sz="2500" dirty="0">
                  <a:latin typeface="Helvetica" panose="020B0604020202020204" pitchFamily="34" charset="0"/>
                  <a:cs typeface="Helvetica" panose="020B0604020202020204" pitchFamily="34" charset="0"/>
                </a:endParaRPr>
              </a:p>
            </p:txBody>
          </p:sp>
        </mc:Choice>
        <mc:Fallback xmlns="">
          <p:sp>
            <p:nvSpPr>
              <p:cNvPr id="3" name="Content Placeholder 2">
                <a:extLst>
                  <a:ext uri="{FF2B5EF4-FFF2-40B4-BE49-F238E27FC236}">
                    <a16:creationId xmlns:a16="http://schemas.microsoft.com/office/drawing/2014/main" id="{9ADD2551-AFF8-417E-9BCF-BCF97A8B242A}"/>
                  </a:ext>
                </a:extLst>
              </p:cNvPr>
              <p:cNvSpPr>
                <a:spLocks noGrp="1" noRot="1" noChangeAspect="1" noMove="1" noResize="1" noEditPoints="1" noAdjustHandles="1" noChangeArrowheads="1" noChangeShapeType="1" noTextEdit="1"/>
              </p:cNvSpPr>
              <p:nvPr>
                <p:ph idx="1"/>
              </p:nvPr>
            </p:nvSpPr>
            <p:spPr>
              <a:xfrm>
                <a:off x="0" y="1825624"/>
                <a:ext cx="7219471" cy="5032375"/>
              </a:xfrm>
              <a:blipFill>
                <a:blip r:embed="rId3"/>
                <a:stretch>
                  <a:fillRect l="-1182" t="-1695" r="-244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1AFABB-31BD-4520-8BC3-3B854BC2F719}"/>
              </a:ext>
            </a:extLst>
          </p:cNvPr>
          <p:cNvSpPr>
            <a:spLocks noGrp="1"/>
          </p:cNvSpPr>
          <p:nvPr>
            <p:ph type="sldNum" sz="quarter" idx="12"/>
          </p:nvPr>
        </p:nvSpPr>
        <p:spPr/>
        <p:txBody>
          <a:bodyPr/>
          <a:lstStyle/>
          <a:p>
            <a:fld id="{5F282454-E389-4B15-814C-2DFE122DABED}" type="slidenum">
              <a:rPr lang="en-US" smtClean="0"/>
              <a:t>3</a:t>
            </a:fld>
            <a:endParaRPr lang="en-US"/>
          </a:p>
        </p:txBody>
      </p:sp>
      <p:pic>
        <p:nvPicPr>
          <p:cNvPr id="7" name="Picture 6" descr="A close up of a logo&#10;&#10;Description automatically generated">
            <a:extLst>
              <a:ext uri="{FF2B5EF4-FFF2-40B4-BE49-F238E27FC236}">
                <a16:creationId xmlns:a16="http://schemas.microsoft.com/office/drawing/2014/main" id="{09503C96-2967-483C-A26B-65D68B806D15}"/>
              </a:ext>
            </a:extLst>
          </p:cNvPr>
          <p:cNvPicPr>
            <a:picLocks noChangeAspect="1"/>
          </p:cNvPicPr>
          <p:nvPr/>
        </p:nvPicPr>
        <p:blipFill rotWithShape="1">
          <a:blip r:embed="rId4">
            <a:extLst>
              <a:ext uri="{28A0092B-C50C-407E-A947-70E740481C1C}">
                <a14:useLocalDpi xmlns:a14="http://schemas.microsoft.com/office/drawing/2010/main" val="0"/>
              </a:ext>
            </a:extLst>
          </a:blip>
          <a:srcRect l="21842" t="14152" r="19474" b="14629"/>
          <a:stretch/>
        </p:blipFill>
        <p:spPr>
          <a:xfrm>
            <a:off x="7219471" y="2906598"/>
            <a:ext cx="4303295" cy="2937610"/>
          </a:xfrm>
          <a:prstGeom prst="rect">
            <a:avLst/>
          </a:prstGeom>
        </p:spPr>
      </p:pic>
      <p:cxnSp>
        <p:nvCxnSpPr>
          <p:cNvPr id="8" name="Straight Arrow Connector 7">
            <a:extLst>
              <a:ext uri="{FF2B5EF4-FFF2-40B4-BE49-F238E27FC236}">
                <a16:creationId xmlns:a16="http://schemas.microsoft.com/office/drawing/2014/main" id="{9DC754B3-A2E8-464F-8EEC-2049CEC666E2}"/>
              </a:ext>
            </a:extLst>
          </p:cNvPr>
          <p:cNvCxnSpPr>
            <a:cxnSpLocks/>
          </p:cNvCxnSpPr>
          <p:nvPr/>
        </p:nvCxnSpPr>
        <p:spPr>
          <a:xfrm flipV="1">
            <a:off x="7466119" y="4444034"/>
            <a:ext cx="0" cy="11390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5BABCE27-674E-4E8D-AB3F-4B2BFE0BAA77}"/>
              </a:ext>
            </a:extLst>
          </p:cNvPr>
          <p:cNvCxnSpPr>
            <a:cxnSpLocks/>
          </p:cNvCxnSpPr>
          <p:nvPr/>
        </p:nvCxnSpPr>
        <p:spPr>
          <a:xfrm flipV="1">
            <a:off x="7856644" y="4444034"/>
            <a:ext cx="0" cy="11390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8AB3AB53-5E87-4F6A-9C4C-7DDB0B29D605}"/>
              </a:ext>
            </a:extLst>
          </p:cNvPr>
          <p:cNvCxnSpPr>
            <a:cxnSpLocks/>
          </p:cNvCxnSpPr>
          <p:nvPr/>
        </p:nvCxnSpPr>
        <p:spPr>
          <a:xfrm flipV="1">
            <a:off x="8251931" y="4444034"/>
            <a:ext cx="0" cy="11390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082DD575-C2F7-4CB5-B90F-20FEF025DAE0}"/>
              </a:ext>
            </a:extLst>
          </p:cNvPr>
          <p:cNvCxnSpPr>
            <a:cxnSpLocks/>
          </p:cNvCxnSpPr>
          <p:nvPr/>
        </p:nvCxnSpPr>
        <p:spPr>
          <a:xfrm flipV="1">
            <a:off x="8644837" y="4444034"/>
            <a:ext cx="0" cy="11390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53A497B6-BDCE-4A39-912D-723F5531FD23}"/>
              </a:ext>
            </a:extLst>
          </p:cNvPr>
          <p:cNvCxnSpPr>
            <a:cxnSpLocks/>
          </p:cNvCxnSpPr>
          <p:nvPr/>
        </p:nvCxnSpPr>
        <p:spPr>
          <a:xfrm flipV="1">
            <a:off x="9040919" y="4444034"/>
            <a:ext cx="0" cy="11390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2426A810-9656-4508-BFD5-2E8E1EBC4B2D}"/>
              </a:ext>
            </a:extLst>
          </p:cNvPr>
          <p:cNvCxnSpPr>
            <a:cxnSpLocks/>
          </p:cNvCxnSpPr>
          <p:nvPr/>
        </p:nvCxnSpPr>
        <p:spPr>
          <a:xfrm flipV="1">
            <a:off x="9428269" y="4444034"/>
            <a:ext cx="0" cy="11390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4359168C-EAED-4AD9-8E86-BC2E3181F02B}"/>
              </a:ext>
            </a:extLst>
          </p:cNvPr>
          <p:cNvCxnSpPr>
            <a:cxnSpLocks/>
          </p:cNvCxnSpPr>
          <p:nvPr/>
        </p:nvCxnSpPr>
        <p:spPr>
          <a:xfrm>
            <a:off x="7466119" y="5583064"/>
            <a:ext cx="24860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2DAF961-D894-4852-BB89-E26D6127908A}"/>
              </a:ext>
            </a:extLst>
          </p:cNvPr>
          <p:cNvSpPr txBox="1"/>
          <p:nvPr/>
        </p:nvSpPr>
        <p:spPr>
          <a:xfrm>
            <a:off x="9952144" y="5412494"/>
            <a:ext cx="2799551" cy="276999"/>
          </a:xfrm>
          <a:prstGeom prst="rect">
            <a:avLst/>
          </a:prstGeom>
          <a:noFill/>
        </p:spPr>
        <p:txBody>
          <a:bodyPr wrap="square" rtlCol="0">
            <a:spAutoFit/>
          </a:bodyPr>
          <a:lstStyle/>
          <a:p>
            <a:r>
              <a:rPr lang="en-US" sz="1200" b="1" dirty="0">
                <a:latin typeface="Helvetica" panose="020B0604020202020204" pitchFamily="34" charset="0"/>
                <a:cs typeface="Helvetica" panose="020B0604020202020204" pitchFamily="34" charset="0"/>
              </a:rPr>
              <a:t>180y RF pulse applied</a:t>
            </a:r>
          </a:p>
        </p:txBody>
      </p:sp>
    </p:spTree>
    <p:extLst>
      <p:ext uri="{BB962C8B-B14F-4D97-AF65-F5344CB8AC3E}">
        <p14:creationId xmlns:p14="http://schemas.microsoft.com/office/powerpoint/2010/main" val="143346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B2BB-5463-4804-8C88-6F1AD3859B55}"/>
              </a:ext>
            </a:extLst>
          </p:cNvPr>
          <p:cNvSpPr>
            <a:spLocks noGrp="1"/>
          </p:cNvSpPr>
          <p:nvPr>
            <p:ph type="title"/>
          </p:nvPr>
        </p:nvSpPr>
        <p:spPr/>
        <p:txBody>
          <a:bodyPr>
            <a:normAutofit/>
          </a:bodyPr>
          <a:lstStyle/>
          <a:p>
            <a:r>
              <a:rPr lang="en-US" sz="4500" b="1" dirty="0">
                <a:latin typeface="Helvetica" panose="020B0604020202020204" pitchFamily="34" charset="0"/>
                <a:cs typeface="Helvetica" panose="020B0604020202020204" pitchFamily="34" charset="0"/>
              </a:rPr>
              <a:t>Theory</a:t>
            </a:r>
          </a:p>
        </p:txBody>
      </p:sp>
      <p:sp>
        <p:nvSpPr>
          <p:cNvPr id="3" name="Content Placeholder 2">
            <a:extLst>
              <a:ext uri="{FF2B5EF4-FFF2-40B4-BE49-F238E27FC236}">
                <a16:creationId xmlns:a16="http://schemas.microsoft.com/office/drawing/2014/main" id="{CE50BEE8-29BC-462C-8DF6-BC5633725371}"/>
              </a:ext>
            </a:extLst>
          </p:cNvPr>
          <p:cNvSpPr>
            <a:spLocks noGrp="1"/>
          </p:cNvSpPr>
          <p:nvPr>
            <p:ph idx="1"/>
          </p:nvPr>
        </p:nvSpPr>
        <p:spPr>
          <a:xfrm>
            <a:off x="0" y="1825624"/>
            <a:ext cx="12192000" cy="3300542"/>
          </a:xfrm>
        </p:spPr>
        <p:txBody>
          <a:bodyPr>
            <a:normAutofit lnSpcReduction="10000"/>
          </a:bodyPr>
          <a:lstStyle/>
          <a:p>
            <a:r>
              <a:rPr lang="en-US" sz="2500" dirty="0">
                <a:latin typeface="Helvetica" panose="020B0604020202020204" pitchFamily="34" charset="0"/>
                <a:cs typeface="Helvetica" panose="020B0604020202020204" pitchFamily="34" charset="0"/>
              </a:rPr>
              <a:t>A characteristic of flow in a CPMG is the decrease signal on odd peaks. A relationship between the gradient and velocity of the water causes complete rephasing of spins on even peaks, and therefore an increased signal. </a:t>
            </a:r>
          </a:p>
          <a:p>
            <a:endParaRPr lang="en-US" sz="2500" dirty="0">
              <a:latin typeface="Helvetica" panose="020B0604020202020204" pitchFamily="34" charset="0"/>
              <a:cs typeface="Helvetica" panose="020B0604020202020204" pitchFamily="34" charset="0"/>
            </a:endParaRPr>
          </a:p>
          <a:p>
            <a:r>
              <a:rPr lang="en-US" sz="2500" dirty="0">
                <a:latin typeface="Helvetica" panose="020B0604020202020204" pitchFamily="34" charset="0"/>
                <a:cs typeface="Helvetica" panose="020B0604020202020204" pitchFamily="34" charset="0"/>
              </a:rPr>
              <a:t>We use even peaks only, as the odd peaks have decreased magnitude. </a:t>
            </a:r>
          </a:p>
          <a:p>
            <a:endParaRPr lang="en-US" sz="2500" dirty="0">
              <a:latin typeface="Helvetica" panose="020B0604020202020204" pitchFamily="34" charset="0"/>
              <a:cs typeface="Helvetica" panose="020B0604020202020204" pitchFamily="34" charset="0"/>
            </a:endParaRPr>
          </a:p>
          <a:p>
            <a:r>
              <a:rPr lang="en-US" sz="2500" dirty="0">
                <a:latin typeface="Helvetica" panose="020B0604020202020204" pitchFamily="34" charset="0"/>
                <a:cs typeface="Helvetica" panose="020B0604020202020204" pitchFamily="34" charset="0"/>
              </a:rPr>
              <a:t>The means by which we gather flow data, is due to the polarized spins, leaving the sensitive region of the probe.</a:t>
            </a:r>
          </a:p>
          <a:p>
            <a:endParaRPr lang="en-US" dirty="0"/>
          </a:p>
          <a:p>
            <a:endParaRPr lang="en-US" dirty="0"/>
          </a:p>
        </p:txBody>
      </p:sp>
      <p:sp>
        <p:nvSpPr>
          <p:cNvPr id="4" name="Slide Number Placeholder 3">
            <a:extLst>
              <a:ext uri="{FF2B5EF4-FFF2-40B4-BE49-F238E27FC236}">
                <a16:creationId xmlns:a16="http://schemas.microsoft.com/office/drawing/2014/main" id="{B03CD41D-43CF-45D0-A35E-739621F6E839}"/>
              </a:ext>
            </a:extLst>
          </p:cNvPr>
          <p:cNvSpPr>
            <a:spLocks noGrp="1"/>
          </p:cNvSpPr>
          <p:nvPr>
            <p:ph type="sldNum" sz="quarter" idx="12"/>
          </p:nvPr>
        </p:nvSpPr>
        <p:spPr/>
        <p:txBody>
          <a:bodyPr/>
          <a:lstStyle/>
          <a:p>
            <a:fld id="{5F282454-E389-4B15-814C-2DFE122DABED}" type="slidenum">
              <a:rPr lang="en-US" smtClean="0"/>
              <a:t>4</a:t>
            </a:fld>
            <a:endParaRPr lang="en-US"/>
          </a:p>
        </p:txBody>
      </p:sp>
      <p:pic>
        <p:nvPicPr>
          <p:cNvPr id="5" name="Picture 4" descr="A screenshot of a cell phone&#10;&#10;Description automatically generated">
            <a:extLst>
              <a:ext uri="{FF2B5EF4-FFF2-40B4-BE49-F238E27FC236}">
                <a16:creationId xmlns:a16="http://schemas.microsoft.com/office/drawing/2014/main" id="{C70B4269-8236-4A84-A466-8D4F225B481F}"/>
              </a:ext>
            </a:extLst>
          </p:cNvPr>
          <p:cNvPicPr>
            <a:picLocks noChangeAspect="1"/>
          </p:cNvPicPr>
          <p:nvPr/>
        </p:nvPicPr>
        <p:blipFill rotWithShape="1">
          <a:blip r:embed="rId3">
            <a:extLst>
              <a:ext uri="{28A0092B-C50C-407E-A947-70E740481C1C}">
                <a14:useLocalDpi xmlns:a14="http://schemas.microsoft.com/office/drawing/2010/main" val="0"/>
              </a:ext>
            </a:extLst>
          </a:blip>
          <a:srcRect l="4235" t="7830" r="52094" b="66357"/>
          <a:stretch/>
        </p:blipFill>
        <p:spPr>
          <a:xfrm>
            <a:off x="3497047" y="5126166"/>
            <a:ext cx="4798131" cy="1595309"/>
          </a:xfrm>
          <a:prstGeom prst="rect">
            <a:avLst/>
          </a:prstGeom>
          <a:ln w="25400" cap="sq">
            <a:solidFill>
              <a:srgbClr val="000000"/>
            </a:solidFill>
            <a:miter lim="800000"/>
          </a:ln>
          <a:effectLst>
            <a:outerShdw blurRad="57150" dist="50800" dir="2700000" algn="tl" rotWithShape="0">
              <a:srgbClr val="000000">
                <a:alpha val="40000"/>
              </a:srgbClr>
            </a:outerShdw>
          </a:effectLst>
        </p:spPr>
      </p:pic>
      <p:sp>
        <p:nvSpPr>
          <p:cNvPr id="7" name="Rectangle 6">
            <a:extLst>
              <a:ext uri="{FF2B5EF4-FFF2-40B4-BE49-F238E27FC236}">
                <a16:creationId xmlns:a16="http://schemas.microsoft.com/office/drawing/2014/main" id="{E611288F-4BE2-4094-AC18-C54F58326FF4}"/>
              </a:ext>
            </a:extLst>
          </p:cNvPr>
          <p:cNvSpPr/>
          <p:nvPr/>
        </p:nvSpPr>
        <p:spPr>
          <a:xfrm>
            <a:off x="7285478" y="4671347"/>
            <a:ext cx="1158787" cy="6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76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AAFFC-8CF1-4669-8346-960D4C2209C4}"/>
              </a:ext>
            </a:extLst>
          </p:cNvPr>
          <p:cNvSpPr>
            <a:spLocks noGrp="1"/>
          </p:cNvSpPr>
          <p:nvPr>
            <p:ph type="title"/>
          </p:nvPr>
        </p:nvSpPr>
        <p:spPr/>
        <p:txBody>
          <a:bodyPr/>
          <a:lstStyle/>
          <a:p>
            <a:r>
              <a:rPr lang="en-US" sz="4500" b="1" dirty="0">
                <a:latin typeface="Helvetica" panose="020B0604020202020204" pitchFamily="34" charset="0"/>
                <a:cs typeface="Helvetica" panose="020B0604020202020204" pitchFamily="34" charset="0"/>
              </a:rPr>
              <a:t>Theory </a:t>
            </a:r>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3FC361-AD18-441F-9D2F-B5513E5BBE44}"/>
                  </a:ext>
                </a:extLst>
              </p:cNvPr>
              <p:cNvSpPr>
                <a:spLocks noGrp="1"/>
              </p:cNvSpPr>
              <p:nvPr>
                <p:ph idx="1"/>
              </p:nvPr>
            </p:nvSpPr>
            <p:spPr>
              <a:xfrm>
                <a:off x="0" y="1690688"/>
                <a:ext cx="12192000" cy="5167312"/>
              </a:xfrm>
            </p:spPr>
            <p:txBody>
              <a:bodyPr>
                <a:noAutofit/>
              </a:bodyPr>
              <a:lstStyle/>
              <a:p>
                <a:r>
                  <a:rPr lang="en-US" sz="2500" dirty="0">
                    <a:latin typeface="Helvetica" panose="020B0604020202020204" pitchFamily="34" charset="0"/>
                    <a:cs typeface="Helvetica" panose="020B0604020202020204" pitchFamily="34" charset="0"/>
                  </a:rPr>
                  <a:t>If we neglect diffusion and assume </a:t>
                </a:r>
                <a14:m>
                  <m:oMath xmlns:m="http://schemas.openxmlformats.org/officeDocument/2006/math">
                    <m:sSub>
                      <m:sSubPr>
                        <m:ctrlPr>
                          <a:rPr lang="en-US" sz="2500" b="0" i="1" smtClean="0">
                            <a:latin typeface="Cambria Math" panose="02040503050406030204" pitchFamily="18" charset="0"/>
                            <a:cs typeface="Helvetica" panose="020B0604020202020204" pitchFamily="34" charset="0"/>
                          </a:rPr>
                        </m:ctrlPr>
                      </m:sSubPr>
                      <m:e>
                        <m:r>
                          <a:rPr lang="en-US" sz="2500" b="0" i="1" smtClean="0">
                            <a:latin typeface="Cambria Math" panose="02040503050406030204" pitchFamily="18" charset="0"/>
                            <a:cs typeface="Helvetica" panose="020B0604020202020204" pitchFamily="34" charset="0"/>
                          </a:rPr>
                          <m:t>𝑇</m:t>
                        </m:r>
                      </m:e>
                      <m:sub>
                        <m:r>
                          <a:rPr lang="en-US" sz="2500" b="0" i="1" smtClean="0">
                            <a:latin typeface="Cambria Math" panose="02040503050406030204" pitchFamily="18" charset="0"/>
                            <a:cs typeface="Helvetica" panose="020B0604020202020204" pitchFamily="34" charset="0"/>
                          </a:rPr>
                          <m:t>1</m:t>
                        </m:r>
                      </m:sub>
                    </m:sSub>
                    <m:r>
                      <a:rPr lang="en-US" sz="2500" b="0" i="1" smtClean="0">
                        <a:latin typeface="Cambria Math" panose="02040503050406030204" pitchFamily="18" charset="0"/>
                        <a:cs typeface="Helvetica" panose="020B0604020202020204" pitchFamily="34" charset="0"/>
                      </a:rPr>
                      <m:t> </m:t>
                    </m:r>
                  </m:oMath>
                </a14:m>
                <a:r>
                  <a:rPr lang="en-US" sz="2500" dirty="0">
                    <a:latin typeface="Helvetica" panose="020B0604020202020204" pitchFamily="34" charset="0"/>
                    <a:cs typeface="Helvetica" panose="020B0604020202020204" pitchFamily="34" charset="0"/>
                  </a:rPr>
                  <a:t>complete polarization, then a stationary sample will have a signal intensity of :</a:t>
                </a:r>
              </a:p>
              <a:p>
                <a:pPr marL="0" indent="0" algn="ctr">
                  <a:buNone/>
                </a:pPr>
                <a:r>
                  <a:rPr lang="en-US" sz="2500" dirty="0">
                    <a:latin typeface="Helvetica" panose="020B0604020202020204" pitchFamily="34" charset="0"/>
                    <a:cs typeface="Helvetica" panose="020B0604020202020204" pitchFamily="34" charset="0"/>
                  </a:rPr>
                  <a:t> </a:t>
                </a:r>
                <a:r>
                  <a:rPr lang="en-CA" sz="2500" dirty="0">
                    <a:latin typeface="Helvetica" panose="020B0604020202020204" pitchFamily="34" charset="0"/>
                    <a:cs typeface="Helvetica" panose="020B0604020202020204" pitchFamily="34" charset="0"/>
                  </a:rPr>
                  <a:t> </a:t>
                </a:r>
                <a14:m>
                  <m:oMath xmlns:m="http://schemas.openxmlformats.org/officeDocument/2006/math">
                    <m:r>
                      <a:rPr lang="en-CA" sz="2500" b="0" i="1" smtClean="0">
                        <a:latin typeface="Cambria Math" panose="02040503050406030204" pitchFamily="18" charset="0"/>
                      </a:rPr>
                      <m:t>𝐼</m:t>
                    </m:r>
                    <m:d>
                      <m:dPr>
                        <m:ctrlPr>
                          <a:rPr lang="en-CA" sz="2500" b="0" i="1" smtClean="0">
                            <a:latin typeface="Cambria Math" panose="02040503050406030204" pitchFamily="18" charset="0"/>
                          </a:rPr>
                        </m:ctrlPr>
                      </m:dPr>
                      <m:e>
                        <m:r>
                          <a:rPr lang="en-CA" sz="2500" b="0" i="1" smtClean="0">
                            <a:latin typeface="Cambria Math" panose="02040503050406030204" pitchFamily="18" charset="0"/>
                          </a:rPr>
                          <m:t>𝑡</m:t>
                        </m:r>
                      </m:e>
                    </m:d>
                    <m:r>
                      <a:rPr lang="en-CA" sz="2500" b="0" i="1" smtClean="0">
                        <a:latin typeface="Cambria Math" panose="02040503050406030204" pitchFamily="18" charset="0"/>
                      </a:rPr>
                      <m:t>=</m:t>
                    </m:r>
                    <m:sSub>
                      <m:sSubPr>
                        <m:ctrlPr>
                          <a:rPr lang="en-CA" sz="2500" b="0" i="1" smtClean="0">
                            <a:latin typeface="Cambria Math" panose="02040503050406030204" pitchFamily="18" charset="0"/>
                          </a:rPr>
                        </m:ctrlPr>
                      </m:sSubPr>
                      <m:e>
                        <m:r>
                          <a:rPr lang="en-CA" sz="2500" b="0" i="1" smtClean="0">
                            <a:latin typeface="Cambria Math" panose="02040503050406030204" pitchFamily="18" charset="0"/>
                          </a:rPr>
                          <m:t>𝐼</m:t>
                        </m:r>
                      </m:e>
                      <m:sub>
                        <m:r>
                          <a:rPr lang="en-CA" sz="2500" b="0" i="1" smtClean="0">
                            <a:latin typeface="Cambria Math" panose="02040503050406030204" pitchFamily="18" charset="0"/>
                          </a:rPr>
                          <m:t>0</m:t>
                        </m:r>
                      </m:sub>
                    </m:sSub>
                    <m:sSup>
                      <m:sSupPr>
                        <m:ctrlPr>
                          <a:rPr lang="en-CA" sz="2500" b="0" i="1" smtClean="0">
                            <a:latin typeface="Cambria Math" panose="02040503050406030204" pitchFamily="18" charset="0"/>
                          </a:rPr>
                        </m:ctrlPr>
                      </m:sSupPr>
                      <m:e>
                        <m:r>
                          <a:rPr lang="en-CA" sz="2500" b="0" i="1" smtClean="0">
                            <a:latin typeface="Cambria Math" panose="02040503050406030204" pitchFamily="18" charset="0"/>
                          </a:rPr>
                          <m:t>𝑒</m:t>
                        </m:r>
                      </m:e>
                      <m:sup>
                        <m:r>
                          <a:rPr lang="en-CA" sz="2500" b="0" i="1" smtClean="0">
                            <a:latin typeface="Cambria Math" panose="02040503050406030204" pitchFamily="18" charset="0"/>
                          </a:rPr>
                          <m:t>−2</m:t>
                        </m:r>
                        <m:r>
                          <a:rPr lang="en-CA" sz="2500" b="0" i="1" smtClean="0">
                            <a:latin typeface="Cambria Math" panose="02040503050406030204" pitchFamily="18" charset="0"/>
                          </a:rPr>
                          <m:t>𝑛</m:t>
                        </m:r>
                        <m:r>
                          <a:rPr lang="en-CA" sz="2500" b="0" i="1" smtClean="0">
                            <a:latin typeface="Cambria Math" panose="02040503050406030204" pitchFamily="18" charset="0"/>
                          </a:rPr>
                          <m:t>𝜏</m:t>
                        </m:r>
                        <m:r>
                          <a:rPr lang="en-CA" sz="2500" b="0" i="1" smtClean="0">
                            <a:latin typeface="Cambria Math" panose="02040503050406030204" pitchFamily="18" charset="0"/>
                          </a:rPr>
                          <m:t>/</m:t>
                        </m:r>
                        <m:sSub>
                          <m:sSubPr>
                            <m:ctrlPr>
                              <a:rPr lang="en-CA" sz="2500" b="0" i="1" smtClean="0">
                                <a:latin typeface="Cambria Math" panose="02040503050406030204" pitchFamily="18" charset="0"/>
                              </a:rPr>
                            </m:ctrlPr>
                          </m:sSubPr>
                          <m:e>
                            <m:r>
                              <a:rPr lang="en-CA" sz="2500" b="0" i="1" smtClean="0">
                                <a:latin typeface="Cambria Math" panose="02040503050406030204" pitchFamily="18" charset="0"/>
                              </a:rPr>
                              <m:t>𝑇</m:t>
                            </m:r>
                          </m:e>
                          <m:sub>
                            <m:r>
                              <a:rPr lang="en-CA" sz="2500" b="0" i="1" smtClean="0">
                                <a:latin typeface="Cambria Math" panose="02040503050406030204" pitchFamily="18" charset="0"/>
                              </a:rPr>
                              <m:t>2</m:t>
                            </m:r>
                          </m:sub>
                        </m:sSub>
                      </m:sup>
                    </m:sSup>
                  </m:oMath>
                </a14:m>
                <a:endParaRPr lang="en-CA" sz="2500" b="0" dirty="0">
                  <a:latin typeface="Helvetica" panose="020B0604020202020204" pitchFamily="34" charset="0"/>
                  <a:cs typeface="Helvetica" panose="020B0604020202020204" pitchFamily="34" charset="0"/>
                </a:endParaRPr>
              </a:p>
              <a:p>
                <a:pPr marL="0" indent="0">
                  <a:buNone/>
                </a:pPr>
                <a:r>
                  <a:rPr lang="en-CA" sz="2500" b="0" dirty="0">
                    <a:latin typeface="Helvetica" panose="020B0604020202020204" pitchFamily="34" charset="0"/>
                    <a:cs typeface="Helvetica" panose="020B0604020202020204" pitchFamily="34" charset="0"/>
                  </a:rPr>
                  <a:t>where </a:t>
                </a:r>
                <a:r>
                  <a:rPr lang="en-CA" sz="2500" b="0" i="1" dirty="0">
                    <a:latin typeface="Helvetica" panose="020B0604020202020204" pitchFamily="34" charset="0"/>
                    <a:cs typeface="Helvetica" panose="020B0604020202020204" pitchFamily="34" charset="0"/>
                  </a:rPr>
                  <a:t>n </a:t>
                </a:r>
                <a:r>
                  <a:rPr lang="en-CA" sz="2500" dirty="0">
                    <a:latin typeface="Helvetica" panose="020B0604020202020204" pitchFamily="34" charset="0"/>
                    <a:cs typeface="Helvetica" panose="020B0604020202020204" pitchFamily="34" charset="0"/>
                  </a:rPr>
                  <a:t>is the nth spin echo of the CPMG. </a:t>
                </a:r>
              </a:p>
              <a:p>
                <a:r>
                  <a:rPr lang="en-US" sz="2500" dirty="0">
                    <a:latin typeface="Helvetica" panose="020B0604020202020204" pitchFamily="34" charset="0"/>
                    <a:cs typeface="Helvetica" panose="020B0604020202020204" pitchFamily="34" charset="0"/>
                  </a:rPr>
                  <a:t>Intensity of signal will of course depend on the volume of excited sample within the sensitive region of the RF coil.</a:t>
                </a:r>
              </a:p>
              <a:p>
                <a:pPr marL="0" indent="0">
                  <a:buNone/>
                </a:pPr>
                <a14:m>
                  <m:oMathPara xmlns:m="http://schemas.openxmlformats.org/officeDocument/2006/math">
                    <m:oMathParaPr>
                      <m:jc m:val="centerGroup"/>
                    </m:oMathParaPr>
                    <m:oMath xmlns:m="http://schemas.openxmlformats.org/officeDocument/2006/math">
                      <m:r>
                        <a:rPr lang="en-CA" sz="2500" b="0" i="1" smtClean="0">
                          <a:latin typeface="Cambria Math" panose="02040503050406030204" pitchFamily="18" charset="0"/>
                        </a:rPr>
                        <m:t>𝑉</m:t>
                      </m:r>
                      <m:d>
                        <m:dPr>
                          <m:ctrlPr>
                            <a:rPr lang="en-CA" sz="2500" b="0" i="1" smtClean="0">
                              <a:latin typeface="Cambria Math" panose="02040503050406030204" pitchFamily="18" charset="0"/>
                            </a:rPr>
                          </m:ctrlPr>
                        </m:dPr>
                        <m:e>
                          <m:r>
                            <a:rPr lang="en-CA" sz="2500" b="0" i="1" smtClean="0">
                              <a:latin typeface="Cambria Math" panose="02040503050406030204" pitchFamily="18" charset="0"/>
                            </a:rPr>
                            <m:t>𝑡</m:t>
                          </m:r>
                        </m:e>
                      </m:d>
                      <m:r>
                        <a:rPr lang="en-CA" sz="2500" b="0" i="1" smtClean="0">
                          <a:latin typeface="Cambria Math" panose="02040503050406030204" pitchFamily="18" charset="0"/>
                        </a:rPr>
                        <m:t>=</m:t>
                      </m:r>
                      <m:r>
                        <a:rPr lang="en-CA" sz="2500" b="0" i="1" smtClean="0">
                          <a:latin typeface="Cambria Math" panose="02040503050406030204" pitchFamily="18" charset="0"/>
                        </a:rPr>
                        <m:t>𝑉</m:t>
                      </m:r>
                      <m:r>
                        <a:rPr lang="en-CA" sz="2500" b="0" i="1" smtClean="0">
                          <a:latin typeface="Cambria Math" panose="02040503050406030204" pitchFamily="18" charset="0"/>
                        </a:rPr>
                        <m:t>(0)(1−</m:t>
                      </m:r>
                      <m:f>
                        <m:fPr>
                          <m:ctrlPr>
                            <a:rPr lang="en-CA" sz="2500" b="0" i="1" smtClean="0">
                              <a:latin typeface="Cambria Math" panose="02040503050406030204" pitchFamily="18" charset="0"/>
                            </a:rPr>
                          </m:ctrlPr>
                        </m:fPr>
                        <m:num>
                          <m:sSub>
                            <m:sSubPr>
                              <m:ctrlPr>
                                <a:rPr lang="en-CA" sz="2500" b="0" i="1" smtClean="0">
                                  <a:latin typeface="Cambria Math" panose="02040503050406030204" pitchFamily="18" charset="0"/>
                                </a:rPr>
                              </m:ctrlPr>
                            </m:sSubPr>
                            <m:e>
                              <m:r>
                                <a:rPr lang="en-CA" sz="2500" b="0" i="1" smtClean="0">
                                  <a:latin typeface="Cambria Math" panose="02040503050406030204" pitchFamily="18" charset="0"/>
                                </a:rPr>
                                <m:t>𝑣</m:t>
                              </m:r>
                            </m:e>
                            <m:sub>
                              <m:r>
                                <a:rPr lang="en-CA" sz="2500" b="0" i="1" smtClean="0">
                                  <a:latin typeface="Cambria Math" panose="02040503050406030204" pitchFamily="18" charset="0"/>
                                </a:rPr>
                                <m:t>𝑎𝑣𝑔</m:t>
                              </m:r>
                            </m:sub>
                          </m:sSub>
                        </m:num>
                        <m:den>
                          <m:r>
                            <a:rPr lang="en-CA" sz="2500" b="0" i="1" smtClean="0">
                              <a:latin typeface="Cambria Math" panose="02040503050406030204" pitchFamily="18" charset="0"/>
                            </a:rPr>
                            <m:t>𝐿</m:t>
                          </m:r>
                        </m:den>
                      </m:f>
                      <m:r>
                        <a:rPr lang="en-CA" sz="2500" b="0" i="1" smtClean="0">
                          <a:latin typeface="Cambria Math" panose="02040503050406030204" pitchFamily="18" charset="0"/>
                        </a:rPr>
                        <m:t>𝑡</m:t>
                      </m:r>
                      <m:r>
                        <a:rPr lang="en-CA" sz="2500" b="0" i="1" smtClean="0">
                          <a:latin typeface="Cambria Math" panose="02040503050406030204" pitchFamily="18" charset="0"/>
                        </a:rPr>
                        <m:t>)</m:t>
                      </m:r>
                    </m:oMath>
                  </m:oMathPara>
                </a14:m>
                <a:endParaRPr lang="en-CA" sz="2500" b="0" dirty="0">
                  <a:latin typeface="Helvetica" panose="020B0604020202020204" pitchFamily="34" charset="0"/>
                  <a:cs typeface="Helvetica" panose="020B0604020202020204" pitchFamily="34" charset="0"/>
                </a:endParaRPr>
              </a:p>
              <a:p>
                <a14:m>
                  <m:oMath xmlns:m="http://schemas.openxmlformats.org/officeDocument/2006/math">
                    <m:sSub>
                      <m:sSubPr>
                        <m:ctrlPr>
                          <a:rPr lang="en-CA" sz="2500" i="1" smtClean="0">
                            <a:latin typeface="Cambria Math" panose="02040503050406030204" pitchFamily="18" charset="0"/>
                          </a:rPr>
                        </m:ctrlPr>
                      </m:sSubPr>
                      <m:e>
                        <m:r>
                          <a:rPr lang="en-CA" sz="2500" i="1">
                            <a:latin typeface="Cambria Math" panose="02040503050406030204" pitchFamily="18" charset="0"/>
                          </a:rPr>
                          <m:t>𝑣</m:t>
                        </m:r>
                      </m:e>
                      <m:sub>
                        <m:r>
                          <a:rPr lang="en-CA" sz="2500" i="1">
                            <a:latin typeface="Cambria Math" panose="02040503050406030204" pitchFamily="18" charset="0"/>
                          </a:rPr>
                          <m:t>𝑎𝑣𝑔</m:t>
                        </m:r>
                      </m:sub>
                    </m:sSub>
                  </m:oMath>
                </a14:m>
                <a:r>
                  <a:rPr lang="en-CA" sz="2500" b="0" dirty="0">
                    <a:latin typeface="Helvetica" panose="020B0604020202020204" pitchFamily="34" charset="0"/>
                    <a:cs typeface="Helvetica" panose="020B0604020202020204" pitchFamily="34" charset="0"/>
                  </a:rPr>
                  <a:t> is the average velocity, and </a:t>
                </a:r>
                <a:r>
                  <a:rPr lang="en-CA" sz="2500" b="0" i="1" dirty="0">
                    <a:latin typeface="Helvetica" panose="020B0604020202020204" pitchFamily="34" charset="0"/>
                    <a:cs typeface="Helvetica" panose="020B0604020202020204" pitchFamily="34" charset="0"/>
                  </a:rPr>
                  <a:t>L</a:t>
                </a:r>
                <a:r>
                  <a:rPr lang="en-CA" sz="2500" b="0" dirty="0">
                    <a:latin typeface="Helvetica" panose="020B0604020202020204" pitchFamily="34" charset="0"/>
                    <a:cs typeface="Helvetica" panose="020B0604020202020204" pitchFamily="34" charset="0"/>
                  </a:rPr>
                  <a:t> is the length of the probe coil.</a:t>
                </a:r>
              </a:p>
              <a:p>
                <a:r>
                  <a:rPr lang="en-CA" sz="2500" dirty="0">
                    <a:latin typeface="Helvetica" panose="020B0604020202020204" pitchFamily="34" charset="0"/>
                    <a:cs typeface="Helvetica" panose="020B0604020202020204" pitchFamily="34" charset="0"/>
                  </a:rPr>
                  <a:t>Intensity is proportional to volume (when t&lt;&lt;T2). Since V(t) has the form of a line, we can set V(t) = </a:t>
                </a:r>
                <a:r>
                  <a:rPr lang="en-CA" sz="2500" dirty="0" err="1">
                    <a:latin typeface="Helvetica" panose="020B0604020202020204" pitchFamily="34" charset="0"/>
                    <a:cs typeface="Helvetica" panose="020B0604020202020204" pitchFamily="34" charset="0"/>
                  </a:rPr>
                  <a:t>A+Bt</a:t>
                </a:r>
                <a:r>
                  <a:rPr lang="en-CA" sz="2500" dirty="0">
                    <a:latin typeface="Helvetica" panose="020B0604020202020204" pitchFamily="34" charset="0"/>
                    <a:cs typeface="Helvetica" panose="020B0604020202020204" pitchFamily="34" charset="0"/>
                  </a:rPr>
                  <a:t> and arrange to find:</a:t>
                </a:r>
                <a:endParaRPr lang="en-US" sz="2500" dirty="0">
                  <a:latin typeface="Helvetica" panose="020B0604020202020204" pitchFamily="34" charset="0"/>
                  <a:cs typeface="Helvetica"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CA" sz="2500" i="1">
                              <a:latin typeface="Cambria Math" panose="02040503050406030204" pitchFamily="18" charset="0"/>
                            </a:rPr>
                          </m:ctrlPr>
                        </m:sSubPr>
                        <m:e>
                          <m:r>
                            <a:rPr lang="en-CA" sz="2500" i="1">
                              <a:latin typeface="Cambria Math" panose="02040503050406030204" pitchFamily="18" charset="0"/>
                            </a:rPr>
                            <m:t>𝑣</m:t>
                          </m:r>
                        </m:e>
                        <m:sub>
                          <m:r>
                            <a:rPr lang="en-CA" sz="2500" i="1">
                              <a:latin typeface="Cambria Math" panose="02040503050406030204" pitchFamily="18" charset="0"/>
                            </a:rPr>
                            <m:t>𝑎𝑣𝑔</m:t>
                          </m:r>
                        </m:sub>
                      </m:sSub>
                      <m:r>
                        <a:rPr lang="en-CA" sz="2500" i="1">
                          <a:latin typeface="Cambria Math" panose="02040503050406030204" pitchFamily="18" charset="0"/>
                        </a:rPr>
                        <m:t>=</m:t>
                      </m:r>
                      <m:d>
                        <m:dPr>
                          <m:ctrlPr>
                            <a:rPr lang="en-CA" sz="2500" i="1">
                              <a:latin typeface="Cambria Math" panose="02040503050406030204" pitchFamily="18" charset="0"/>
                            </a:rPr>
                          </m:ctrlPr>
                        </m:dPr>
                        <m:e>
                          <m:r>
                            <a:rPr lang="en-CA" sz="2500" i="1">
                              <a:latin typeface="Cambria Math" panose="02040503050406030204" pitchFamily="18" charset="0"/>
                            </a:rPr>
                            <m:t>−</m:t>
                          </m:r>
                          <m:f>
                            <m:fPr>
                              <m:ctrlPr>
                                <a:rPr lang="en-CA" sz="2500" i="1">
                                  <a:latin typeface="Cambria Math" panose="02040503050406030204" pitchFamily="18" charset="0"/>
                                </a:rPr>
                              </m:ctrlPr>
                            </m:fPr>
                            <m:num>
                              <m:r>
                                <a:rPr lang="en-CA" sz="2500" i="1">
                                  <a:latin typeface="Cambria Math" panose="02040503050406030204" pitchFamily="18" charset="0"/>
                                </a:rPr>
                                <m:t>𝐵</m:t>
                              </m:r>
                            </m:num>
                            <m:den>
                              <m:r>
                                <a:rPr lang="en-CA" sz="2500" i="1">
                                  <a:latin typeface="Cambria Math" panose="02040503050406030204" pitchFamily="18" charset="0"/>
                                </a:rPr>
                                <m:t>𝐴</m:t>
                              </m:r>
                            </m:den>
                          </m:f>
                        </m:e>
                      </m:d>
                      <m:sSub>
                        <m:sSubPr>
                          <m:ctrlPr>
                            <a:rPr lang="en-CA" sz="2500" i="1">
                              <a:latin typeface="Cambria Math" panose="02040503050406030204" pitchFamily="18" charset="0"/>
                            </a:rPr>
                          </m:ctrlPr>
                        </m:sSubPr>
                        <m:e>
                          <m:r>
                            <a:rPr lang="en-CA" sz="2500" i="1">
                              <a:latin typeface="Cambria Math" panose="02040503050406030204" pitchFamily="18" charset="0"/>
                            </a:rPr>
                            <m:t>𝐿</m:t>
                          </m:r>
                        </m:e>
                        <m:sub>
                          <m:r>
                            <a:rPr lang="en-CA" sz="2500" i="1">
                              <a:latin typeface="Cambria Math" panose="02040503050406030204" pitchFamily="18" charset="0"/>
                            </a:rPr>
                            <m:t>𝑒𝑓𝑓</m:t>
                          </m:r>
                        </m:sub>
                      </m:sSub>
                    </m:oMath>
                  </m:oMathPara>
                </a14:m>
                <a:endParaRPr lang="en-US" sz="2500" dirty="0">
                  <a:latin typeface="Helvetica" panose="020B0604020202020204" pitchFamily="34" charset="0"/>
                  <a:cs typeface="Helvetica" panose="020B0604020202020204" pitchFamily="34" charset="0"/>
                </a:endParaRPr>
              </a:p>
            </p:txBody>
          </p:sp>
        </mc:Choice>
        <mc:Fallback xmlns="">
          <p:sp>
            <p:nvSpPr>
              <p:cNvPr id="3" name="Content Placeholder 2">
                <a:extLst>
                  <a:ext uri="{FF2B5EF4-FFF2-40B4-BE49-F238E27FC236}">
                    <a16:creationId xmlns:a16="http://schemas.microsoft.com/office/drawing/2014/main" id="{2F3FC361-AD18-441F-9D2F-B5513E5BBE44}"/>
                  </a:ext>
                </a:extLst>
              </p:cNvPr>
              <p:cNvSpPr>
                <a:spLocks noGrp="1" noRot="1" noChangeAspect="1" noMove="1" noResize="1" noEditPoints="1" noAdjustHandles="1" noChangeArrowheads="1" noChangeShapeType="1" noTextEdit="1"/>
              </p:cNvSpPr>
              <p:nvPr>
                <p:ph idx="1"/>
              </p:nvPr>
            </p:nvSpPr>
            <p:spPr>
              <a:xfrm>
                <a:off x="0" y="1690688"/>
                <a:ext cx="12192000" cy="5167312"/>
              </a:xfrm>
              <a:blipFill>
                <a:blip r:embed="rId3"/>
                <a:stretch>
                  <a:fillRect l="-800" t="-165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D68344E-994C-49D3-A31A-19BE3FA52EA3}"/>
              </a:ext>
            </a:extLst>
          </p:cNvPr>
          <p:cNvSpPr>
            <a:spLocks noGrp="1"/>
          </p:cNvSpPr>
          <p:nvPr>
            <p:ph type="sldNum" sz="quarter" idx="12"/>
          </p:nvPr>
        </p:nvSpPr>
        <p:spPr/>
        <p:txBody>
          <a:bodyPr/>
          <a:lstStyle/>
          <a:p>
            <a:fld id="{5F282454-E389-4B15-814C-2DFE122DABED}" type="slidenum">
              <a:rPr lang="en-US" smtClean="0"/>
              <a:t>5</a:t>
            </a:fld>
            <a:endParaRPr lang="en-US"/>
          </a:p>
        </p:txBody>
      </p:sp>
    </p:spTree>
    <p:extLst>
      <p:ext uri="{BB962C8B-B14F-4D97-AF65-F5344CB8AC3E}">
        <p14:creationId xmlns:p14="http://schemas.microsoft.com/office/powerpoint/2010/main" val="344556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1FE9A-6BD5-4E22-B471-6CCBA5D425C3}"/>
              </a:ext>
            </a:extLst>
          </p:cNvPr>
          <p:cNvSpPr>
            <a:spLocks noGrp="1"/>
          </p:cNvSpPr>
          <p:nvPr>
            <p:ph type="title"/>
          </p:nvPr>
        </p:nvSpPr>
        <p:spPr/>
        <p:txBody>
          <a:bodyPr>
            <a:normAutofit/>
          </a:bodyPr>
          <a:lstStyle/>
          <a:p>
            <a:r>
              <a:rPr lang="en-US" sz="4500" b="1" dirty="0">
                <a:latin typeface="Helvetica" panose="020B0604020202020204" pitchFamily="34" charset="0"/>
                <a:cs typeface="Helvetica" panose="020B0604020202020204" pitchFamily="34" charset="0"/>
              </a:rPr>
              <a:t>Materials</a:t>
            </a:r>
          </a:p>
        </p:txBody>
      </p:sp>
      <p:sp>
        <p:nvSpPr>
          <p:cNvPr id="3" name="Content Placeholder 2">
            <a:extLst>
              <a:ext uri="{FF2B5EF4-FFF2-40B4-BE49-F238E27FC236}">
                <a16:creationId xmlns:a16="http://schemas.microsoft.com/office/drawing/2014/main" id="{8183532B-E53D-46DC-B9CC-C412EB2FFE80}"/>
              </a:ext>
            </a:extLst>
          </p:cNvPr>
          <p:cNvSpPr>
            <a:spLocks noGrp="1"/>
          </p:cNvSpPr>
          <p:nvPr>
            <p:ph idx="1"/>
          </p:nvPr>
        </p:nvSpPr>
        <p:spPr>
          <a:xfrm>
            <a:off x="0" y="1825624"/>
            <a:ext cx="12192000" cy="5032376"/>
          </a:xfrm>
        </p:spPr>
        <p:txBody>
          <a:bodyPr>
            <a:normAutofit/>
          </a:bodyPr>
          <a:lstStyle/>
          <a:p>
            <a:r>
              <a:rPr lang="en-US" sz="2500" dirty="0">
                <a:latin typeface="Helvetica" panose="020B0604020202020204" pitchFamily="34" charset="0"/>
                <a:cs typeface="Helvetica" panose="020B0604020202020204" pitchFamily="34" charset="0"/>
              </a:rPr>
              <a:t>Using a small handheld unilateral magnet with a constant gradient region perpendicular to the surface. A cradle system was used to suspend the magnet at different angles.</a:t>
            </a:r>
          </a:p>
        </p:txBody>
      </p:sp>
      <p:sp>
        <p:nvSpPr>
          <p:cNvPr id="4" name="Slide Number Placeholder 3">
            <a:extLst>
              <a:ext uri="{FF2B5EF4-FFF2-40B4-BE49-F238E27FC236}">
                <a16:creationId xmlns:a16="http://schemas.microsoft.com/office/drawing/2014/main" id="{100F9FE4-9813-4530-92BF-BADAC96C59B6}"/>
              </a:ext>
            </a:extLst>
          </p:cNvPr>
          <p:cNvSpPr>
            <a:spLocks noGrp="1"/>
          </p:cNvSpPr>
          <p:nvPr>
            <p:ph type="sldNum" sz="quarter" idx="12"/>
          </p:nvPr>
        </p:nvSpPr>
        <p:spPr/>
        <p:txBody>
          <a:bodyPr/>
          <a:lstStyle/>
          <a:p>
            <a:fld id="{5F282454-E389-4B15-814C-2DFE122DABED}" type="slidenum">
              <a:rPr lang="en-US" smtClean="0"/>
              <a:t>6</a:t>
            </a:fld>
            <a:endParaRPr lang="en-US"/>
          </a:p>
        </p:txBody>
      </p:sp>
      <p:pic>
        <p:nvPicPr>
          <p:cNvPr id="5" name="Picture 4" descr="A picture containing table, computer&#10;&#10;Description automatically generated">
            <a:extLst>
              <a:ext uri="{FF2B5EF4-FFF2-40B4-BE49-F238E27FC236}">
                <a16:creationId xmlns:a16="http://schemas.microsoft.com/office/drawing/2014/main" id="{23F29600-4C1F-4D2D-9C4C-5A8ED9E5467D}"/>
              </a:ext>
            </a:extLst>
          </p:cNvPr>
          <p:cNvPicPr>
            <a:picLocks noChangeAspect="1"/>
          </p:cNvPicPr>
          <p:nvPr/>
        </p:nvPicPr>
        <p:blipFill rotWithShape="1">
          <a:blip r:embed="rId3">
            <a:extLst>
              <a:ext uri="{28A0092B-C50C-407E-A947-70E740481C1C}">
                <a14:useLocalDpi xmlns:a14="http://schemas.microsoft.com/office/drawing/2010/main" val="0"/>
              </a:ext>
            </a:extLst>
          </a:blip>
          <a:srcRect t="15835" b="20833"/>
          <a:stretch/>
        </p:blipFill>
        <p:spPr>
          <a:xfrm>
            <a:off x="1518687" y="5090836"/>
            <a:ext cx="4577313" cy="1630639"/>
          </a:xfrm>
          <a:prstGeom prst="rect">
            <a:avLst/>
          </a:prstGeom>
          <a:ln w="25400">
            <a:solidFill>
              <a:srgbClr val="000000"/>
            </a:solidFill>
          </a:ln>
        </p:spPr>
      </p:pic>
      <p:pic>
        <p:nvPicPr>
          <p:cNvPr id="6" name="Picture 5" descr="A close up of a map&#10;&#10;Description automatically generated">
            <a:extLst>
              <a:ext uri="{FF2B5EF4-FFF2-40B4-BE49-F238E27FC236}">
                <a16:creationId xmlns:a16="http://schemas.microsoft.com/office/drawing/2014/main" id="{68654AEF-6CE0-4CB4-858C-5E5C3FFB0672}"/>
              </a:ext>
            </a:extLst>
          </p:cNvPr>
          <p:cNvPicPr>
            <a:picLocks noChangeAspect="1"/>
          </p:cNvPicPr>
          <p:nvPr/>
        </p:nvPicPr>
        <p:blipFill rotWithShape="1">
          <a:blip r:embed="rId4">
            <a:extLst>
              <a:ext uri="{28A0092B-C50C-407E-A947-70E740481C1C}">
                <a14:useLocalDpi xmlns:a14="http://schemas.microsoft.com/office/drawing/2010/main" val="0"/>
              </a:ext>
            </a:extLst>
          </a:blip>
          <a:srcRect l="16265" t="8774" r="18962"/>
          <a:stretch/>
        </p:blipFill>
        <p:spPr>
          <a:xfrm>
            <a:off x="6321945" y="2992514"/>
            <a:ext cx="4418406" cy="3500361"/>
          </a:xfrm>
          <a:prstGeom prst="rect">
            <a:avLst/>
          </a:prstGeom>
          <a:solidFill>
            <a:srgbClr val="000000">
              <a:shade val="95000"/>
            </a:srgbClr>
          </a:solidFill>
          <a:ln w="25400" cap="sq">
            <a:solidFill>
              <a:srgbClr val="000000"/>
            </a:solidFill>
            <a:miter lim="800000"/>
          </a:ln>
          <a:effectLst>
            <a:outerShdw blurRad="254000" dist="190500" dir="2700000" sy="90000" algn="bl" rotWithShape="0">
              <a:srgbClr val="000000">
                <a:alpha val="40000"/>
              </a:srgbClr>
            </a:outerShdw>
          </a:effectLst>
        </p:spPr>
      </p:pic>
      <p:pic>
        <p:nvPicPr>
          <p:cNvPr id="7" name="Picture 6" descr="A screenshot of a cell phone&#10;&#10;Description automatically generated">
            <a:extLst>
              <a:ext uri="{FF2B5EF4-FFF2-40B4-BE49-F238E27FC236}">
                <a16:creationId xmlns:a16="http://schemas.microsoft.com/office/drawing/2014/main" id="{C0AC5364-27C4-4C6F-96E9-65F7E72FF63E}"/>
              </a:ext>
            </a:extLst>
          </p:cNvPr>
          <p:cNvPicPr>
            <a:picLocks noChangeAspect="1"/>
          </p:cNvPicPr>
          <p:nvPr/>
        </p:nvPicPr>
        <p:blipFill rotWithShape="1">
          <a:blip r:embed="rId5">
            <a:extLst>
              <a:ext uri="{28A0092B-C50C-407E-A947-70E740481C1C}">
                <a14:useLocalDpi xmlns:a14="http://schemas.microsoft.com/office/drawing/2010/main" val="0"/>
              </a:ext>
            </a:extLst>
          </a:blip>
          <a:srcRect l="20710" t="3763" r="17223" b="13832"/>
          <a:stretch/>
        </p:blipFill>
        <p:spPr>
          <a:xfrm>
            <a:off x="2784177" y="2649718"/>
            <a:ext cx="3085879" cy="2304593"/>
          </a:xfrm>
          <a:prstGeom prst="rect">
            <a:avLst/>
          </a:prstGeom>
          <a:ln w="25400" cmpd="sng">
            <a:solidFill>
              <a:schemeClr val="tx1"/>
            </a:solid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21766E5-28B6-4550-A154-00F224B73D16}"/>
                  </a:ext>
                </a:extLst>
              </p:cNvPr>
              <p:cNvSpPr txBox="1"/>
              <p:nvPr/>
            </p:nvSpPr>
            <p:spPr>
              <a:xfrm>
                <a:off x="1591478" y="5706010"/>
                <a:ext cx="103170"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𝑦</m:t>
                      </m:r>
                    </m:oMath>
                  </m:oMathPara>
                </a14:m>
                <a:endParaRPr lang="en-US" dirty="0"/>
              </a:p>
            </p:txBody>
          </p:sp>
        </mc:Choice>
        <mc:Fallback xmlns="">
          <p:sp>
            <p:nvSpPr>
              <p:cNvPr id="8" name="TextBox 7">
                <a:extLst>
                  <a:ext uri="{FF2B5EF4-FFF2-40B4-BE49-F238E27FC236}">
                    <a16:creationId xmlns:a16="http://schemas.microsoft.com/office/drawing/2014/main" id="{021766E5-28B6-4550-A154-00F224B73D16}"/>
                  </a:ext>
                </a:extLst>
              </p:cNvPr>
              <p:cNvSpPr txBox="1">
                <a:spLocks noRot="1" noChangeAspect="1" noMove="1" noResize="1" noEditPoints="1" noAdjustHandles="1" noChangeArrowheads="1" noChangeShapeType="1" noTextEdit="1"/>
              </p:cNvSpPr>
              <p:nvPr/>
            </p:nvSpPr>
            <p:spPr>
              <a:xfrm>
                <a:off x="1591478" y="5706010"/>
                <a:ext cx="103170" cy="153888"/>
              </a:xfrm>
              <a:prstGeom prst="rect">
                <a:avLst/>
              </a:prstGeom>
              <a:blipFill>
                <a:blip r:embed="rId6"/>
                <a:stretch>
                  <a:fillRect l="-29412" r="-29412"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0CCAB8F-F024-4F93-98E0-3A28FBF4BC18}"/>
                  </a:ext>
                </a:extLst>
              </p:cNvPr>
              <p:cNvSpPr txBox="1"/>
              <p:nvPr/>
            </p:nvSpPr>
            <p:spPr>
              <a:xfrm>
                <a:off x="1670105" y="5086069"/>
                <a:ext cx="93551"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𝑧</m:t>
                      </m:r>
                    </m:oMath>
                  </m:oMathPara>
                </a14:m>
                <a:endParaRPr lang="en-US" dirty="0"/>
              </a:p>
            </p:txBody>
          </p:sp>
        </mc:Choice>
        <mc:Fallback xmlns="">
          <p:sp>
            <p:nvSpPr>
              <p:cNvPr id="10" name="TextBox 9">
                <a:extLst>
                  <a:ext uri="{FF2B5EF4-FFF2-40B4-BE49-F238E27FC236}">
                    <a16:creationId xmlns:a16="http://schemas.microsoft.com/office/drawing/2014/main" id="{D0CCAB8F-F024-4F93-98E0-3A28FBF4BC18}"/>
                  </a:ext>
                </a:extLst>
              </p:cNvPr>
              <p:cNvSpPr txBox="1">
                <a:spLocks noRot="1" noChangeAspect="1" noMove="1" noResize="1" noEditPoints="1" noAdjustHandles="1" noChangeArrowheads="1" noChangeShapeType="1" noTextEdit="1"/>
              </p:cNvSpPr>
              <p:nvPr/>
            </p:nvSpPr>
            <p:spPr>
              <a:xfrm>
                <a:off x="1670105" y="5086069"/>
                <a:ext cx="93551" cy="153888"/>
              </a:xfrm>
              <a:prstGeom prst="rect">
                <a:avLst/>
              </a:prstGeom>
              <a:blipFill>
                <a:blip r:embed="rId7"/>
                <a:stretch>
                  <a:fillRect l="-26667"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1038429-8020-4F28-91AF-BDBC12559711}"/>
                  </a:ext>
                </a:extLst>
              </p:cNvPr>
              <p:cNvSpPr txBox="1"/>
              <p:nvPr/>
            </p:nvSpPr>
            <p:spPr>
              <a:xfrm>
                <a:off x="2108255" y="5563955"/>
                <a:ext cx="101695"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𝑥</m:t>
                      </m:r>
                    </m:oMath>
                  </m:oMathPara>
                </a14:m>
                <a:endParaRPr lang="en-US" dirty="0"/>
              </a:p>
            </p:txBody>
          </p:sp>
        </mc:Choice>
        <mc:Fallback xmlns="">
          <p:sp>
            <p:nvSpPr>
              <p:cNvPr id="12" name="TextBox 11">
                <a:extLst>
                  <a:ext uri="{FF2B5EF4-FFF2-40B4-BE49-F238E27FC236}">
                    <a16:creationId xmlns:a16="http://schemas.microsoft.com/office/drawing/2014/main" id="{51038429-8020-4F28-91AF-BDBC12559711}"/>
                  </a:ext>
                </a:extLst>
              </p:cNvPr>
              <p:cNvSpPr txBox="1">
                <a:spLocks noRot="1" noChangeAspect="1" noMove="1" noResize="1" noEditPoints="1" noAdjustHandles="1" noChangeArrowheads="1" noChangeShapeType="1" noTextEdit="1"/>
              </p:cNvSpPr>
              <p:nvPr/>
            </p:nvSpPr>
            <p:spPr>
              <a:xfrm>
                <a:off x="2108255" y="5563955"/>
                <a:ext cx="101695" cy="153888"/>
              </a:xfrm>
              <a:prstGeom prst="rect">
                <a:avLst/>
              </a:prstGeom>
              <a:blipFill>
                <a:blip r:embed="rId8"/>
                <a:stretch>
                  <a:fillRect l="-23529" r="-5882"/>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54F32B0E-D274-400F-9773-BC500C5278F1}"/>
              </a:ext>
            </a:extLst>
          </p:cNvPr>
          <p:cNvSpPr/>
          <p:nvPr/>
        </p:nvSpPr>
        <p:spPr>
          <a:xfrm>
            <a:off x="1569244" y="5581738"/>
            <a:ext cx="147637" cy="1428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7B565D8-F3C0-4D2F-9481-BC8878BC8D42}"/>
              </a:ext>
            </a:extLst>
          </p:cNvPr>
          <p:cNvSpPr/>
          <p:nvPr/>
        </p:nvSpPr>
        <p:spPr>
          <a:xfrm flipH="1" flipV="1">
            <a:off x="1620202" y="5626981"/>
            <a:ext cx="45719" cy="523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1C8B4BAF-6A77-45A7-930D-1A22E64C7ABE}"/>
              </a:ext>
            </a:extLst>
          </p:cNvPr>
          <p:cNvCxnSpPr>
            <a:cxnSpLocks/>
          </p:cNvCxnSpPr>
          <p:nvPr/>
        </p:nvCxnSpPr>
        <p:spPr>
          <a:xfrm flipV="1">
            <a:off x="1643063" y="5175737"/>
            <a:ext cx="0" cy="4643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12F97A1-7AF0-4B1E-99E5-0491D7E4501A}"/>
              </a:ext>
            </a:extLst>
          </p:cNvPr>
          <p:cNvCxnSpPr>
            <a:cxnSpLocks/>
          </p:cNvCxnSpPr>
          <p:nvPr/>
        </p:nvCxnSpPr>
        <p:spPr>
          <a:xfrm>
            <a:off x="1643063" y="5666272"/>
            <a:ext cx="46910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3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BAA3-8FD5-413A-AD5F-3B7BD92D0112}"/>
              </a:ext>
            </a:extLst>
          </p:cNvPr>
          <p:cNvSpPr>
            <a:spLocks noGrp="1"/>
          </p:cNvSpPr>
          <p:nvPr>
            <p:ph type="title"/>
          </p:nvPr>
        </p:nvSpPr>
        <p:spPr/>
        <p:txBody>
          <a:bodyPr>
            <a:normAutofit/>
          </a:bodyPr>
          <a:lstStyle/>
          <a:p>
            <a:r>
              <a:rPr lang="en-US" sz="4500" b="1" dirty="0">
                <a:latin typeface="Helvetica" panose="020B0604020202020204" pitchFamily="34" charset="0"/>
                <a:cs typeface="Helvetica" panose="020B0604020202020204" pitchFamily="34" charset="0"/>
              </a:rPr>
              <a:t>Materials</a:t>
            </a:r>
          </a:p>
        </p:txBody>
      </p:sp>
      <p:sp>
        <p:nvSpPr>
          <p:cNvPr id="3" name="Content Placeholder 2">
            <a:extLst>
              <a:ext uri="{FF2B5EF4-FFF2-40B4-BE49-F238E27FC236}">
                <a16:creationId xmlns:a16="http://schemas.microsoft.com/office/drawing/2014/main" id="{A43495A5-F412-4D79-85F2-138A43BEA2FB}"/>
              </a:ext>
            </a:extLst>
          </p:cNvPr>
          <p:cNvSpPr>
            <a:spLocks noGrp="1"/>
          </p:cNvSpPr>
          <p:nvPr>
            <p:ph idx="1"/>
          </p:nvPr>
        </p:nvSpPr>
        <p:spPr>
          <a:xfrm>
            <a:off x="0" y="1825624"/>
            <a:ext cx="12192000" cy="5032375"/>
          </a:xfrm>
        </p:spPr>
        <p:txBody>
          <a:bodyPr/>
          <a:lstStyle/>
          <a:p>
            <a:r>
              <a:rPr lang="en-CA" sz="2500" dirty="0">
                <a:latin typeface="Helvetica" panose="020B0604020202020204" pitchFamily="34" charset="0"/>
                <a:cs typeface="Helvetica" panose="020B0604020202020204" pitchFamily="34" charset="0"/>
              </a:rPr>
              <a:t>A cradle was 3D printed to allow for the magnet to be suspended at different angles.</a:t>
            </a:r>
          </a:p>
          <a:p>
            <a:endParaRPr lang="en-CA" sz="2500" dirty="0">
              <a:latin typeface="Helvetica" panose="020B0604020202020204" pitchFamily="34" charset="0"/>
              <a:cs typeface="Helvetica" panose="020B0604020202020204" pitchFamily="34" charset="0"/>
            </a:endParaRPr>
          </a:p>
          <a:p>
            <a:r>
              <a:rPr lang="en-CA" sz="2500" dirty="0">
                <a:latin typeface="Helvetica" panose="020B0604020202020204" pitchFamily="34" charset="0"/>
                <a:cs typeface="Helvetica" panose="020B0604020202020204" pitchFamily="34" charset="0"/>
              </a:rPr>
              <a:t>This was a quick and effective solution to securely suspending the magnet. </a:t>
            </a:r>
          </a:p>
          <a:p>
            <a:endParaRPr lang="en-US" dirty="0"/>
          </a:p>
        </p:txBody>
      </p:sp>
      <p:sp>
        <p:nvSpPr>
          <p:cNvPr id="4" name="Slide Number Placeholder 3">
            <a:extLst>
              <a:ext uri="{FF2B5EF4-FFF2-40B4-BE49-F238E27FC236}">
                <a16:creationId xmlns:a16="http://schemas.microsoft.com/office/drawing/2014/main" id="{7E9641F2-D27F-40A9-9070-3B053E62A2C1}"/>
              </a:ext>
            </a:extLst>
          </p:cNvPr>
          <p:cNvSpPr>
            <a:spLocks noGrp="1"/>
          </p:cNvSpPr>
          <p:nvPr>
            <p:ph type="sldNum" sz="quarter" idx="12"/>
          </p:nvPr>
        </p:nvSpPr>
        <p:spPr/>
        <p:txBody>
          <a:bodyPr/>
          <a:lstStyle/>
          <a:p>
            <a:fld id="{5F282454-E389-4B15-814C-2DFE122DABED}" type="slidenum">
              <a:rPr lang="en-US" smtClean="0"/>
              <a:t>7</a:t>
            </a:fld>
            <a:endParaRPr lang="en-US"/>
          </a:p>
        </p:txBody>
      </p:sp>
      <p:pic>
        <p:nvPicPr>
          <p:cNvPr id="5" name="Content Placeholder 12" descr="A close up of a device&#10;&#10;Description automatically generated">
            <a:extLst>
              <a:ext uri="{FF2B5EF4-FFF2-40B4-BE49-F238E27FC236}">
                <a16:creationId xmlns:a16="http://schemas.microsoft.com/office/drawing/2014/main" id="{3C49D5C9-2026-4E3E-B35C-3DE1BA98F81D}"/>
              </a:ext>
            </a:extLst>
          </p:cNvPr>
          <p:cNvPicPr>
            <a:picLocks noChangeAspect="1"/>
          </p:cNvPicPr>
          <p:nvPr/>
        </p:nvPicPr>
        <p:blipFill rotWithShape="1">
          <a:blip r:embed="rId3">
            <a:extLst>
              <a:ext uri="{28A0092B-C50C-407E-A947-70E740481C1C}">
                <a14:useLocalDpi xmlns:a14="http://schemas.microsoft.com/office/drawing/2010/main" val="0"/>
              </a:ext>
            </a:extLst>
          </a:blip>
          <a:srcRect l="9594" t="16835" r="7919" b="24567"/>
          <a:stretch/>
        </p:blipFill>
        <p:spPr>
          <a:xfrm>
            <a:off x="6773929" y="3972255"/>
            <a:ext cx="5374608" cy="2147667"/>
          </a:xfrm>
          <a:prstGeom prst="rect">
            <a:avLst/>
          </a:prstGeom>
          <a:ln w="25400">
            <a:solidFill>
              <a:srgbClr val="000000"/>
            </a:solidFill>
          </a:ln>
        </p:spPr>
      </p:pic>
      <mc:AlternateContent xmlns:mc="http://schemas.openxmlformats.org/markup-compatibility/2006" xmlns:am3d="http://schemas.microsoft.com/office/drawing/2017/model3d">
        <mc:Choice Requires="am3d">
          <p:graphicFrame>
            <p:nvGraphicFramePr>
              <p:cNvPr id="6" name="3D Model 5">
                <a:extLst>
                  <a:ext uri="{FF2B5EF4-FFF2-40B4-BE49-F238E27FC236}">
                    <a16:creationId xmlns:a16="http://schemas.microsoft.com/office/drawing/2014/main" id="{84747740-865C-47F2-ABA2-1FBDA4C0301A}"/>
                  </a:ext>
                </a:extLst>
              </p:cNvPr>
              <p:cNvGraphicFramePr>
                <a:graphicFrameLocks/>
              </p:cNvGraphicFramePr>
              <p:nvPr>
                <p:extLst>
                  <p:ext uri="{D42A27DB-BD31-4B8C-83A1-F6EECF244321}">
                    <p14:modId xmlns:p14="http://schemas.microsoft.com/office/powerpoint/2010/main" val="1140800186"/>
                  </p:ext>
                </p:extLst>
              </p:nvPr>
            </p:nvGraphicFramePr>
            <p:xfrm rot="17188265">
              <a:off x="4576808" y="3667076"/>
              <a:ext cx="2209449" cy="2292673"/>
            </p:xfrm>
            <a:graphic>
              <a:graphicData uri="http://schemas.microsoft.com/office/drawing/2017/model3d">
                <am3d:model3d r:embed="rId4">
                  <am3d:spPr>
                    <a:xfrm rot="17188265">
                      <a:off x="0" y="0"/>
                      <a:ext cx="2209449" cy="2292673"/>
                    </a:xfrm>
                    <a:prstGeom prst="rect">
                      <a:avLst/>
                    </a:prstGeom>
                  </am3d:spPr>
                  <am3d:camera>
                    <am3d:pos x="0" y="-3594219" z="79200267"/>
                    <am3d:up dx="0" dy="36000000" dz="0"/>
                    <am3d:lookAt x="0" y="5781" z="260"/>
                    <am3d:perspective fov="2508392"/>
                  </am3d:camera>
                  <am3d:trans>
                    <am3d:meterPerModelUnit n="8474" d="1000000"/>
                    <am3d:preTrans dx="-15254237" dy="-18000000" dz="-15254237"/>
                    <am3d:scale>
                      <am3d:sx n="1000000" d="1000000"/>
                      <am3d:sy n="1000000" d="1000000"/>
                      <am3d:sz n="1000000" d="1000000"/>
                    </am3d:scale>
                    <am3d:rot ax="-3910669" ay="2835736" az="-3467861"/>
                    <am3d:postTrans dx="0" dy="0" dz="0"/>
                  </am3d:trans>
                  <am3d:raster rName="Office3DRenderer" rVer="16.0.8326">
                    <am3d:blip r:embed="rId5"/>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6" name="3D Model 5">
                <a:extLst>
                  <a:ext uri="{FF2B5EF4-FFF2-40B4-BE49-F238E27FC236}">
                    <a16:creationId xmlns:a16="http://schemas.microsoft.com/office/drawing/2014/main" id="{84747740-865C-47F2-ABA2-1FBDA4C0301A}"/>
                  </a:ext>
                </a:extLst>
              </p:cNvPr>
              <p:cNvPicPr>
                <a:picLocks noGrp="1" noRot="1" noChangeAspect="1" noMove="1" noResize="1" noEditPoints="1" noAdjustHandles="1" noChangeArrowheads="1" noChangeShapeType="1" noCrop="1"/>
              </p:cNvPicPr>
              <p:nvPr/>
            </p:nvPicPr>
            <p:blipFill>
              <a:blip r:embed="rId6"/>
              <a:stretch>
                <a:fillRect/>
              </a:stretch>
            </p:blipFill>
            <p:spPr>
              <a:xfrm rot="17188265">
                <a:off x="4576808" y="3667076"/>
                <a:ext cx="2209449" cy="2292673"/>
              </a:xfrm>
              <a:prstGeom prst="rect">
                <a:avLst/>
              </a:prstGeom>
            </p:spPr>
          </p:pic>
        </mc:Fallback>
      </mc:AlternateContent>
      <mc:AlternateContent xmlns:mc="http://schemas.openxmlformats.org/markup-compatibility/2006" xmlns:am3d="http://schemas.microsoft.com/office/drawing/2017/model3d">
        <mc:Choice Requires="am3d">
          <p:graphicFrame>
            <p:nvGraphicFramePr>
              <p:cNvPr id="7" name="3D Model 6">
                <a:extLst>
                  <a:ext uri="{FF2B5EF4-FFF2-40B4-BE49-F238E27FC236}">
                    <a16:creationId xmlns:a16="http://schemas.microsoft.com/office/drawing/2014/main" id="{29F2A03D-DED1-471D-8835-AFE9FC3CA207}"/>
                  </a:ext>
                </a:extLst>
              </p:cNvPr>
              <p:cNvGraphicFramePr>
                <a:graphicFrameLocks noChangeAspect="1"/>
              </p:cNvGraphicFramePr>
              <p:nvPr>
                <p:extLst>
                  <p:ext uri="{D42A27DB-BD31-4B8C-83A1-F6EECF244321}">
                    <p14:modId xmlns:p14="http://schemas.microsoft.com/office/powerpoint/2010/main" val="1535278178"/>
                  </p:ext>
                </p:extLst>
              </p:nvPr>
            </p:nvGraphicFramePr>
            <p:xfrm rot="16865034">
              <a:off x="3746180" y="4231909"/>
              <a:ext cx="1708223" cy="2044535"/>
            </p:xfrm>
            <a:graphic>
              <a:graphicData uri="http://schemas.microsoft.com/office/drawing/2017/model3d">
                <am3d:model3d r:embed="rId7">
                  <am3d:spPr>
                    <a:xfrm rot="16865034">
                      <a:off x="0" y="0"/>
                      <a:ext cx="1708223" cy="2044535"/>
                    </a:xfrm>
                    <a:prstGeom prst="rect">
                      <a:avLst/>
                    </a:prstGeom>
                  </am3d:spPr>
                  <am3d:camera>
                    <am3d:pos x="0" y="0" z="63301643"/>
                    <am3d:up dx="0" dy="36000000" dz="0"/>
                    <am3d:lookAt x="0" y="0" z="0"/>
                    <am3d:perspective fov="2700000"/>
                  </am3d:camera>
                  <am3d:trans>
                    <am3d:meterPerModelUnit n="10526" d="1000000"/>
                    <am3d:preTrans dx="-15347368" dy="-22547367" dz="-22736841"/>
                    <am3d:scale>
                      <am3d:sx n="1000000" d="1000000"/>
                      <am3d:sy n="1000000" d="1000000"/>
                      <am3d:sz n="1000000" d="1000000"/>
                    </am3d:scale>
                    <am3d:rot ax="-4473115" ay="2674978" az="-4110580"/>
                    <am3d:postTrans dx="0" dy="0" dz="0"/>
                  </am3d:trans>
                  <am3d:raster rName="Office3DRenderer" rVer="16.0.8326">
                    <am3d:blip r:embed="rId8"/>
                  </am3d:raster>
                  <am3d:objViewport viewportSz="227529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7" name="3D Model 6">
                <a:extLst>
                  <a:ext uri="{FF2B5EF4-FFF2-40B4-BE49-F238E27FC236}">
                    <a16:creationId xmlns:a16="http://schemas.microsoft.com/office/drawing/2014/main" id="{29F2A03D-DED1-471D-8835-AFE9FC3CA207}"/>
                  </a:ext>
                </a:extLst>
              </p:cNvPr>
              <p:cNvPicPr>
                <a:picLocks noGrp="1" noRot="1" noChangeAspect="1" noMove="1" noResize="1" noEditPoints="1" noAdjustHandles="1" noChangeArrowheads="1" noChangeShapeType="1" noCrop="1"/>
              </p:cNvPicPr>
              <p:nvPr/>
            </p:nvPicPr>
            <p:blipFill>
              <a:blip r:embed="rId9"/>
              <a:stretch>
                <a:fillRect/>
              </a:stretch>
            </p:blipFill>
            <p:spPr>
              <a:xfrm rot="16865034">
                <a:off x="3746180" y="4231909"/>
                <a:ext cx="1708223" cy="2044535"/>
              </a:xfrm>
              <a:prstGeom prst="rect">
                <a:avLst/>
              </a:prstGeom>
            </p:spPr>
          </p:pic>
        </mc:Fallback>
      </mc:AlternateContent>
      <p:pic>
        <p:nvPicPr>
          <p:cNvPr id="9" name="Picture 8" descr="A picture containing indoor, sitting, bench, table&#10;&#10;Description automatically generated">
            <a:extLst>
              <a:ext uri="{FF2B5EF4-FFF2-40B4-BE49-F238E27FC236}">
                <a16:creationId xmlns:a16="http://schemas.microsoft.com/office/drawing/2014/main" id="{CA357A07-0C0C-43F5-B51E-C9C100EA4FF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087" y="3850573"/>
            <a:ext cx="3341037" cy="2505778"/>
          </a:xfrm>
          <a:prstGeom prst="rect">
            <a:avLst/>
          </a:prstGeom>
          <a:ln w="25400">
            <a:solidFill>
              <a:schemeClr val="tx1"/>
            </a:solidFill>
          </a:ln>
        </p:spPr>
      </p:pic>
    </p:spTree>
    <p:extLst>
      <p:ext uri="{BB962C8B-B14F-4D97-AF65-F5344CB8AC3E}">
        <p14:creationId xmlns:p14="http://schemas.microsoft.com/office/powerpoint/2010/main" val="99283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3D8F0-6290-40B4-B7CF-55FD3B95953F}"/>
              </a:ext>
            </a:extLst>
          </p:cNvPr>
          <p:cNvSpPr>
            <a:spLocks noGrp="1"/>
          </p:cNvSpPr>
          <p:nvPr>
            <p:ph type="title"/>
          </p:nvPr>
        </p:nvSpPr>
        <p:spPr/>
        <p:txBody>
          <a:bodyPr>
            <a:normAutofit/>
          </a:bodyPr>
          <a:lstStyle/>
          <a:p>
            <a:r>
              <a:rPr lang="en-US" sz="4500" b="1" dirty="0">
                <a:latin typeface="Helvetica" panose="020B0604020202020204" pitchFamily="34" charset="0"/>
                <a:cs typeface="Helvetica" panose="020B0604020202020204" pitchFamily="34" charset="0"/>
              </a:rPr>
              <a:t>Materials</a:t>
            </a:r>
          </a:p>
        </p:txBody>
      </p:sp>
      <p:sp>
        <p:nvSpPr>
          <p:cNvPr id="4" name="Slide Number Placeholder 3">
            <a:extLst>
              <a:ext uri="{FF2B5EF4-FFF2-40B4-BE49-F238E27FC236}">
                <a16:creationId xmlns:a16="http://schemas.microsoft.com/office/drawing/2014/main" id="{5B6BA17F-957D-4BE6-B1A5-3C10DCDF6DA2}"/>
              </a:ext>
            </a:extLst>
          </p:cNvPr>
          <p:cNvSpPr>
            <a:spLocks noGrp="1"/>
          </p:cNvSpPr>
          <p:nvPr>
            <p:ph type="sldNum" sz="quarter" idx="12"/>
          </p:nvPr>
        </p:nvSpPr>
        <p:spPr/>
        <p:txBody>
          <a:bodyPr/>
          <a:lstStyle/>
          <a:p>
            <a:fld id="{5F282454-E389-4B15-814C-2DFE122DABED}" type="slidenum">
              <a:rPr lang="en-US" smtClean="0"/>
              <a:t>8</a:t>
            </a:fld>
            <a:endParaRPr lang="en-US"/>
          </a:p>
        </p:txBody>
      </p:sp>
      <p:pic>
        <p:nvPicPr>
          <p:cNvPr id="5" name="Content Placeholder 6" descr="A picture containing antenna, object, clock&#10;&#10;Description automatically generated">
            <a:extLst>
              <a:ext uri="{FF2B5EF4-FFF2-40B4-BE49-F238E27FC236}">
                <a16:creationId xmlns:a16="http://schemas.microsoft.com/office/drawing/2014/main" id="{1398DA9A-87B3-4065-847F-DA2B8BEF94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2202" y="4930640"/>
            <a:ext cx="5745978" cy="1562235"/>
          </a:xfrm>
          <a:ln w="25400">
            <a:solidFill>
              <a:srgbClr val="000000"/>
            </a:solidFill>
          </a:ln>
        </p:spPr>
      </p:pic>
      <p:sp>
        <p:nvSpPr>
          <p:cNvPr id="6" name="TextBox 5">
            <a:extLst>
              <a:ext uri="{FF2B5EF4-FFF2-40B4-BE49-F238E27FC236}">
                <a16:creationId xmlns:a16="http://schemas.microsoft.com/office/drawing/2014/main" id="{E949A43F-907E-4F5E-B2BB-75898D08E171}"/>
              </a:ext>
            </a:extLst>
          </p:cNvPr>
          <p:cNvSpPr txBox="1"/>
          <p:nvPr/>
        </p:nvSpPr>
        <p:spPr>
          <a:xfrm>
            <a:off x="0" y="1690688"/>
            <a:ext cx="12192000" cy="3554819"/>
          </a:xfrm>
          <a:prstGeom prst="rect">
            <a:avLst/>
          </a:prstGeom>
          <a:noFill/>
        </p:spPr>
        <p:txBody>
          <a:bodyPr wrap="square" rtlCol="0">
            <a:spAutoFit/>
          </a:bodyPr>
          <a:lstStyle/>
          <a:p>
            <a:pPr marL="342900" indent="-342900">
              <a:buFont typeface="Arial" panose="020B0604020202020204" pitchFamily="34" charset="0"/>
              <a:buChar char="•"/>
            </a:pPr>
            <a:r>
              <a:rPr lang="en-US" sz="2500" dirty="0">
                <a:latin typeface="Helvetica" panose="020B0604020202020204" pitchFamily="34" charset="0"/>
                <a:cs typeface="Helvetica" panose="020B0604020202020204" pitchFamily="34" charset="0"/>
              </a:rPr>
              <a:t>The RF probe was tuned to 2.26MHz and matched to 50 ohms. </a:t>
            </a:r>
          </a:p>
          <a:p>
            <a:pPr marL="342900" indent="-342900">
              <a:buFont typeface="Arial" panose="020B0604020202020204" pitchFamily="34" charset="0"/>
              <a:buChar char="•"/>
            </a:pPr>
            <a:endParaRPr lang="en-US" sz="25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500" dirty="0">
                <a:latin typeface="Helvetica" panose="020B0604020202020204" pitchFamily="34" charset="0"/>
                <a:cs typeface="Helvetica" panose="020B0604020202020204" pitchFamily="34" charset="0"/>
              </a:rPr>
              <a:t>40 turn coil, wrapped about a plexiglass former. </a:t>
            </a:r>
          </a:p>
          <a:p>
            <a:pPr marL="342900" indent="-342900">
              <a:buFont typeface="Arial" panose="020B0604020202020204" pitchFamily="34" charset="0"/>
              <a:buChar char="•"/>
            </a:pPr>
            <a:endParaRPr lang="en-US" sz="25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500" dirty="0">
                <a:latin typeface="Helvetica" panose="020B0604020202020204" pitchFamily="34" charset="0"/>
                <a:cs typeface="Helvetica" panose="020B0604020202020204" pitchFamily="34" charset="0"/>
              </a:rPr>
              <a:t>To reduce noise, a Faraday cage was constructed out of PCB circuit board to surround the circuitry.</a:t>
            </a:r>
          </a:p>
          <a:p>
            <a:pPr marL="342900" indent="-342900">
              <a:buFont typeface="Arial" panose="020B0604020202020204" pitchFamily="34" charset="0"/>
              <a:buChar char="•"/>
            </a:pPr>
            <a:endParaRPr lang="en-US" sz="2500" dirty="0">
              <a:latin typeface="Helvetica" panose="020B0604020202020204" pitchFamily="34" charset="0"/>
              <a:cs typeface="Helvetica" panose="020B0604020202020204" pitchFamily="34" charset="0"/>
            </a:endParaRPr>
          </a:p>
          <a:p>
            <a:pPr marL="342900" indent="-342900">
              <a:buFont typeface="Arial" panose="020B0604020202020204" pitchFamily="34" charset="0"/>
              <a:buChar char="•"/>
            </a:pPr>
            <a:r>
              <a:rPr lang="en-US" sz="2500" dirty="0">
                <a:latin typeface="Helvetica" panose="020B0604020202020204" pitchFamily="34" charset="0"/>
                <a:cs typeface="Helvetica" panose="020B0604020202020204" pitchFamily="34" charset="0"/>
              </a:rPr>
              <a:t>Problems with probe dead time required a resistor to be added in parallel with the coil.</a:t>
            </a:r>
          </a:p>
        </p:txBody>
      </p:sp>
      <p:cxnSp>
        <p:nvCxnSpPr>
          <p:cNvPr id="13" name="Straight Arrow Connector 12">
            <a:extLst>
              <a:ext uri="{FF2B5EF4-FFF2-40B4-BE49-F238E27FC236}">
                <a16:creationId xmlns:a16="http://schemas.microsoft.com/office/drawing/2014/main" id="{2EB15176-E002-4CAF-B30F-5F1C538B4416}"/>
              </a:ext>
            </a:extLst>
          </p:cNvPr>
          <p:cNvCxnSpPr>
            <a:cxnSpLocks/>
          </p:cNvCxnSpPr>
          <p:nvPr/>
        </p:nvCxnSpPr>
        <p:spPr>
          <a:xfrm flipH="1">
            <a:off x="5895975" y="4810539"/>
            <a:ext cx="932208" cy="5139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descr="A picture containing indoor, sitting, food, table&#10;&#10;Description automatically generated">
            <a:extLst>
              <a:ext uri="{FF2B5EF4-FFF2-40B4-BE49-F238E27FC236}">
                <a16:creationId xmlns:a16="http://schemas.microsoft.com/office/drawing/2014/main" id="{09CD8DA7-C455-4200-87C4-EE7B1D385E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0771" y="4884597"/>
            <a:ext cx="1339545" cy="1790835"/>
          </a:xfrm>
          <a:prstGeom prst="rect">
            <a:avLst/>
          </a:prstGeom>
          <a:ln w="25400">
            <a:solidFill>
              <a:schemeClr val="tx1"/>
            </a:solidFill>
          </a:ln>
        </p:spPr>
      </p:pic>
    </p:spTree>
    <p:extLst>
      <p:ext uri="{BB962C8B-B14F-4D97-AF65-F5344CB8AC3E}">
        <p14:creationId xmlns:p14="http://schemas.microsoft.com/office/powerpoint/2010/main" val="264827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7029-3972-4A6D-BD54-89D246BD5ACA}"/>
              </a:ext>
            </a:extLst>
          </p:cNvPr>
          <p:cNvSpPr>
            <a:spLocks noGrp="1"/>
          </p:cNvSpPr>
          <p:nvPr>
            <p:ph type="title"/>
          </p:nvPr>
        </p:nvSpPr>
        <p:spPr>
          <a:xfrm>
            <a:off x="838200" y="365125"/>
            <a:ext cx="10515600" cy="1325563"/>
          </a:xfrm>
        </p:spPr>
        <p:txBody>
          <a:bodyPr>
            <a:normAutofit/>
          </a:bodyPr>
          <a:lstStyle/>
          <a:p>
            <a:r>
              <a:rPr lang="en-US" sz="4500" b="1" dirty="0">
                <a:latin typeface="Helvetica" panose="020B0604020202020204" pitchFamily="34" charset="0"/>
                <a:cs typeface="Helvetica" panose="020B0604020202020204" pitchFamily="34" charset="0"/>
              </a:rPr>
              <a:t>Methods</a:t>
            </a:r>
          </a:p>
        </p:txBody>
      </p:sp>
      <p:sp>
        <p:nvSpPr>
          <p:cNvPr id="3" name="Content Placeholder 2">
            <a:extLst>
              <a:ext uri="{FF2B5EF4-FFF2-40B4-BE49-F238E27FC236}">
                <a16:creationId xmlns:a16="http://schemas.microsoft.com/office/drawing/2014/main" id="{8A91F2A0-0D65-4F64-8DC5-17CAA490D390}"/>
              </a:ext>
            </a:extLst>
          </p:cNvPr>
          <p:cNvSpPr>
            <a:spLocks noGrp="1"/>
          </p:cNvSpPr>
          <p:nvPr>
            <p:ph idx="1"/>
          </p:nvPr>
        </p:nvSpPr>
        <p:spPr>
          <a:xfrm>
            <a:off x="0" y="1825624"/>
            <a:ext cx="7509934" cy="5032375"/>
          </a:xfrm>
        </p:spPr>
        <p:txBody>
          <a:bodyPr>
            <a:normAutofit/>
          </a:bodyPr>
          <a:lstStyle/>
          <a:p>
            <a:r>
              <a:rPr lang="en-US" sz="2500" dirty="0">
                <a:latin typeface="Helvetica" panose="020B0604020202020204" pitchFamily="34" charset="0"/>
                <a:cs typeface="Helvetica" panose="020B0604020202020204" pitchFamily="34" charset="0"/>
              </a:rPr>
              <a:t>A doped water sample was pumped through a hose that feeds into the RF coil. Flow rate can be adjusted by the pump. This flow rate is taken as the true flow rate, which will be used on the final plot.</a:t>
            </a:r>
          </a:p>
          <a:p>
            <a:endParaRPr lang="en-US" sz="2500" dirty="0">
              <a:latin typeface="Helvetica" panose="020B0604020202020204" pitchFamily="34" charset="0"/>
              <a:cs typeface="Helvetica" panose="020B0604020202020204" pitchFamily="34" charset="0"/>
            </a:endParaRPr>
          </a:p>
          <a:p>
            <a:r>
              <a:rPr lang="en-US" sz="2500" dirty="0">
                <a:latin typeface="Helvetica" panose="020B0604020202020204" pitchFamily="34" charset="0"/>
                <a:cs typeface="Helvetica" panose="020B0604020202020204" pitchFamily="34" charset="0"/>
              </a:rPr>
              <a:t>Pump outputs flow in CCM to an oscilloscope. Uncertainty in flow rate given by the pump is +/- 22.5 CCM.</a:t>
            </a:r>
          </a:p>
          <a:p>
            <a:endParaRPr lang="en-US" sz="2500" dirty="0">
              <a:latin typeface="Helvetica" panose="020B0604020202020204" pitchFamily="34" charset="0"/>
              <a:cs typeface="Helvetica" panose="020B0604020202020204" pitchFamily="34" charset="0"/>
            </a:endParaRPr>
          </a:p>
          <a:p>
            <a:r>
              <a:rPr lang="en-US" sz="2500" dirty="0">
                <a:latin typeface="Helvetica" panose="020B0604020202020204" pitchFamily="34" charset="0"/>
                <a:cs typeface="Helvetica" panose="020B0604020202020204" pitchFamily="34" charset="0"/>
              </a:rPr>
              <a:t>Pulse length was determined by considering the probe geometry, and power supplied to the coil.</a:t>
            </a:r>
          </a:p>
          <a:p>
            <a:endParaRPr lang="en-US" sz="2100" dirty="0">
              <a:latin typeface="Helvetica" panose="020B0604020202020204" pitchFamily="34" charset="0"/>
              <a:cs typeface="Helvetica" panose="020B0604020202020204" pitchFamily="34" charset="0"/>
            </a:endParaRPr>
          </a:p>
          <a:p>
            <a:endParaRPr lang="en-US" sz="2100" dirty="0">
              <a:latin typeface="Helvetica" panose="020B0604020202020204" pitchFamily="34" charset="0"/>
              <a:cs typeface="Helvetica" panose="020B0604020202020204" pitchFamily="34" charset="0"/>
            </a:endParaRPr>
          </a:p>
        </p:txBody>
      </p:sp>
      <p:sp>
        <p:nvSpPr>
          <p:cNvPr id="4" name="Slide Number Placeholder 3">
            <a:extLst>
              <a:ext uri="{FF2B5EF4-FFF2-40B4-BE49-F238E27FC236}">
                <a16:creationId xmlns:a16="http://schemas.microsoft.com/office/drawing/2014/main" id="{262B1517-C9FF-4050-80AF-A9C02D12F786}"/>
              </a:ext>
            </a:extLst>
          </p:cNvPr>
          <p:cNvSpPr>
            <a:spLocks noGrp="1"/>
          </p:cNvSpPr>
          <p:nvPr>
            <p:ph type="sldNum" sz="quarter" idx="12"/>
          </p:nvPr>
        </p:nvSpPr>
        <p:spPr>
          <a:xfrm>
            <a:off x="8610600" y="6356350"/>
            <a:ext cx="2743200" cy="365125"/>
          </a:xfrm>
        </p:spPr>
        <p:txBody>
          <a:bodyPr/>
          <a:lstStyle/>
          <a:p>
            <a:fld id="{5F282454-E389-4B15-814C-2DFE122DABED}" type="slidenum">
              <a:rPr lang="en-US" smtClean="0"/>
              <a:t>9</a:t>
            </a:fld>
            <a:endParaRPr lang="en-US"/>
          </a:p>
        </p:txBody>
      </p:sp>
      <p:pic>
        <p:nvPicPr>
          <p:cNvPr id="5" name="Picture 4" descr="A close up of a machine&#10;&#10;Description automatically generated">
            <a:extLst>
              <a:ext uri="{FF2B5EF4-FFF2-40B4-BE49-F238E27FC236}">
                <a16:creationId xmlns:a16="http://schemas.microsoft.com/office/drawing/2014/main" id="{D6C15164-4B28-4114-99EF-4FCBE69C0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7067" y="2226015"/>
            <a:ext cx="3843866" cy="2882900"/>
          </a:xfrm>
          <a:prstGeom prst="rect">
            <a:avLst/>
          </a:prstGeom>
          <a:ln w="25400" cap="sq">
            <a:solidFill>
              <a:srgbClr val="000000"/>
            </a:solidFill>
            <a:miter lim="800000"/>
          </a:ln>
          <a:effectLst>
            <a:outerShdw blurRad="57150" dist="508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2319459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2866</Words>
  <Application>Microsoft Office PowerPoint</Application>
  <PresentationFormat>Widescreen</PresentationFormat>
  <Paragraphs>169</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Helvetica</vt:lpstr>
      <vt:lpstr>Office Theme</vt:lpstr>
      <vt:lpstr>Handheld Unilateral Magnet for Flow Measurements Using a Large Constant Gradient</vt:lpstr>
      <vt:lpstr>Introduction</vt:lpstr>
      <vt:lpstr>Theory</vt:lpstr>
      <vt:lpstr>Theory</vt:lpstr>
      <vt:lpstr>Theory  </vt:lpstr>
      <vt:lpstr>Materials</vt:lpstr>
      <vt:lpstr>Materials</vt:lpstr>
      <vt:lpstr>Materials</vt:lpstr>
      <vt:lpstr>Methods</vt:lpstr>
      <vt:lpstr>Results</vt:lpstr>
      <vt:lpstr>0 degree</vt:lpstr>
      <vt:lpstr>5 degree</vt:lpstr>
      <vt:lpstr>10 degree</vt:lpstr>
      <vt:lpstr>Discussion</vt:lpstr>
      <vt:lpstr>Discussion</vt:lpstr>
      <vt:lpstr>Conclusion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Handheld Unilateral Magnet for Flow Measurements Using a Large Constant Gradient</dc:title>
  <dc:creator>Devin Mathieu Morin</dc:creator>
  <cp:lastModifiedBy>Devin Mathieu Morin</cp:lastModifiedBy>
  <cp:revision>46</cp:revision>
  <cp:lastPrinted>2020-06-10T14:32:33Z</cp:lastPrinted>
  <dcterms:created xsi:type="dcterms:W3CDTF">2020-06-09T11:05:06Z</dcterms:created>
  <dcterms:modified xsi:type="dcterms:W3CDTF">2020-06-11T11:17:55Z</dcterms:modified>
</cp:coreProperties>
</file>