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1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6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1842-CE8E-4D71-A84C-441E7EA682F5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8217-7F46-41C5-92A0-9F486E333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1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police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391" y="209724"/>
            <a:ext cx="9144000" cy="3431097"/>
          </a:xfrm>
        </p:spPr>
        <p:txBody>
          <a:bodyPr>
            <a:normAutofit/>
          </a:bodyPr>
          <a:lstStyle/>
          <a:p>
            <a:r>
              <a:rPr lang="en-GB" dirty="0"/>
              <a:t>Mapping London’s crime with Shiny web applications built in R and Self-Organising Maps (SOMs)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3" y="3858935"/>
            <a:ext cx="3801808" cy="259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67" y="3716323"/>
            <a:ext cx="3920409" cy="2767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30" y="3716324"/>
            <a:ext cx="3874610" cy="27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4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5" y="407886"/>
            <a:ext cx="11039913" cy="5484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Plot learning rate: computed distances between centroids/nodes and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83" y="1079645"/>
            <a:ext cx="7581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978" y="424665"/>
            <a:ext cx="10515600" cy="54007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Plot the number of data points mapped to each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8" y="1062868"/>
            <a:ext cx="7581900" cy="53530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56924"/>
              </p:ext>
            </p:extLst>
          </p:nvPr>
        </p:nvGraphicFramePr>
        <p:xfrm>
          <a:off x="8514825" y="1442906"/>
          <a:ext cx="1518408" cy="4457700"/>
        </p:xfrm>
        <a:graphic>
          <a:graphicData uri="http://schemas.openxmlformats.org/drawingml/2006/table">
            <a:tbl>
              <a:tblPr/>
              <a:tblGrid>
                <a:gridCol w="759204">
                  <a:extLst>
                    <a:ext uri="{9D8B030D-6E8A-4147-A177-3AD203B41FA5}">
                      <a16:colId xmlns:a16="http://schemas.microsoft.com/office/drawing/2014/main" val="1792486185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569943430"/>
                    </a:ext>
                  </a:extLst>
                </a:gridCol>
              </a:tblGrid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95174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256191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065826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6627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21081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590149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83762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00117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31653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3945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33575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638026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94757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0370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999618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66219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14413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17000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41544"/>
                  </a:ext>
                </a:extLst>
              </a:tr>
              <a:tr h="20219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2155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08974" y="6185085"/>
            <a:ext cx="126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1, 2, 3…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875713" y="6409754"/>
            <a:ext cx="763398" cy="6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1578" y="1212073"/>
            <a:ext cx="70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1585" y="1212073"/>
            <a:ext cx="49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91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4528" y="6052386"/>
            <a:ext cx="54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4407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323996"/>
            <a:ext cx="10515600" cy="51490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Node vectors represented by a segments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49" y="838899"/>
            <a:ext cx="8213994" cy="5799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957" y="4286774"/>
            <a:ext cx="242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Highest crimes associated with the bottom left corner nodes</a:t>
            </a:r>
          </a:p>
        </p:txBody>
      </p:sp>
    </p:spTree>
    <p:extLst>
      <p:ext uri="{BB962C8B-B14F-4D97-AF65-F5344CB8AC3E}">
        <p14:creationId xmlns:p14="http://schemas.microsoft.com/office/powerpoint/2010/main" val="273888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67"/>
            <a:ext cx="10515600" cy="50651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Better visualisation of 6 variables or more using individual heatmaps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" y="846492"/>
            <a:ext cx="3915497" cy="2764459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7" y="846492"/>
            <a:ext cx="3915497" cy="2764459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6" y="3756606"/>
            <a:ext cx="3915497" cy="2764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" y="3722255"/>
            <a:ext cx="3964151" cy="27988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60484" y="2291094"/>
            <a:ext cx="3833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 1 featuring highest recordings of most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Frequency table indicates 6 areas mapped to node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City of London 001F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Newham 013G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013B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013E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018A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Westminster 018C</a:t>
            </a:r>
          </a:p>
        </p:txBody>
      </p:sp>
    </p:spTree>
    <p:extLst>
      <p:ext uri="{BB962C8B-B14F-4D97-AF65-F5344CB8AC3E}">
        <p14:creationId xmlns:p14="http://schemas.microsoft.com/office/powerpoint/2010/main" val="218046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283870"/>
              </p:ext>
            </p:extLst>
          </p:nvPr>
        </p:nvGraphicFramePr>
        <p:xfrm>
          <a:off x="687198" y="860891"/>
          <a:ext cx="469853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267">
                  <a:extLst>
                    <a:ext uri="{9D8B030D-6E8A-4147-A177-3AD203B41FA5}">
                      <a16:colId xmlns:a16="http://schemas.microsoft.com/office/drawing/2014/main" val="223845377"/>
                    </a:ext>
                  </a:extLst>
                </a:gridCol>
                <a:gridCol w="2349267">
                  <a:extLst>
                    <a:ext uri="{9D8B030D-6E8A-4147-A177-3AD203B41FA5}">
                      <a16:colId xmlns:a16="http://schemas.microsoft.com/office/drawing/2014/main" val="2356276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BICYCLE THEFT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2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City of London 001F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8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Newham 013G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Westminster 018C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012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7198" y="3704759"/>
            <a:ext cx="109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Node 3 represents the highest vehicle crime rates: 10 areas mapped to node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98" y="275097"/>
            <a:ext cx="1075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Node 1 also represents the highest bicycle theft rates: 6 areas mapped to node 1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181385"/>
              </p:ext>
            </p:extLst>
          </p:nvPr>
        </p:nvGraphicFramePr>
        <p:xfrm>
          <a:off x="687196" y="4287287"/>
          <a:ext cx="62085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77">
                  <a:extLst>
                    <a:ext uri="{9D8B030D-6E8A-4147-A177-3AD203B41FA5}">
                      <a16:colId xmlns:a16="http://schemas.microsoft.com/office/drawing/2014/main" val="223845377"/>
                    </a:ext>
                  </a:extLst>
                </a:gridCol>
                <a:gridCol w="3104277">
                  <a:extLst>
                    <a:ext uri="{9D8B030D-6E8A-4147-A177-3AD203B41FA5}">
                      <a16:colId xmlns:a16="http://schemas.microsoft.com/office/drawing/2014/main" val="2356276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VEHICLE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2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Kensington and Chelsea 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8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Ealing 015E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Enfield 033F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Newham 033B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924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88404" y="857625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bicycle theft: 3.59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3317" y="4259313"/>
            <a:ext cx="312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vehicle crime: 17.36</a:t>
            </a:r>
          </a:p>
        </p:txBody>
      </p:sp>
    </p:spTree>
    <p:extLst>
      <p:ext uri="{BB962C8B-B14F-4D97-AF65-F5344CB8AC3E}">
        <p14:creationId xmlns:p14="http://schemas.microsoft.com/office/powerpoint/2010/main" val="229136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/>
          <a:lstStyle/>
          <a:p>
            <a:pPr algn="ctr"/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840"/>
            <a:ext cx="10515600" cy="195781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Shiny application showed a geographic representation of crime incidences</a:t>
            </a:r>
          </a:p>
          <a:p>
            <a:r>
              <a:rPr lang="en-GB" dirty="0"/>
              <a:t>SOM are effective in clustering and segmentation</a:t>
            </a:r>
          </a:p>
          <a:p>
            <a:r>
              <a:rPr lang="en-GB" dirty="0"/>
              <a:t>Ability to identify areas of similar crimes</a:t>
            </a:r>
          </a:p>
          <a:p>
            <a:r>
              <a:rPr lang="en-GB" dirty="0"/>
              <a:t>Identify areas with higher levels of certain types of crime e.g. “bicycle theft” and “vehicle crime”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36603"/>
            <a:ext cx="10515600" cy="75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/>
              <a:t>Further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69556"/>
            <a:ext cx="10515600" cy="1738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Train a SOM with fewer variables for less generalisation and higher accuracy</a:t>
            </a:r>
          </a:p>
          <a:p>
            <a:r>
              <a:rPr lang="en-GB" dirty="0"/>
              <a:t>Map untrained data to the trained SOM (using the prediction method)</a:t>
            </a:r>
          </a:p>
        </p:txBody>
      </p:sp>
    </p:spTree>
    <p:extLst>
      <p:ext uri="{BB962C8B-B14F-4D97-AF65-F5344CB8AC3E}">
        <p14:creationId xmlns:p14="http://schemas.microsoft.com/office/powerpoint/2010/main" val="30648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https://data.police.uk/</a:t>
            </a:r>
            <a:endParaRPr lang="en-GB" dirty="0"/>
          </a:p>
          <a:p>
            <a:r>
              <a:rPr lang="en-GB" dirty="0"/>
              <a:t>Comes as separate csv files for each month</a:t>
            </a:r>
          </a:p>
          <a:p>
            <a:r>
              <a:rPr lang="en-GB" dirty="0"/>
              <a:t>Script to import each csv, clean, combine and transform into appropriate format</a:t>
            </a:r>
          </a:p>
        </p:txBody>
      </p:sp>
    </p:spTree>
    <p:extLst>
      <p:ext uri="{BB962C8B-B14F-4D97-AF65-F5344CB8AC3E}">
        <p14:creationId xmlns:p14="http://schemas.microsoft.com/office/powerpoint/2010/main" val="11623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Part 1: GIS mapping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Data: 988,848 incidences represented by each row</a:t>
            </a:r>
          </a:p>
          <a:p>
            <a:pPr lvl="1"/>
            <a:r>
              <a:rPr lang="en-GB" dirty="0"/>
              <a:t>Month</a:t>
            </a:r>
          </a:p>
          <a:p>
            <a:pPr lvl="1"/>
            <a:r>
              <a:rPr lang="en-GB" dirty="0"/>
              <a:t>Longitude</a:t>
            </a:r>
          </a:p>
          <a:p>
            <a:pPr lvl="1"/>
            <a:r>
              <a:rPr lang="en-GB" dirty="0"/>
              <a:t>Latitude</a:t>
            </a:r>
          </a:p>
          <a:p>
            <a:pPr lvl="1"/>
            <a:r>
              <a:rPr lang="en-GB" dirty="0"/>
              <a:t>Crime type</a:t>
            </a:r>
          </a:p>
          <a:p>
            <a:r>
              <a:rPr lang="en-GB" dirty="0"/>
              <a:t>14 types of crime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35208"/>
              </p:ext>
            </p:extLst>
          </p:nvPr>
        </p:nvGraphicFramePr>
        <p:xfrm>
          <a:off x="5201174" y="3120705"/>
          <a:ext cx="5992536" cy="2072082"/>
        </p:xfrm>
        <a:graphic>
          <a:graphicData uri="http://schemas.openxmlformats.org/drawingml/2006/table">
            <a:tbl>
              <a:tblPr/>
              <a:tblGrid>
                <a:gridCol w="913149">
                  <a:extLst>
                    <a:ext uri="{9D8B030D-6E8A-4147-A177-3AD203B41FA5}">
                      <a16:colId xmlns:a16="http://schemas.microsoft.com/office/drawing/2014/main" val="1833822524"/>
                    </a:ext>
                  </a:extLst>
                </a:gridCol>
                <a:gridCol w="913149">
                  <a:extLst>
                    <a:ext uri="{9D8B030D-6E8A-4147-A177-3AD203B41FA5}">
                      <a16:colId xmlns:a16="http://schemas.microsoft.com/office/drawing/2014/main" val="4089802881"/>
                    </a:ext>
                  </a:extLst>
                </a:gridCol>
                <a:gridCol w="913149">
                  <a:extLst>
                    <a:ext uri="{9D8B030D-6E8A-4147-A177-3AD203B41FA5}">
                      <a16:colId xmlns:a16="http://schemas.microsoft.com/office/drawing/2014/main" val="1310960020"/>
                    </a:ext>
                  </a:extLst>
                </a:gridCol>
                <a:gridCol w="3253089">
                  <a:extLst>
                    <a:ext uri="{9D8B030D-6E8A-4147-A177-3AD203B41FA5}">
                      <a16:colId xmlns:a16="http://schemas.microsoft.com/office/drawing/2014/main" val="1906551992"/>
                    </a:ext>
                  </a:extLst>
                </a:gridCol>
              </a:tblGrid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Crime.type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53476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494538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67907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51.51823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649401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Anti-social 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06957"/>
                  </a:ext>
                </a:extLst>
              </a:tr>
              <a:tr h="34534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51.51737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theft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6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02" y="1140903"/>
            <a:ext cx="8204104" cy="5595519"/>
          </a:xfrm>
        </p:spPr>
      </p:pic>
      <p:sp>
        <p:nvSpPr>
          <p:cNvPr id="6" name="TextBox 5"/>
          <p:cNvSpPr txBox="1"/>
          <p:nvPr/>
        </p:nvSpPr>
        <p:spPr>
          <a:xfrm>
            <a:off x="2065602" y="662730"/>
            <a:ext cx="806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+mj-lt"/>
              </a:rPr>
              <a:t>Plotting all crimes in Greater London</a:t>
            </a:r>
          </a:p>
        </p:txBody>
      </p:sp>
    </p:spTree>
    <p:extLst>
      <p:ext uri="{BB962C8B-B14F-4D97-AF65-F5344CB8AC3E}">
        <p14:creationId xmlns:p14="http://schemas.microsoft.com/office/powerpoint/2010/main" val="28726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947"/>
            <a:ext cx="12192000" cy="110734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Differentiate between the different types of crime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8" y="1300295"/>
            <a:ext cx="7849695" cy="49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8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2613"/>
            <a:ext cx="10515600" cy="918901"/>
          </a:xfrm>
        </p:spPr>
        <p:txBody>
          <a:bodyPr/>
          <a:lstStyle/>
          <a:p>
            <a:pPr algn="ctr"/>
            <a:r>
              <a:rPr lang="en-GB" dirty="0"/>
              <a:t>Easier to visualise one type of crime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2" y="1213495"/>
            <a:ext cx="784969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4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168" y="893630"/>
            <a:ext cx="3005882" cy="2378075"/>
          </a:xfrm>
        </p:spPr>
        <p:txBody>
          <a:bodyPr>
            <a:normAutofit fontScale="90000"/>
          </a:bodyPr>
          <a:lstStyle/>
          <a:p>
            <a:r>
              <a:rPr lang="en-GB" dirty="0"/>
              <a:t>Turn it into an interactive Shiny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5118" y="3340915"/>
            <a:ext cx="2788251" cy="183509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Toggle crimes  and select different months.</a:t>
            </a:r>
          </a:p>
          <a:p>
            <a:r>
              <a:rPr lang="en-GB" dirty="0"/>
              <a:t>View each crimes trend by month over the year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1" y="0"/>
            <a:ext cx="861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124"/>
            <a:ext cx="10515600" cy="1035836"/>
          </a:xfrm>
        </p:spPr>
        <p:txBody>
          <a:bodyPr/>
          <a:lstStyle/>
          <a:p>
            <a:pPr algn="ctr"/>
            <a:r>
              <a:rPr lang="en-GB" b="1" dirty="0"/>
              <a:t>Part 2: Self-Organising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5568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000" dirty="0">
                <a:latin typeface="+mj-lt"/>
              </a:rPr>
              <a:t>Segmentation of areas by types of crime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Data: wide format 5,149 areas as the dependant variable represented by each row</a:t>
            </a:r>
          </a:p>
          <a:p>
            <a:r>
              <a:rPr lang="en-GB" dirty="0"/>
              <a:t>14 types of crime as the independent variables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49973"/>
              </p:ext>
            </p:extLst>
          </p:nvPr>
        </p:nvGraphicFramePr>
        <p:xfrm>
          <a:off x="494950" y="3663173"/>
          <a:ext cx="11056689" cy="1464945"/>
        </p:xfrm>
        <a:graphic>
          <a:graphicData uri="http://schemas.openxmlformats.org/drawingml/2006/table">
            <a:tbl>
              <a:tblPr/>
              <a:tblGrid>
                <a:gridCol w="1506435">
                  <a:extLst>
                    <a:ext uri="{9D8B030D-6E8A-4147-A177-3AD203B41FA5}">
                      <a16:colId xmlns:a16="http://schemas.microsoft.com/office/drawing/2014/main" val="2124675374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2606155433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4043295366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997725050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00935528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805050407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2017693610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3369483236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612842748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295378867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663985975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341121101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3088466066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388244587"/>
                    </a:ext>
                  </a:extLst>
                </a:gridCol>
                <a:gridCol w="682161">
                  <a:extLst>
                    <a:ext uri="{9D8B030D-6E8A-4147-A177-3AD203B41FA5}">
                      <a16:colId xmlns:a16="http://schemas.microsoft.com/office/drawing/2014/main" val="12893855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LSOA_name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anti_social_behaviour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bicycle_theft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criminal_damage_and_arson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other_crime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other_theft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possession_of_weapons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public_order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shoplifting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theft_from_the_person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vehicle_crime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violence_and_sexual_offences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84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Camden 028B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53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43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62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09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of London 001E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0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60420"/>
            <a:ext cx="10515600" cy="851279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Train the SOM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2768366"/>
            <a:ext cx="8834306" cy="320459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trainSOM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function(dims,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file, folder) {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dataTrainMatrix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(scale(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dataTrain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somGrid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somgrid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xdim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dims[1],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ydim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dims[2],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"hexagonal")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&lt;-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dataTrainMatrix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grid =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somGrid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rlen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lrn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alpha = c(0.05,0.01),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keep.data</a:t>
            </a: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042" y="1346433"/>
            <a:ext cx="11039913" cy="118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Select dimension of SOM: 10 x10 = 100 nodes</a:t>
            </a:r>
          </a:p>
          <a:p>
            <a:r>
              <a:rPr lang="en-GB" dirty="0"/>
              <a:t>Select the number of learning iterations (</a:t>
            </a:r>
            <a:r>
              <a:rPr lang="en-GB" dirty="0" err="1"/>
              <a:t>rlen</a:t>
            </a:r>
            <a:r>
              <a:rPr lang="en-GB" dirty="0"/>
              <a:t>): 400</a:t>
            </a:r>
          </a:p>
        </p:txBody>
      </p:sp>
    </p:spTree>
    <p:extLst>
      <p:ext uri="{BB962C8B-B14F-4D97-AF65-F5344CB8AC3E}">
        <p14:creationId xmlns:p14="http://schemas.microsoft.com/office/powerpoint/2010/main" val="155148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718</Words>
  <Application>Microsoft Office PowerPoint</Application>
  <PresentationFormat>Widescreen</PresentationFormat>
  <Paragraphs>246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Mapping London’s crime with Shiny web applications built in R and Self-Organising Maps (SOMs)</vt:lpstr>
      <vt:lpstr>Data</vt:lpstr>
      <vt:lpstr>Part 1: GIS mapping in R</vt:lpstr>
      <vt:lpstr>PowerPoint Presentation</vt:lpstr>
      <vt:lpstr>Differentiate between the different types of crime</vt:lpstr>
      <vt:lpstr>Easier to visualise one type of crime</vt:lpstr>
      <vt:lpstr>Turn it into an interactive Shiny application</vt:lpstr>
      <vt:lpstr>Part 2: Self-Organising Maps</vt:lpstr>
      <vt:lpstr>Train the SOM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London’s crime with R and Shiny web applications and  clustering areas of similar crimes using Self-Organising Maps (SOMs)</dc:title>
  <dc:creator>David Morison</dc:creator>
  <cp:lastModifiedBy>David Morison</cp:lastModifiedBy>
  <cp:revision>37</cp:revision>
  <dcterms:created xsi:type="dcterms:W3CDTF">2017-03-24T06:39:31Z</dcterms:created>
  <dcterms:modified xsi:type="dcterms:W3CDTF">2017-03-27T07:17:31Z</dcterms:modified>
</cp:coreProperties>
</file>