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302" r:id="rId2"/>
    <p:sldId id="256" r:id="rId3"/>
    <p:sldId id="285" r:id="rId4"/>
    <p:sldId id="296" r:id="rId5"/>
    <p:sldId id="293" r:id="rId6"/>
    <p:sldId id="299" r:id="rId7"/>
    <p:sldId id="300" r:id="rId8"/>
    <p:sldId id="294" r:id="rId9"/>
    <p:sldId id="298" r:id="rId10"/>
    <p:sldId id="303" r:id="rId11"/>
    <p:sldId id="29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CAF614-32DF-C44F-84FC-0D7C94C98899}">
          <p14:sldIdLst>
            <p14:sldId id="302"/>
            <p14:sldId id="256"/>
            <p14:sldId id="285"/>
            <p14:sldId id="296"/>
            <p14:sldId id="293"/>
            <p14:sldId id="299"/>
            <p14:sldId id="300"/>
            <p14:sldId id="294"/>
            <p14:sldId id="298"/>
            <p14:sldId id="303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0"/>
  </p:normalViewPr>
  <p:slideViewPr>
    <p:cSldViewPr snapToGrid="0" snapToObjects="1">
      <p:cViewPr varScale="1">
        <p:scale>
          <a:sx n="118" d="100"/>
          <a:sy n="118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F5783-CC4B-43CE-8682-22EB5BFD4138}" type="datetimeFigureOut">
              <a:rPr lang="it-IT"/>
              <a:t>22/04/2016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396B6-433B-465C-B516-D3C4A31C8BF5}" type="slidenum">
              <a:rPr lang="it-IT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991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396B6-433B-465C-B516-D3C4A31C8BF5}" type="slidenum">
              <a:rPr lang="it-IT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657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396B6-433B-465C-B516-D3C4A31C8BF5}" type="slidenum">
              <a:rPr lang="it-IT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9039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396B6-433B-465C-B516-D3C4A31C8BF5}" type="slidenum">
              <a:rPr lang="it-IT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0439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396B6-433B-465C-B516-D3C4A31C8BF5}" type="slidenum">
              <a:rPr lang="it-IT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5021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396B6-433B-465C-B516-D3C4A31C8BF5}" type="slidenum">
              <a:rPr lang="it-IT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176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396B6-433B-465C-B516-D3C4A31C8BF5}" type="slidenum">
              <a:rPr lang="it-IT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601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396B6-433B-465C-B516-D3C4A31C8BF5}" type="slidenum">
              <a:rPr lang="it-IT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3854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396B6-433B-465C-B516-D3C4A31C8BF5}" type="slidenum">
              <a:rPr lang="it-IT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125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396B6-433B-465C-B516-D3C4A31C8BF5}" type="slidenum">
              <a:rPr lang="it-IT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8064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396B6-433B-465C-B516-D3C4A31C8BF5}" type="slidenum">
              <a:rPr lang="it-IT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342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5133418"/>
            <a:ext cx="9144000" cy="1736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780" y="5187971"/>
            <a:ext cx="6858000" cy="113015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1432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0" y="1340286"/>
            <a:ext cx="9144000" cy="181627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0"/>
                  <a:lumOff val="10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1" y="79814"/>
            <a:ext cx="1987541" cy="11863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221021"/>
            <a:ext cx="7772400" cy="2019362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sessione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133418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93070" y="6488668"/>
            <a:ext cx="19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0" dirty="0" err="1">
                <a:latin typeface="+mj-lt"/>
              </a:rPr>
              <a:t>www.xedotnet.org</a:t>
            </a:r>
            <a:endParaRPr lang="it-IT" sz="18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2435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01666"/>
            <a:ext cx="2949178" cy="12557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55CF-82E0-B949-AB34-689EAA29D0C8}" type="datetimeFigureOut">
              <a:rPr lang="it-IT" smtClean="0"/>
              <a:t>22/04/2016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0D10-C5E8-F64C-87B8-2BA0E9C1B43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33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55CF-82E0-B949-AB34-689EAA29D0C8}" type="datetimeFigureOut">
              <a:rPr lang="it-IT" smtClean="0"/>
              <a:t>22/04/2016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0D10-C5E8-F64C-87B8-2BA0E9C1B43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4969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889347"/>
            <a:ext cx="1971675" cy="52876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889347"/>
            <a:ext cx="5800725" cy="52876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55CF-82E0-B949-AB34-689EAA29D0C8}" type="datetimeFigureOut">
              <a:rPr lang="it-IT" smtClean="0"/>
              <a:t>22/04/2016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0D10-C5E8-F64C-87B8-2BA0E9C1B43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616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55CF-82E0-B949-AB34-689EAA29D0C8}" type="datetimeFigureOut">
              <a:rPr lang="it-IT" smtClean="0"/>
              <a:t>22/04/2016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0D10-C5E8-F64C-87B8-2BA0E9C1B43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563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637618"/>
            <a:ext cx="9144000" cy="3582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3036063"/>
            <a:ext cx="7886700" cy="218908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5869465" y="-847620"/>
            <a:ext cx="2492990" cy="606025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it-IT" sz="15000" b="1">
                <a:solidFill>
                  <a:schemeClr val="bg1"/>
                </a:solidFill>
              </a:rPr>
              <a:t>DEMO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5220385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1" y="79814"/>
            <a:ext cx="1987541" cy="118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1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55CF-82E0-B949-AB34-689EAA29D0C8}" type="datetimeFigureOut">
              <a:rPr lang="it-IT" smtClean="0"/>
              <a:t>22/04/2016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0D10-C5E8-F64C-87B8-2BA0E9C1B43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98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55CF-82E0-B949-AB34-689EAA29D0C8}" type="datetimeFigureOut">
              <a:rPr lang="it-IT" smtClean="0"/>
              <a:t>22/04/2016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0D10-C5E8-F64C-87B8-2BA0E9C1B43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02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14192"/>
            <a:ext cx="7886700" cy="8764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55CF-82E0-B949-AB34-689EAA29D0C8}" type="datetimeFigureOut">
              <a:rPr lang="it-IT" smtClean="0"/>
              <a:t>22/04/2016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0D10-C5E8-F64C-87B8-2BA0E9C1B43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361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55CF-82E0-B949-AB34-689EAA29D0C8}" type="datetimeFigureOut">
              <a:rPr lang="it-IT" smtClean="0"/>
              <a:t>22/04/2016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0D10-C5E8-F64C-87B8-2BA0E9C1B43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115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55CF-82E0-B949-AB34-689EAA29D0C8}" type="datetimeFigureOut">
              <a:rPr lang="it-IT" smtClean="0"/>
              <a:t>22/04/2016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0D10-C5E8-F64C-87B8-2BA0E9C1B43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098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01666"/>
            <a:ext cx="2949178" cy="12557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55CF-82E0-B949-AB34-689EAA29D0C8}" type="datetimeFigureOut">
              <a:rPr lang="it-IT" smtClean="0"/>
              <a:t>22/04/2016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0D10-C5E8-F64C-87B8-2BA0E9C1B43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507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395757"/>
            <a:ext cx="9144000" cy="458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10876"/>
            <a:ext cx="7886700" cy="506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26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A55CF-82E0-B949-AB34-689EAA29D0C8}" type="datetimeFigureOut">
              <a:rPr lang="it-IT" smtClean="0"/>
              <a:t>22/04/2016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269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26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10D10-C5E8-F64C-87B8-2BA0E9C1B435}" type="slidenum">
              <a:rPr lang="it-IT" smtClean="0"/>
              <a:t>‹#›</a:t>
            </a:fld>
            <a:endParaRPr 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686" y="180000"/>
            <a:ext cx="1025328" cy="61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41123"/>
            <a:ext cx="7886700" cy="889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7200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6394538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34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B363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tlassian.com/git/tutorials/migrating-overview/" TargetMode="External"/><Relationship Id="rId13" Type="http://schemas.openxmlformats.org/officeDocument/2006/relationships/hyperlink" Target="https://www.atlassian.com/git/" TargetMode="External"/><Relationship Id="rId18" Type="http://schemas.openxmlformats.org/officeDocument/2006/relationships/hyperlink" Target="http://blog.monstuff.com/archives/2015/08/git-internals.html" TargetMode="External"/><Relationship Id="rId26" Type="http://schemas.openxmlformats.org/officeDocument/2006/relationships/hyperlink" Target="https://code.visualstudio.com/Docs/editor/versioncontrol" TargetMode="External"/><Relationship Id="rId3" Type="http://schemas.openxmlformats.org/officeDocument/2006/relationships/hyperlink" Target="http://git-scm.com/" TargetMode="External"/><Relationship Id="rId21" Type="http://schemas.openxmlformats.org/officeDocument/2006/relationships/hyperlink" Target="https://egghead.io/series/how-to-contribute-to-an-open-source-project-on-github" TargetMode="External"/><Relationship Id="rId7" Type="http://schemas.openxmlformats.org/officeDocument/2006/relationships/hyperlink" Target="http://git-scm.com/book/en/v2" TargetMode="External"/><Relationship Id="rId12" Type="http://schemas.openxmlformats.org/officeDocument/2006/relationships/hyperlink" Target="https://www.atlassian.com/git/tutorials/comparing-workflows" TargetMode="External"/><Relationship Id="rId17" Type="http://schemas.openxmlformats.org/officeDocument/2006/relationships/hyperlink" Target="http://blogs.msdn.com/b/cdndevs/archive/2016/01/06/submitting-your-first-pull-request.aspx" TargetMode="External"/><Relationship Id="rId25" Type="http://schemas.openxmlformats.org/officeDocument/2006/relationships/hyperlink" Target="https://www.sourcetreeapp.com/" TargetMode="External"/><Relationship Id="rId2" Type="http://schemas.openxmlformats.org/officeDocument/2006/relationships/notesSlide" Target="../notesSlides/notesSlide9.xml"/><Relationship Id="rId16" Type="http://schemas.openxmlformats.org/officeDocument/2006/relationships/hyperlink" Target="http://debuggable.com/posts/git-fake-submodules:4b563ee4-f3cc-4061-967e-0e48cbdd56cb" TargetMode="External"/><Relationship Id="rId20" Type="http://schemas.openxmlformats.org/officeDocument/2006/relationships/hyperlink" Target="http://justinhileman.info/article/git-pretty/" TargetMode="External"/><Relationship Id="rId29" Type="http://schemas.openxmlformats.org/officeDocument/2006/relationships/hyperlink" Target="http://www.codewrecks.com/blog/index.php/2013/03/17/visual-studio-tools-for-git-a-prim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dpsoftware.com/git-cheatsheet.html" TargetMode="External"/><Relationship Id="rId11" Type="http://schemas.openxmlformats.org/officeDocument/2006/relationships/hyperlink" Target="http://haacked.com/archive/2014/07/28/github-flow-aliases/" TargetMode="External"/><Relationship Id="rId24" Type="http://schemas.openxmlformats.org/officeDocument/2006/relationships/hyperlink" Target="https://channel9.msdn.com/Events/MVP-RD-Americas/GitHub--Microsoft-Partnership/GH3-AdvancedGit-commits-stash-stagingarea" TargetMode="External"/><Relationship Id="rId5" Type="http://schemas.openxmlformats.org/officeDocument/2006/relationships/hyperlink" Target="https://training.github.com/kit/downloads/github-git-cheat-sheet.pdf" TargetMode="External"/><Relationship Id="rId15" Type="http://schemas.openxmlformats.org/officeDocument/2006/relationships/hyperlink" Target="http://www.git-tower.com/learn/git/ebook/command-line/advanced-topics/merge-conflicts" TargetMode="External"/><Relationship Id="rId23" Type="http://schemas.openxmlformats.org/officeDocument/2006/relationships/hyperlink" Target="https://channel9.msdn.com/Shows/Visual-Studio-Toolbox/Getting-Started-with-Git" TargetMode="External"/><Relationship Id="rId28" Type="http://schemas.openxmlformats.org/officeDocument/2006/relationships/hyperlink" Target="https://sourcegear.com/diffmerge/downloads.php" TargetMode="External"/><Relationship Id="rId10" Type="http://schemas.openxmlformats.org/officeDocument/2006/relationships/hyperlink" Target="http://pcottle.github.io/learnGitBranching/" TargetMode="External"/><Relationship Id="rId19" Type="http://schemas.openxmlformats.org/officeDocument/2006/relationships/hyperlink" Target="http://angular-tips.com/blog/2015/10/working-with-foss-projects/" TargetMode="External"/><Relationship Id="rId31" Type="http://schemas.openxmlformats.org/officeDocument/2006/relationships/hyperlink" Target="http://www.codewrecks.com/blog/index.php/2013/03/19/how-to-configure-diff-and-merge-tool-in-visual-studio-git-tools/" TargetMode="External"/><Relationship Id="rId4" Type="http://schemas.openxmlformats.org/officeDocument/2006/relationships/hyperlink" Target="http://git-scm.com/docs" TargetMode="External"/><Relationship Id="rId9" Type="http://schemas.openxmlformats.org/officeDocument/2006/relationships/hyperlink" Target="https://try.github.io/levels/1/challenges/1" TargetMode="External"/><Relationship Id="rId14" Type="http://schemas.openxmlformats.org/officeDocument/2006/relationships/hyperlink" Target="https://www.atlassian.com/git/tutorials/merging-vs-rebasing/" TargetMode="External"/><Relationship Id="rId22" Type="http://schemas.openxmlformats.org/officeDocument/2006/relationships/hyperlink" Target="https://youtu.be/uhtzxPU7Bz0" TargetMode="External"/><Relationship Id="rId27" Type="http://schemas.openxmlformats.org/officeDocument/2006/relationships/hyperlink" Target="http://www.scootersoftware.com/download.php" TargetMode="External"/><Relationship Id="rId30" Type="http://schemas.openxmlformats.org/officeDocument/2006/relationships/hyperlink" Target="https://onedrive.live.com/prev?id=288FBF38C031D5F3%2150350&amp;cid=288FBF38C031D5F3&amp;parId=288FBF38C031D5F3%2113982&amp;v=TextFileEditor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goo.gl/forms/58cRkZJcUQ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tiff"/><Relationship Id="rId4" Type="http://schemas.openxmlformats.org/officeDocument/2006/relationships/image" Target="../media/image4.tiff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hyperlink" Target="https://www.youtube.com/watch?v=8oRjP8yj2Wo&amp;list=PLg7s6cbtAD165JTRsXh8ofwRw0PqUnkVH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 requisiti: GIT + account GITHUB</a:t>
            </a:r>
          </a:p>
        </p:txBody>
      </p:sp>
      <p:pic>
        <p:nvPicPr>
          <p:cNvPr id="4" name="Content Placeholder 3" descr="Schermata 2016-04-22 alle 15.21.07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4288" y="963613"/>
            <a:ext cx="9180489" cy="5888037"/>
          </a:xfrm>
        </p:spPr>
      </p:pic>
    </p:spTree>
    <p:extLst>
      <p:ext uri="{BB962C8B-B14F-4D97-AF65-F5344CB8AC3E}">
        <p14:creationId xmlns:p14="http://schemas.microsoft.com/office/powerpoint/2010/main" val="2331167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e approfondimenti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5" y="1111250"/>
            <a:ext cx="8585650" cy="506571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DOCS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Sito Ufficiale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Documentazione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CheatSheet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Visual tool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Ebook ProGIT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SVN Migration Overview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alibri" charset="0"/>
              </a:rPr>
              <a:t>TRYIT</a:t>
            </a:r>
            <a:r>
              <a:rPr lang="en-US" dirty="0">
                <a:latin typeface="Calibri" charset="0"/>
              </a:rPr>
              <a:t>: </a:t>
            </a:r>
            <a:r>
              <a:rPr lang="en-US" dirty="0">
                <a:latin typeface="Calibri" charset="0"/>
                <a:hlinkClick r:id="rId9"/>
              </a:rPr>
              <a:t>Tutorial base</a:t>
            </a:r>
            <a:r>
              <a:rPr lang="en-US" dirty="0">
                <a:latin typeface="Calibri" charset="0"/>
              </a:rPr>
              <a:t>, </a:t>
            </a:r>
            <a:r>
              <a:rPr lang="en-US" dirty="0">
                <a:latin typeface="Calibri" charset="0"/>
                <a:hlinkClick r:id="rId10"/>
              </a:rPr>
              <a:t>Esercizi Interattivi</a:t>
            </a:r>
            <a:r>
              <a:rPr lang="en-US" dirty="0">
                <a:latin typeface="Calibri" charset="0"/>
              </a:rPr>
              <a:t>, </a:t>
            </a:r>
            <a:r>
              <a:rPr lang="en-US" dirty="0">
                <a:latin typeface="Calibri" charset="0"/>
                <a:hlinkClick r:id="rId11"/>
              </a:rPr>
              <a:t>GIT alias like a pro</a:t>
            </a:r>
            <a:endParaRPr lang="en-US" dirty="0">
              <a:latin typeface="Calibri" charset="0"/>
            </a:endParaRP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  <a:p>
            <a:pPr marL="0" indent="0">
              <a:buNone/>
            </a:pPr>
            <a:r>
              <a:rPr lang="en-US" b="1" dirty="0"/>
              <a:t>READ</a:t>
            </a:r>
            <a:r>
              <a:rPr lang="en-US" dirty="0"/>
              <a:t>: </a:t>
            </a:r>
            <a:r>
              <a:rPr lang="en-US" dirty="0">
                <a:hlinkClick r:id="rId12"/>
              </a:rPr>
              <a:t>Worflows</a:t>
            </a:r>
            <a:r>
              <a:rPr lang="en-US" dirty="0"/>
              <a:t>, </a:t>
            </a:r>
            <a:r>
              <a:rPr lang="en-US" dirty="0">
                <a:hlinkClick r:id="rId13"/>
              </a:rPr>
              <a:t>Guida GIT</a:t>
            </a:r>
            <a:r>
              <a:rPr lang="en-US" dirty="0"/>
              <a:t>, </a:t>
            </a:r>
            <a:r>
              <a:rPr lang="en-US" dirty="0">
                <a:hlinkClick r:id="rId14"/>
              </a:rPr>
              <a:t>Merge vs Rebase</a:t>
            </a:r>
            <a:r>
              <a:rPr lang="en-US" dirty="0"/>
              <a:t>, </a:t>
            </a:r>
            <a:r>
              <a:rPr lang="en-US" dirty="0">
                <a:hlinkClick r:id="rId15"/>
              </a:rPr>
              <a:t>Merge conflict howto</a:t>
            </a:r>
            <a:r>
              <a:rPr lang="en-US" dirty="0"/>
              <a:t>, </a:t>
            </a:r>
            <a:r>
              <a:rPr lang="en-US" dirty="0">
                <a:hlinkClick r:id="rId16"/>
              </a:rPr>
              <a:t>Using FAKE submodule</a:t>
            </a:r>
            <a:r>
              <a:rPr lang="en-US" dirty="0"/>
              <a:t>, </a:t>
            </a:r>
            <a:r>
              <a:rPr lang="en-US" dirty="0">
                <a:hlinkClick r:id="rId17"/>
              </a:rPr>
              <a:t>Submit your 1st Pull Request</a:t>
            </a:r>
            <a:r>
              <a:rPr lang="en-US" dirty="0"/>
              <a:t>, </a:t>
            </a:r>
            <a:r>
              <a:rPr lang="en-US" dirty="0">
                <a:hlinkClick r:id="rId18"/>
              </a:rPr>
              <a:t>GIT Internals</a:t>
            </a:r>
            <a:r>
              <a:rPr lang="en-US" dirty="0"/>
              <a:t>, </a:t>
            </a:r>
            <a:r>
              <a:rPr lang="en-US" dirty="0">
                <a:hlinkClick r:id="rId19"/>
              </a:rPr>
              <a:t>OSS Contrib/Maintain</a:t>
            </a:r>
            <a:r>
              <a:rPr lang="en-US" dirty="0"/>
              <a:t>, </a:t>
            </a:r>
            <a:r>
              <a:rPr lang="en-US" dirty="0">
                <a:hlinkClick r:id="rId20"/>
              </a:rPr>
              <a:t>GIT pretty: Do and DON’T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WATCH</a:t>
            </a:r>
            <a:r>
              <a:rPr lang="en-US" dirty="0"/>
              <a:t>: </a:t>
            </a:r>
            <a:r>
              <a:rPr lang="en-US" dirty="0">
                <a:hlinkClick r:id="rId21"/>
              </a:rPr>
              <a:t>Egghead: How to contribute to GitHub</a:t>
            </a:r>
            <a:r>
              <a:rPr lang="en-US" dirty="0"/>
              <a:t>, </a:t>
            </a:r>
            <a:r>
              <a:rPr lang="en-US" dirty="0">
                <a:hlinkClick r:id="rId22"/>
              </a:rPr>
              <a:t>Lean GIT in 20min</a:t>
            </a:r>
            <a:r>
              <a:rPr lang="en-US" dirty="0"/>
              <a:t>, </a:t>
            </a:r>
            <a:r>
              <a:rPr lang="en-US" dirty="0">
                <a:hlinkClick r:id="rId23"/>
              </a:rPr>
              <a:t>Ch9: Videocorso GIT</a:t>
            </a:r>
            <a:r>
              <a:rPr lang="en-US" dirty="0"/>
              <a:t>, </a:t>
            </a:r>
            <a:r>
              <a:rPr lang="en-US" dirty="0">
                <a:hlinkClick r:id="rId24"/>
              </a:rPr>
              <a:t>Ch9: Advanced GIT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TOOLS</a:t>
            </a:r>
            <a:r>
              <a:rPr lang="en-US" dirty="0"/>
              <a:t>: </a:t>
            </a:r>
            <a:r>
              <a:rPr lang="en-US" dirty="0">
                <a:hlinkClick r:id="rId25"/>
              </a:rPr>
              <a:t>SourceTree</a:t>
            </a:r>
            <a:r>
              <a:rPr lang="en-US" dirty="0"/>
              <a:t>, </a:t>
            </a:r>
            <a:r>
              <a:rPr lang="en-US" dirty="0">
                <a:hlinkClick r:id="rId26"/>
              </a:rPr>
              <a:t>VSCode git integration</a:t>
            </a:r>
            <a:r>
              <a:rPr lang="en-US" dirty="0"/>
              <a:t>, </a:t>
            </a:r>
            <a:r>
              <a:rPr lang="en-US" dirty="0">
                <a:hlinkClick r:id="rId27"/>
              </a:rPr>
              <a:t>Byond compare</a:t>
            </a:r>
            <a:r>
              <a:rPr lang="en-US" dirty="0"/>
              <a:t>, </a:t>
            </a:r>
            <a:r>
              <a:rPr lang="en-US" dirty="0">
                <a:hlinkClick r:id="rId28"/>
              </a:rPr>
              <a:t>DiffMerge</a:t>
            </a:r>
            <a:r>
              <a:rPr lang="en-US" dirty="0"/>
              <a:t>, </a:t>
            </a:r>
            <a:r>
              <a:rPr lang="en-US" dirty="0">
                <a:hlinkClick r:id="rId29"/>
              </a:rPr>
              <a:t>Visual Studio Team Explorer</a:t>
            </a:r>
            <a:r>
              <a:rPr lang="en-US" dirty="0"/>
              <a:t> + </a:t>
            </a:r>
            <a:r>
              <a:rPr lang="en-US" dirty="0">
                <a:hlinkClick r:id="rId30"/>
              </a:rPr>
              <a:t>.gitconfig</a:t>
            </a:r>
            <a:r>
              <a:rPr lang="en-US" dirty="0"/>
              <a:t> </a:t>
            </a:r>
            <a:r>
              <a:rPr lang="en-US" dirty="0">
                <a:hlinkClick r:id="rId31"/>
              </a:rPr>
              <a:t>VS MergeTool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0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Ringraziamenti 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0875"/>
            <a:ext cx="7886700" cy="5066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b="1" dirty="0"/>
              <a:t>		Daniele </a:t>
            </a:r>
            <a:r>
              <a:rPr lang="it-IT" b="1" dirty="0" err="1"/>
              <a:t>Morosinotto</a:t>
            </a:r>
            <a:endParaRPr lang="en-US" b="1" dirty="0"/>
          </a:p>
          <a:p>
            <a:pPr marL="0" indent="0">
              <a:buNone/>
            </a:pPr>
            <a:r>
              <a:rPr lang="it-IT" i="1" dirty="0"/>
              <a:t>		JavaScript </a:t>
            </a:r>
            <a:r>
              <a:rPr lang="it-IT" i="1" dirty="0" err="1"/>
              <a:t>enthusiast</a:t>
            </a:r>
            <a:r>
              <a:rPr lang="it-IT" i="1" dirty="0"/>
              <a:t> and #OSS</a:t>
            </a:r>
            <a:endParaRPr lang="it-IT" i="1" dirty="0">
              <a:latin typeface="Calibri" charset="0"/>
            </a:endParaRPr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            d.morosinotto@icloud.com</a:t>
            </a:r>
          </a:p>
          <a:p>
            <a:pPr marL="0" indent="0">
              <a:buNone/>
            </a:pPr>
            <a:r>
              <a:rPr lang="it-IT" dirty="0"/>
              <a:t>           @</a:t>
            </a:r>
            <a:r>
              <a:rPr lang="it-IT" dirty="0" err="1"/>
              <a:t>dmorosinotto</a:t>
            </a:r>
            <a:endParaRPr lang="it-IT" dirty="0"/>
          </a:p>
          <a:p>
            <a:pPr marL="0" indent="0">
              <a:buNone/>
            </a:pPr>
            <a:r>
              <a:rPr lang="it-IT" sz="2400" dirty="0"/>
              <a:t> </a:t>
            </a:r>
          </a:p>
          <a:p>
            <a:pPr marL="0" indent="0">
              <a:buNone/>
            </a:pPr>
            <a:r>
              <a:rPr lang="it-IT" sz="2400" dirty="0"/>
              <a:t> </a:t>
            </a:r>
            <a:r>
              <a:rPr lang="it-IT" dirty="0"/>
              <a:t>  </a:t>
            </a:r>
          </a:p>
          <a:p>
            <a:pPr marL="0" indent="0">
              <a:buNone/>
            </a:pPr>
            <a:r>
              <a:rPr lang="it-IT" sz="2400" dirty="0">
                <a:latin typeface="Calibri" charset="0"/>
              </a:rPr>
              <a:t>    Feedback:</a:t>
            </a:r>
            <a:r>
              <a:rPr lang="it-IT" sz="2000" dirty="0">
                <a:latin typeface="Calibri" charset="0"/>
              </a:rPr>
              <a:t> </a:t>
            </a:r>
            <a:r>
              <a:rPr lang="it-IT" sz="2400" dirty="0">
                <a:latin typeface="Calibri" charset="0"/>
                <a:hlinkClick r:id="rId3"/>
              </a:rPr>
              <a:t>http://goo.gl/forms/58cRkZJcUQ</a:t>
            </a:r>
            <a:endParaRPr lang="it-IT" sz="2400" dirty="0">
              <a:latin typeface="Calibri" charset="0"/>
            </a:endParaRPr>
          </a:p>
          <a:p>
            <a:pPr marL="0" indent="0" algn="ctr">
              <a:buNone/>
            </a:pPr>
            <a:r>
              <a:rPr lang="it-IT" dirty="0">
                <a:latin typeface="Calibri" charset="0"/>
              </a:rPr>
              <a:t>Ringraziamo HUNEXT e QWERTY per l'ospitalità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718" y="3189676"/>
            <a:ext cx="432000" cy="43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718" y="2680418"/>
            <a:ext cx="432000" cy="432000"/>
          </a:xfrm>
          <a:prstGeom prst="rect">
            <a:avLst/>
          </a:prstGeom>
        </p:spPr>
      </p:pic>
      <p:pic>
        <p:nvPicPr>
          <p:cNvPr id="7" name="Picture 6" descr="Daniele_circl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166" y="1028979"/>
            <a:ext cx="1689339" cy="1524000"/>
          </a:xfrm>
          <a:prstGeom prst="rect">
            <a:avLst/>
          </a:prstGeom>
        </p:spPr>
      </p:pic>
      <p:pic>
        <p:nvPicPr>
          <p:cNvPr id="8" name="Immagine 7" descr="hunext.jpeg"/>
          <p:cNvPicPr>
            <a:picLocks noChangeAspect="1"/>
          </p:cNvPicPr>
          <p:nvPr/>
        </p:nvPicPr>
        <p:blipFill>
          <a:blip r:embed="rId7"/>
          <a:srcRect l="130" t="450" r="-130" b="13307"/>
          <a:stretch>
            <a:fillRect/>
          </a:stretch>
        </p:blipFill>
        <p:spPr>
          <a:xfrm>
            <a:off x="2008224" y="5518179"/>
            <a:ext cx="1977822" cy="852865"/>
          </a:xfrm>
          <a:prstGeom prst="rect">
            <a:avLst/>
          </a:prstGeom>
        </p:spPr>
      </p:pic>
      <p:pic>
        <p:nvPicPr>
          <p:cNvPr id="9" name="Immagine 7" descr="qwerty.jpeg"/>
          <p:cNvPicPr>
            <a:picLocks noChangeAspect="1"/>
          </p:cNvPicPr>
          <p:nvPr/>
        </p:nvPicPr>
        <p:blipFill>
          <a:blip r:embed="rId8"/>
          <a:srcRect l="-338" t="450" r="338" b="12594"/>
          <a:stretch>
            <a:fillRect/>
          </a:stretch>
        </p:blipFill>
        <p:spPr>
          <a:xfrm>
            <a:off x="5372510" y="5518179"/>
            <a:ext cx="1977822" cy="859923"/>
          </a:xfrm>
          <a:prstGeom prst="rect">
            <a:avLst/>
          </a:prstGeom>
        </p:spPr>
      </p:pic>
      <p:pic>
        <p:nvPicPr>
          <p:cNvPr id="6" name="Picture 5" descr="static_qr_code_without_logo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7925" y="2339374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6835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780" y="5187971"/>
            <a:ext cx="6858000" cy="16700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b="1" dirty="0">
                <a:latin typeface="+mj-lt"/>
              </a:rPr>
              <a:t>Daniele </a:t>
            </a:r>
            <a:r>
              <a:rPr lang="it-IT" b="1" dirty="0" err="1">
                <a:latin typeface="+mj-lt"/>
              </a:rPr>
              <a:t>Morosinotto</a:t>
            </a:r>
            <a:r>
              <a:rPr lang="it-IT" dirty="0">
                <a:latin typeface="+mj-lt"/>
              </a:rPr>
              <a:t> </a:t>
            </a:r>
            <a:br>
              <a:rPr lang="it-IT" b="1" dirty="0">
                <a:latin typeface="+mj-lt"/>
              </a:rPr>
            </a:br>
            <a:r>
              <a:rPr lang="it-IT" i="1" dirty="0">
                <a:latin typeface="Calibri Light" charset="0"/>
              </a:rPr>
              <a:t>JavaScript </a:t>
            </a:r>
            <a:r>
              <a:rPr lang="it-IT" i="1" dirty="0" err="1">
                <a:latin typeface="Calibri Light" charset="0"/>
              </a:rPr>
              <a:t>enthusiast</a:t>
            </a:r>
            <a:r>
              <a:rPr lang="it-IT" i="1" dirty="0">
                <a:latin typeface="Calibri Light" charset="0"/>
              </a:rPr>
              <a:t> and #OSS</a:t>
            </a:r>
          </a:p>
          <a:p>
            <a:r>
              <a:rPr lang="it-IT" i="1" dirty="0"/>
              <a:t>@</a:t>
            </a:r>
            <a:r>
              <a:rPr lang="it-IT" i="1" dirty="0" err="1"/>
              <a:t>dmorosinotto</a:t>
            </a:r>
            <a:endParaRPr lang="it-IT" i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394" y="2221021"/>
            <a:ext cx="7947212" cy="2019362"/>
          </a:xfrm>
        </p:spPr>
        <p:txBody>
          <a:bodyPr>
            <a:normAutofit/>
          </a:bodyPr>
          <a:lstStyle/>
          <a:p>
            <a:pPr fontAlgn="ctr"/>
            <a:r>
              <a:rPr lang="en-US" dirty="0"/>
              <a:t>XE LAB – Git e Github</a:t>
            </a:r>
          </a:p>
        </p:txBody>
      </p:sp>
    </p:spTree>
    <p:extLst>
      <p:ext uri="{BB962C8B-B14F-4D97-AF65-F5344CB8AC3E}">
        <p14:creationId xmlns:p14="http://schemas.microsoft.com/office/powerpoint/2010/main" val="53712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 sono 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0875"/>
            <a:ext cx="7886700" cy="5066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b="1" dirty="0"/>
              <a:t>		Daniele </a:t>
            </a:r>
            <a:r>
              <a:rPr lang="it-IT" b="1" dirty="0" err="1"/>
              <a:t>Morosinotto</a:t>
            </a:r>
            <a:endParaRPr lang="en-US" b="1" dirty="0"/>
          </a:p>
          <a:p>
            <a:pPr marL="0" indent="0">
              <a:buNone/>
            </a:pPr>
            <a:r>
              <a:rPr lang="it-IT" i="1" dirty="0"/>
              <a:t>		</a:t>
            </a:r>
            <a:r>
              <a:rPr lang="it-IT" i="1" dirty="0">
                <a:latin typeface="Calibri" charset="0"/>
              </a:rPr>
              <a:t>JavaScript </a:t>
            </a:r>
            <a:r>
              <a:rPr lang="it-IT" i="1" dirty="0" err="1">
                <a:latin typeface="Calibri" charset="0"/>
              </a:rPr>
              <a:t>enthusiast</a:t>
            </a:r>
            <a:r>
              <a:rPr lang="it-IT" i="1" dirty="0">
                <a:latin typeface="Calibri" charset="0"/>
              </a:rPr>
              <a:t> and #OSS</a:t>
            </a:r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	</a:t>
            </a:r>
            <a:br>
              <a:rPr lang="it-IT" dirty="0"/>
            </a:br>
            <a:r>
              <a:rPr lang="it-IT" dirty="0"/>
              <a:t>	</a:t>
            </a:r>
          </a:p>
          <a:p>
            <a:pPr marL="0" indent="0">
              <a:buNone/>
            </a:pPr>
            <a:r>
              <a:rPr lang="it-IT" dirty="0"/>
              <a:t>	</a:t>
            </a:r>
          </a:p>
          <a:p>
            <a:pPr marL="0" indent="0">
              <a:buNone/>
            </a:pPr>
            <a:r>
              <a:rPr lang="it-IT" dirty="0"/>
              <a:t>           d.morosinotto@icloud.com</a:t>
            </a:r>
          </a:p>
          <a:p>
            <a:pPr marL="0" indent="0">
              <a:buNone/>
            </a:pPr>
            <a:r>
              <a:rPr lang="it-IT" dirty="0"/>
              <a:t>           @</a:t>
            </a:r>
            <a:r>
              <a:rPr lang="it-IT" dirty="0" err="1"/>
              <a:t>dmorosinotto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          github.com/</a:t>
            </a:r>
            <a:r>
              <a:rPr lang="it-IT" dirty="0" err="1"/>
              <a:t>dmorosinotto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18" y="4598657"/>
            <a:ext cx="432000" cy="43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718" y="4089399"/>
            <a:ext cx="432000" cy="432000"/>
          </a:xfrm>
          <a:prstGeom prst="rect">
            <a:avLst/>
          </a:prstGeom>
        </p:spPr>
      </p:pic>
      <p:pic>
        <p:nvPicPr>
          <p:cNvPr id="7" name="Picture 6" descr="Daniele_circ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166" y="1028979"/>
            <a:ext cx="1689339" cy="1524000"/>
          </a:xfrm>
          <a:prstGeom prst="rect">
            <a:avLst/>
          </a:prstGeom>
        </p:spPr>
      </p:pic>
      <p:pic>
        <p:nvPicPr>
          <p:cNvPr id="8" name="Picture 7" descr="github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341" y="5146853"/>
            <a:ext cx="432000" cy="432000"/>
          </a:xfrm>
          <a:prstGeom prst="rect">
            <a:avLst/>
          </a:prstGeom>
        </p:spPr>
      </p:pic>
      <p:pic>
        <p:nvPicPr>
          <p:cNvPr id="6" name="Picture 5" descr="Schermata 2016-04-22 alle 12.09.3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4750" y="4160148"/>
            <a:ext cx="9906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3665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 </a:t>
            </a:r>
            <a:r>
              <a:rPr lang="it-IT"/>
              <a:t>è</a:t>
            </a:r>
            <a:r>
              <a:rPr lang="it-IT" dirty="0"/>
              <a:t> 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0875"/>
            <a:ext cx="7886700" cy="5066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b="1" dirty="0"/>
              <a:t>		Davide </a:t>
            </a:r>
            <a:r>
              <a:rPr lang="it-IT" b="1" dirty="0" err="1"/>
              <a:t>Contin</a:t>
            </a:r>
            <a:r>
              <a:rPr lang="it-IT" dirty="0"/>
              <a:t>	</a:t>
            </a:r>
            <a:br>
              <a:rPr lang="it-IT" b="1" dirty="0"/>
            </a:br>
            <a:r>
              <a:rPr lang="it-IT" dirty="0"/>
              <a:t>	</a:t>
            </a:r>
            <a:endParaRPr lang="en-US" dirty="0"/>
          </a:p>
          <a:p>
            <a:pPr marL="0" indent="0">
              <a:buNone/>
            </a:pPr>
            <a:r>
              <a:rPr lang="it-IT" dirty="0"/>
              <a:t>	</a:t>
            </a:r>
          </a:p>
          <a:p>
            <a:pPr marL="0" indent="0">
              <a:buNone/>
            </a:pPr>
            <a:r>
              <a:rPr lang="it-IT" dirty="0"/>
              <a:t>          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       davide@qwertystudio.it</a:t>
            </a:r>
          </a:p>
          <a:p>
            <a:pPr marL="0" indent="0">
              <a:buNone/>
            </a:pPr>
            <a:r>
              <a:rPr lang="it-IT" dirty="0"/>
              <a:t>           @</a:t>
            </a:r>
            <a:r>
              <a:rPr lang="it-IT" dirty="0" err="1"/>
              <a:t>davidecontin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          www.qwertystudio.</a:t>
            </a:r>
            <a:r>
              <a:rPr lang="it-IT" dirty="0" err="1"/>
              <a:t>it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18" y="4598657"/>
            <a:ext cx="432000" cy="43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718" y="4089399"/>
            <a:ext cx="432000" cy="432000"/>
          </a:xfrm>
          <a:prstGeom prst="rect">
            <a:avLst/>
          </a:prstGeom>
        </p:spPr>
      </p:pic>
      <p:pic>
        <p:nvPicPr>
          <p:cNvPr id="7" name="Picture 6" descr="Schermata 2016-04-22 alle 12.25.1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482" y="1028979"/>
            <a:ext cx="1580706" cy="1524000"/>
          </a:xfrm>
          <a:prstGeom prst="rect">
            <a:avLst/>
          </a:prstGeom>
        </p:spPr>
      </p:pic>
      <p:pic>
        <p:nvPicPr>
          <p:cNvPr id="6" name="Picture 5" descr="qwerty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6917" y="4520720"/>
            <a:ext cx="2617549" cy="129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9454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Cos'è GIT</a:t>
            </a:r>
          </a:p>
          <a:p>
            <a:pPr lvl="1"/>
            <a:r>
              <a:rPr lang="it-IT" sz="2800" dirty="0"/>
              <a:t>Alcune caratteristiche</a:t>
            </a:r>
          </a:p>
          <a:p>
            <a:r>
              <a:rPr lang="it-IT" dirty="0"/>
              <a:t>LAB: Primi passi con i comandi di GIT</a:t>
            </a:r>
          </a:p>
          <a:p>
            <a:r>
              <a:rPr lang="it-IT" dirty="0"/>
              <a:t>LAB: Pubblichiamo su GITHUB e prima PR</a:t>
            </a:r>
          </a:p>
          <a:p>
            <a:r>
              <a:rPr lang="it-IT" dirty="0"/>
              <a:t>Link e approfondimenti</a:t>
            </a:r>
          </a:p>
          <a:p>
            <a:r>
              <a:rPr lang="it-IT" dirty="0"/>
              <a:t>Q&amp;A e Feedback</a:t>
            </a:r>
          </a:p>
        </p:txBody>
      </p:sp>
    </p:spTree>
    <p:extLst>
      <p:ext uri="{BB962C8B-B14F-4D97-AF65-F5344CB8AC3E}">
        <p14:creationId xmlns:p14="http://schemas.microsoft.com/office/powerpoint/2010/main" val="764064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Cos'è GIT: VSC Distribuito +</a:t>
            </a:r>
            <a:br>
              <a:rPr lang="en-US" dirty="0"/>
            </a:br>
            <a:r>
              <a:rPr lang="en-US" dirty="0"/>
              <a:t>pensato per la Collaborazione</a:t>
            </a:r>
          </a:p>
        </p:txBody>
      </p:sp>
      <p:pic>
        <p:nvPicPr>
          <p:cNvPr id="4" name="Content Placeholder 3" descr="LearnGit_11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405821"/>
            <a:ext cx="7886700" cy="4476570"/>
          </a:xfrm>
        </p:spPr>
      </p:pic>
      <p:pic>
        <p:nvPicPr>
          <p:cNvPr id="5" name="Picture 4" descr="LearnGit_1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24" y="1216025"/>
            <a:ext cx="8476997" cy="4786791"/>
          </a:xfrm>
          <a:prstGeom prst="rect">
            <a:avLst/>
          </a:prstGeom>
        </p:spPr>
      </p:pic>
      <p:pic>
        <p:nvPicPr>
          <p:cNvPr id="6" name="Picture 5" descr="LearnGit_16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75" y="1216025"/>
            <a:ext cx="8449228" cy="4774677"/>
          </a:xfrm>
          <a:prstGeom prst="rect">
            <a:avLst/>
          </a:prstGeom>
        </p:spPr>
      </p:pic>
      <p:pic>
        <p:nvPicPr>
          <p:cNvPr id="7" name="Picture 6" descr="LearnGit_34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663" y="1302388"/>
            <a:ext cx="8488362" cy="46824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688" y="6023081"/>
            <a:ext cx="8988194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>
                <a:hlinkClick r:id="rId7"/>
              </a:rPr>
              <a:t>VIDEO</a:t>
            </a:r>
            <a:r>
              <a:rPr lang="en-US" dirty="0"/>
              <a:t> INTRODUTTIVO GIT BASICS</a:t>
            </a:r>
          </a:p>
        </p:txBody>
      </p:sp>
    </p:spTree>
    <p:extLst>
      <p:ext uri="{BB962C8B-B14F-4D97-AF65-F5344CB8AC3E}">
        <p14:creationId xmlns:p14="http://schemas.microsoft.com/office/powerpoint/2010/main" val="106462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Caratteristiche: Distribuito/Offline </a:t>
            </a:r>
            <a:br>
              <a:rPr lang="en-US" dirty="0"/>
            </a:br>
            <a:r>
              <a:rPr lang="en-US" dirty="0"/>
              <a:t>+ Stage/Commit + Social con GitHub</a:t>
            </a:r>
          </a:p>
        </p:txBody>
      </p:sp>
      <p:pic>
        <p:nvPicPr>
          <p:cNvPr id="4" name="Content Placeholder 3" descr="LearnGit_67.jpg"/>
          <p:cNvPicPr>
            <a:picLocks noGrp="1" noChangeAspect="1"/>
          </p:cNvPicPr>
          <p:nvPr>
            <p:ph idx="1"/>
          </p:nvPr>
        </p:nvPicPr>
        <p:blipFill>
          <a:blip r:embed="rId3"/>
          <a:srcRect l="58" t="3738" r="-58" b="40390"/>
          <a:stretch>
            <a:fillRect/>
          </a:stretch>
        </p:blipFill>
        <p:spPr>
          <a:xfrm>
            <a:off x="601230" y="1195100"/>
            <a:ext cx="7864913" cy="2501159"/>
          </a:xfrm>
        </p:spPr>
      </p:pic>
      <p:pic>
        <p:nvPicPr>
          <p:cNvPr id="3" name="Picture 2" descr="LearnGit_71.jpg"/>
          <p:cNvPicPr>
            <a:picLocks noChangeAspect="1"/>
          </p:cNvPicPr>
          <p:nvPr/>
        </p:nvPicPr>
        <p:blipFill>
          <a:blip r:embed="rId4"/>
          <a:srcRect l="-309" t="5775" r="-242" b="45012"/>
          <a:stretch>
            <a:fillRect/>
          </a:stretch>
        </p:blipFill>
        <p:spPr>
          <a:xfrm>
            <a:off x="601230" y="3429000"/>
            <a:ext cx="7869534" cy="2330248"/>
          </a:xfrm>
          <a:prstGeom prst="rect">
            <a:avLst/>
          </a:prstGeom>
        </p:spPr>
      </p:pic>
      <p:pic>
        <p:nvPicPr>
          <p:cNvPr id="6" name="Picture 5" descr="LearnGit_65.jpg"/>
          <p:cNvPicPr>
            <a:picLocks noChangeAspect="1"/>
          </p:cNvPicPr>
          <p:nvPr/>
        </p:nvPicPr>
        <p:blipFill>
          <a:blip r:embed="rId5"/>
          <a:srcRect l="186" t="3275" r="-186" b="45409"/>
          <a:stretch>
            <a:fillRect/>
          </a:stretch>
        </p:blipFill>
        <p:spPr>
          <a:xfrm>
            <a:off x="665928" y="1195100"/>
            <a:ext cx="7723338" cy="2241802"/>
          </a:xfrm>
          <a:prstGeom prst="rect">
            <a:avLst/>
          </a:prstGeom>
        </p:spPr>
      </p:pic>
      <p:pic>
        <p:nvPicPr>
          <p:cNvPr id="7" name="Picture 6" descr="LearnGit_64.jpg"/>
          <p:cNvPicPr>
            <a:picLocks noChangeAspect="1"/>
          </p:cNvPicPr>
          <p:nvPr/>
        </p:nvPicPr>
        <p:blipFill>
          <a:blip r:embed="rId6"/>
          <a:srcRect l="237" t="2222" r="-775" b="46349"/>
          <a:stretch>
            <a:fillRect/>
          </a:stretch>
        </p:blipFill>
        <p:spPr>
          <a:xfrm>
            <a:off x="601230" y="3429000"/>
            <a:ext cx="8045176" cy="2329289"/>
          </a:xfrm>
          <a:prstGeom prst="rect">
            <a:avLst/>
          </a:prstGeom>
        </p:spPr>
      </p:pic>
      <p:pic>
        <p:nvPicPr>
          <p:cNvPr id="8" name="Picture 7" descr="LearnGit_68.jpg"/>
          <p:cNvPicPr>
            <a:picLocks noChangeAspect="1"/>
          </p:cNvPicPr>
          <p:nvPr/>
        </p:nvPicPr>
        <p:blipFill>
          <a:blip r:embed="rId7"/>
          <a:srcRect l="863" t="-1788" r="-377" b="45757"/>
          <a:stretch>
            <a:fillRect/>
          </a:stretch>
        </p:blipFill>
        <p:spPr>
          <a:xfrm>
            <a:off x="579664" y="1022572"/>
            <a:ext cx="7800557" cy="2416175"/>
          </a:xfrm>
          <a:prstGeom prst="rect">
            <a:avLst/>
          </a:prstGeom>
        </p:spPr>
      </p:pic>
      <p:pic>
        <p:nvPicPr>
          <p:cNvPr id="9" name="Picture 8" descr="LearnGit_69.jpg"/>
          <p:cNvPicPr>
            <a:picLocks noChangeAspect="1"/>
          </p:cNvPicPr>
          <p:nvPr/>
        </p:nvPicPr>
        <p:blipFill>
          <a:blip r:embed="rId8"/>
          <a:srcRect l="241" r="947" b="46179"/>
          <a:stretch>
            <a:fillRect/>
          </a:stretch>
        </p:blipFill>
        <p:spPr>
          <a:xfrm>
            <a:off x="601230" y="3429000"/>
            <a:ext cx="7764853" cy="232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4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Comandi 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12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SourceTree</a:t>
            </a:r>
            <a:r>
              <a:rPr lang="it-IT" dirty="0"/>
              <a:t> e GITHUB + 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6367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X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PPT_2.pptx" id="{0882EC92-A6FA-DF4E-9083-6F0929C91632}" vid="{3DE492DB-5B76-E942-B980-34B9E592542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TemplateXE</Template>
  <TotalTime>15229</TotalTime>
  <Words>848</Words>
  <Application>Microsoft Office PowerPoint</Application>
  <PresentationFormat>On-screen Show (4:3)</PresentationFormat>
  <Paragraphs>176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TemplateXE</vt:lpstr>
      <vt:lpstr>Pre requisiti: GIT + account GITHUB</vt:lpstr>
      <vt:lpstr>XE LAB – Git e Github</vt:lpstr>
      <vt:lpstr>Chi sono io</vt:lpstr>
      <vt:lpstr>Chi è lui</vt:lpstr>
      <vt:lpstr>Agenda</vt:lpstr>
      <vt:lpstr>Cos'è GIT: VSC Distribuito + pensato per la Collaborazione</vt:lpstr>
      <vt:lpstr>Caratteristiche: Distribuito/Offline  + Stage/Commit + Social con GitHub</vt:lpstr>
      <vt:lpstr>Comandi GIT</vt:lpstr>
      <vt:lpstr>SourceTree e GITHUB + PR</vt:lpstr>
      <vt:lpstr>Link e approfondimenti</vt:lpstr>
      <vt:lpstr>Ringraziamenti e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Dottor</dc:creator>
  <cp:lastModifiedBy>Andrea Dottor</cp:lastModifiedBy>
  <cp:revision>56</cp:revision>
  <dcterms:created xsi:type="dcterms:W3CDTF">2016-02-22T13:46:17Z</dcterms:created>
  <dcterms:modified xsi:type="dcterms:W3CDTF">2016-04-22T14:17:51Z</dcterms:modified>
</cp:coreProperties>
</file>