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589"/>
            <a:ext cx="9144000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0"/>
          <p:cNvSpPr/>
          <p:nvPr/>
        </p:nvSpPr>
        <p:spPr>
          <a:xfrm>
            <a:off x="0" y="5121119"/>
            <a:ext cx="9144000" cy="1736881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Corpo livello uno…"/>
          <p:cNvSpPr txBox="1"/>
          <p:nvPr>
            <p:ph type="body" sz="quarter" idx="1"/>
          </p:nvPr>
        </p:nvSpPr>
        <p:spPr>
          <a:xfrm>
            <a:off x="1871661" y="5187970"/>
            <a:ext cx="5078119" cy="1130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1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0691" y="462498"/>
            <a:ext cx="1429039" cy="85297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olo Testo"/>
          <p:cNvSpPr txBox="1"/>
          <p:nvPr>
            <p:ph type="title"/>
          </p:nvPr>
        </p:nvSpPr>
        <p:spPr>
          <a:xfrm>
            <a:off x="1871661" y="2221021"/>
            <a:ext cx="6586538" cy="2019363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0" name="TextBox 12"/>
          <p:cNvSpPr txBox="1"/>
          <p:nvPr/>
        </p:nvSpPr>
        <p:spPr>
          <a:xfrm>
            <a:off x="7193070" y="6488667"/>
            <a:ext cx="1950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www.xedotnet.org</a:t>
            </a:r>
          </a:p>
        </p:txBody>
      </p:sp>
      <p:sp>
        <p:nvSpPr>
          <p:cNvPr id="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119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130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olo Testo"/>
          <p:cNvSpPr txBox="1"/>
          <p:nvPr>
            <p:ph type="title"/>
          </p:nvPr>
        </p:nvSpPr>
        <p:spPr>
          <a:xfrm>
            <a:off x="629841" y="1282213"/>
            <a:ext cx="2949178" cy="12557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Titolo Testo</a:t>
            </a:r>
          </a:p>
        </p:txBody>
      </p:sp>
      <p:sp>
        <p:nvSpPr>
          <p:cNvPr id="133" name="Corpo livello uno…"/>
          <p:cNvSpPr txBox="1"/>
          <p:nvPr>
            <p:ph type="body" sz="half" idx="1"/>
          </p:nvPr>
        </p:nvSpPr>
        <p:spPr>
          <a:xfrm>
            <a:off x="3887391" y="1282213"/>
            <a:ext cx="4629151" cy="45867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4" name="Text Placeholder 3"/>
          <p:cNvSpPr/>
          <p:nvPr>
            <p:ph type="body" sz="quarter" idx="13"/>
          </p:nvPr>
        </p:nvSpPr>
        <p:spPr>
          <a:xfrm>
            <a:off x="629840" y="2824797"/>
            <a:ext cx="2949180" cy="30441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orpo livello uno…"/>
          <p:cNvSpPr txBox="1"/>
          <p:nvPr>
            <p:ph type="body" sz="quarter" idx="1"/>
          </p:nvPr>
        </p:nvSpPr>
        <p:spPr>
          <a:xfrm>
            <a:off x="2024061" y="4350808"/>
            <a:ext cx="5078119" cy="1130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3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4061" y="681184"/>
            <a:ext cx="1429039" cy="85297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olo Testo"/>
          <p:cNvSpPr txBox="1"/>
          <p:nvPr>
            <p:ph type="title"/>
          </p:nvPr>
        </p:nvSpPr>
        <p:spPr>
          <a:xfrm>
            <a:off x="2024063" y="2215338"/>
            <a:ext cx="5857669" cy="2019363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024061" y="5786382"/>
            <a:ext cx="1950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xedotnet.org</a:t>
            </a:r>
          </a:p>
        </p:txBody>
      </p:sp>
      <p:sp>
        <p:nvSpPr>
          <p:cNvPr id="3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41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orpo livello uno…"/>
          <p:cNvSpPr txBox="1"/>
          <p:nvPr>
            <p:ph type="body" idx="1"/>
          </p:nvPr>
        </p:nvSpPr>
        <p:spPr>
          <a:xfrm>
            <a:off x="628650" y="1110875"/>
            <a:ext cx="7886700" cy="5066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marL="706581" indent="-249381">
              <a:defRPr sz="2400">
                <a:latin typeface="Tahoma"/>
                <a:ea typeface="Tahoma"/>
                <a:cs typeface="Tahoma"/>
                <a:sym typeface="Tahoma"/>
              </a:defRPr>
            </a:lvl2pPr>
            <a:lvl3pPr marL="1188719" indent="-274319">
              <a:defRPr sz="2400">
                <a:latin typeface="Tahoma"/>
                <a:ea typeface="Tahoma"/>
                <a:cs typeface="Tahoma"/>
                <a:sym typeface="Tahoma"/>
              </a:defRPr>
            </a:lvl3pPr>
            <a:lvl4pPr marL="1676400" indent="-304800">
              <a:defRPr sz="2400">
                <a:latin typeface="Tahoma"/>
                <a:ea typeface="Tahoma"/>
                <a:cs typeface="Tahoma"/>
                <a:sym typeface="Tahoma"/>
              </a:defRPr>
            </a:lvl4pPr>
            <a:lvl5pPr marL="2133600" indent="-304800">
              <a:defRPr sz="24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Titolo Testo"/>
          <p:cNvSpPr txBox="1"/>
          <p:nvPr>
            <p:ph type="title"/>
          </p:nvPr>
        </p:nvSpPr>
        <p:spPr>
          <a:xfrm>
            <a:off x="628650" y="41122"/>
            <a:ext cx="7258050" cy="88975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Titolo Testo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61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olo Testo"/>
          <p:cNvSpPr txBox="1"/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Titolo Testo</a:t>
            </a:r>
          </a:p>
        </p:txBody>
      </p:sp>
      <p:sp>
        <p:nvSpPr>
          <p:cNvPr id="64" name="Corpo livello uno…"/>
          <p:cNvSpPr txBox="1"/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73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olo Testo"/>
          <p:cNvSpPr txBox="1"/>
          <p:nvPr>
            <p:ph type="title"/>
          </p:nvPr>
        </p:nvSpPr>
        <p:spPr>
          <a:xfrm>
            <a:off x="628650" y="41122"/>
            <a:ext cx="7258050" cy="88975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Titolo Testo</a:t>
            </a:r>
          </a:p>
        </p:txBody>
      </p:sp>
      <p:sp>
        <p:nvSpPr>
          <p:cNvPr id="76" name="Corpo livello uno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85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itolo Testo"/>
          <p:cNvSpPr txBox="1"/>
          <p:nvPr>
            <p:ph type="title"/>
          </p:nvPr>
        </p:nvSpPr>
        <p:spPr>
          <a:xfrm>
            <a:off x="629841" y="814191"/>
            <a:ext cx="7886701" cy="8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Titolo Testo</a:t>
            </a:r>
          </a:p>
        </p:txBody>
      </p:sp>
      <p:sp>
        <p:nvSpPr>
          <p:cNvPr id="88" name="Corpo livello uno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9" name="Text Placeholder 4"/>
          <p:cNvSpPr/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0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98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itolo Testo"/>
          <p:cNvSpPr txBox="1"/>
          <p:nvPr>
            <p:ph type="title"/>
          </p:nvPr>
        </p:nvSpPr>
        <p:spPr>
          <a:xfrm>
            <a:off x="628650" y="41122"/>
            <a:ext cx="7258050" cy="88975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Titolo Testo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"/>
          <p:cNvSpPr/>
          <p:nvPr/>
        </p:nvSpPr>
        <p:spPr>
          <a:xfrm>
            <a:off x="0" y="6395756"/>
            <a:ext cx="9144000" cy="458989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109" name="Rectangle 7"/>
          <p:cNvSpPr/>
          <p:nvPr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Numero diapositiva"/>
          <p:cNvSpPr txBox="1"/>
          <p:nvPr>
            <p:ph type="sldNum" sz="quarter" idx="2"/>
          </p:nvPr>
        </p:nvSpPr>
        <p:spPr>
          <a:xfrm>
            <a:off x="8251368" y="649063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1637618"/>
            <a:ext cx="9144000" cy="358276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1257300" y="3036062"/>
            <a:ext cx="7886700" cy="218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085834" y="936009"/>
            <a:ext cx="6060251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0">
                <a:solidFill>
                  <a:srgbClr val="FFFFFF"/>
                </a:soli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5" name="Straight Connector 9"/>
          <p:cNvSpPr/>
          <p:nvPr/>
        </p:nvSpPr>
        <p:spPr>
          <a:xfrm>
            <a:off x="0" y="5220384"/>
            <a:ext cx="9144000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685" y="179999"/>
            <a:ext cx="1025329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orpo livello uno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" name="Numero diapositiva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D9D9D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DB3635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github.com/EvanLi/Github-Ranking/blob/master/Top100/Top-100-stars.md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vuejs/vue/releases/tag/1.0.0" TargetMode="External"/><Relationship Id="rId7" Type="http://schemas.openxmlformats.org/officeDocument/2006/relationships/hyperlink" Target="https://github.com/vuejs/vue/releases/tag/v2.0.0" TargetMode="External"/><Relationship Id="rId8" Type="http://schemas.openxmlformats.org/officeDocument/2006/relationships/hyperlink" Target="https://github.com/vuejs/vue/releases/tag/v2.5.0" TargetMode="External"/><Relationship Id="rId9" Type="http://schemas.openxmlformats.org/officeDocument/2006/relationships/hyperlink" Target="https://github.com/vuejs/vue/releases/tag/v2.6.0" TargetMode="External"/><Relationship Id="rId10" Type="http://schemas.openxmlformats.org/officeDocument/2006/relationships/hyperlink" Target="https://github.com/vuejs/vue-next/releases/tag/v3.0.0" TargetMode="External"/><Relationship Id="rId11" Type="http://schemas.openxmlformats.org/officeDocument/2006/relationships/hyperlink" Target="https://github.com/yyx990803/vue-li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ext.router.vuejs.org" TargetMode="External"/><Relationship Id="rId3" Type="http://schemas.openxmlformats.org/officeDocument/2006/relationships/hyperlink" Target="https://vuex.vuejs.org" TargetMode="External"/><Relationship Id="rId4" Type="http://schemas.openxmlformats.org/officeDocument/2006/relationships/hyperlink" Target="https://github.com/vitejs/vite" TargetMode="External"/><Relationship Id="rId5" Type="http://schemas.openxmlformats.org/officeDocument/2006/relationships/hyperlink" Target="https://cli.vuejs.org" TargetMode="External"/><Relationship Id="rId6" Type="http://schemas.openxmlformats.org/officeDocument/2006/relationships/hyperlink" Target="https://github.com/vuejs/vue-devtools" TargetMode="External"/><Relationship Id="rId7" Type="http://schemas.openxmlformats.org/officeDocument/2006/relationships/hyperlink" Target="https://github.com/vuejs/rfcs" TargetMode="External"/><Relationship Id="rId8" Type="http://schemas.openxmlformats.org/officeDocument/2006/relationships/hyperlink" Target="https://github.com/vuejs/vue-next/releases/tag/v3.0.0" TargetMode="External"/><Relationship Id="rId9" Type="http://schemas.openxmlformats.org/officeDocument/2006/relationships/hyperlink" Target="https://v3.vuejs.org/guide/component-slots.html#scoped-slots" TargetMode="External"/><Relationship Id="rId10" Type="http://schemas.openxmlformats.org/officeDocument/2006/relationships/hyperlink" Target="https://v3.vuejs.org/api/directives.html#v-bind" TargetMode="External"/><Relationship Id="rId11" Type="http://schemas.openxmlformats.org/officeDocument/2006/relationships/hyperlink" Target="https://v3.vuejs.org/api/directives.html#v-on" TargetMode="External"/><Relationship Id="rId12" Type="http://schemas.openxmlformats.org/officeDocument/2006/relationships/hyperlink" Target="https://v3.vuejs.org/guide/component-dynamic-async.html#dynamic-components-with-keep-alive" TargetMode="External"/><Relationship Id="rId13" Type="http://schemas.openxmlformats.org/officeDocument/2006/relationships/hyperlink" Target="https://v3.vuejs.org/guide/component-dynamic-async.html#async-components" TargetMode="External"/><Relationship Id="rId14" Type="http://schemas.openxmlformats.org/officeDocument/2006/relationships/hyperlink" Target="https://v3.vuejs.org/guide/component-basics.html#dynamic-components" TargetMode="External"/><Relationship Id="rId15" Type="http://schemas.openxmlformats.org/officeDocument/2006/relationships/hyperlink" Target="https://nuxtjs.org" TargetMode="External"/><Relationship Id="rId16" Type="http://schemas.openxmlformats.org/officeDocument/2006/relationships/hyperlink" Target="https://vuepress.vuejs.org" TargetMode="External"/><Relationship Id="rId17" Type="http://schemas.openxmlformats.org/officeDocument/2006/relationships/hyperlink" Target="https://github.com/vuejs/awesome-vu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vuelidate.js.org" TargetMode="External"/><Relationship Id="rId3" Type="http://schemas.openxmlformats.org/officeDocument/2006/relationships/hyperlink" Target="https://github.com/formvuelate/formvuelate" TargetMode="External"/><Relationship Id="rId4" Type="http://schemas.openxmlformats.org/officeDocument/2006/relationships/hyperlink" Target="https://www.npmjs.com/package/axios" TargetMode="External"/><Relationship Id="rId5" Type="http://schemas.openxmlformats.org/officeDocument/2006/relationships/hyperlink" Target="https://vuetifyjs.com/en/" TargetMode="External"/><Relationship Id="rId6" Type="http://schemas.openxmlformats.org/officeDocument/2006/relationships/hyperlink" Target="https://bootstrap-vue.org" TargetMode="External"/><Relationship Id="rId7" Type="http://schemas.openxmlformats.org/officeDocument/2006/relationships/hyperlink" Target="https://www.primefaces.org/primevue/showcase/#/" TargetMode="External"/><Relationship Id="rId8" Type="http://schemas.openxmlformats.org/officeDocument/2006/relationships/hyperlink" Target="https://quasar.dev" TargetMode="External"/><Relationship Id="rId9" Type="http://schemas.openxmlformats.org/officeDocument/2006/relationships/hyperlink" Target="https://weex.apache.org" TargetMode="External"/><Relationship Id="rId10" Type="http://schemas.openxmlformats.org/officeDocument/2006/relationships/hyperlink" Target="https://v3.vuejs.org/community/team.html" TargetMode="External"/><Relationship Id="rId11" Type="http://schemas.openxmlformats.org/officeDocument/2006/relationships/hyperlink" Target="https://www.meetup.com/it-IT/topics/vue-js/" TargetMode="External"/><Relationship Id="rId12" Type="http://schemas.openxmlformats.org/officeDocument/2006/relationships/hyperlink" Target="https://2019.stateofjs.com/front-end-frameworks/" TargetMode="External"/><Relationship Id="rId13" Type="http://schemas.openxmlformats.org/officeDocument/2006/relationships/hyperlink" Target="https://insights.stackoverflow.com/survey/2020#technology-most-loved-dreaded-and-wanted-web-frameworks-loved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://localhost:3000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dmorosinotto/XE_FrameworkSPA_Vue" TargetMode="External"/><Relationship Id="rId3" Type="http://schemas.openxmlformats.org/officeDocument/2006/relationships/hyperlink" Target="mailto:d.morosinotto@icloud.com" TargetMode="External"/><Relationship Id="rId4" Type="http://schemas.openxmlformats.org/officeDocument/2006/relationships/hyperlink" Target="https://twitter.com/dmorosinotto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" TargetMode="External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ctrTitle"/>
          </p:nvPr>
        </p:nvSpPr>
        <p:spPr>
          <a:xfrm>
            <a:off x="164892" y="1747198"/>
            <a:ext cx="8709285" cy="1207979"/>
          </a:xfrm>
          <a:prstGeom prst="rect">
            <a:avLst/>
          </a:prstGeom>
        </p:spPr>
        <p:txBody>
          <a:bodyPr/>
          <a:lstStyle>
            <a:lvl1pPr algn="ctr">
              <a:defRPr b="1" sz="3600"/>
            </a:lvl1pPr>
          </a:lstStyle>
          <a:p>
            <a:pPr/>
            <a:r>
              <a:t>SPA Framework a confronto</a:t>
            </a:r>
          </a:p>
        </p:txBody>
      </p:sp>
      <p:sp>
        <p:nvSpPr>
          <p:cNvPr id="145" name="Subtitle 2"/>
          <p:cNvSpPr txBox="1"/>
          <p:nvPr/>
        </p:nvSpPr>
        <p:spPr>
          <a:xfrm>
            <a:off x="1980475" y="2422865"/>
            <a:ext cx="5078118" cy="330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832104">
              <a:lnSpc>
                <a:spcPct val="81000"/>
              </a:lnSpc>
              <a:spcBef>
                <a:spcPts val="900"/>
              </a:spcBef>
              <a:defRPr sz="1638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#XeDotNet Online meeting 16-10-2020</a:t>
            </a:r>
          </a:p>
        </p:txBody>
      </p:sp>
      <p:sp>
        <p:nvSpPr>
          <p:cNvPr id="146" name="Subtitle 7"/>
          <p:cNvSpPr txBox="1"/>
          <p:nvPr>
            <p:ph type="subTitle" sz="half" idx="1"/>
          </p:nvPr>
        </p:nvSpPr>
        <p:spPr>
          <a:xfrm>
            <a:off x="569300" y="3337747"/>
            <a:ext cx="8304877" cy="17148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b="1"/>
            </a:pPr>
            <a:r>
              <a:t>Andrea Dottor </a:t>
            </a:r>
            <a:r>
              <a:rPr b="0"/>
              <a:t>– </a:t>
            </a:r>
            <a:r>
              <a:rPr b="0" sz="1800"/>
              <a:t>Blazor</a:t>
            </a:r>
            <a:endParaRPr b="0" sz="1800"/>
          </a:p>
          <a:p>
            <a:pPr>
              <a:lnSpc>
                <a:spcPct val="81000"/>
              </a:lnSpc>
              <a:defRPr b="1"/>
            </a:pPr>
            <a:r>
              <a:t>Alice Capponi </a:t>
            </a:r>
            <a:r>
              <a:rPr b="0"/>
              <a:t>– </a:t>
            </a:r>
            <a:r>
              <a:rPr b="0" sz="1800"/>
              <a:t>Angular</a:t>
            </a:r>
          </a:p>
          <a:p>
            <a:pPr>
              <a:lnSpc>
                <a:spcPct val="81000"/>
              </a:lnSpc>
              <a:defRPr b="1"/>
            </a:pPr>
            <a:r>
              <a:t>Daniele Morosinotto </a:t>
            </a:r>
            <a:r>
              <a:rPr b="0"/>
              <a:t>– </a:t>
            </a:r>
            <a:r>
              <a:rPr b="0" sz="1800"/>
              <a:t>Vue.js</a:t>
            </a:r>
            <a:endParaRPr sz="1800"/>
          </a:p>
          <a:p>
            <a:pPr>
              <a:lnSpc>
                <a:spcPct val="81000"/>
              </a:lnSpc>
              <a:defRPr b="1"/>
            </a:pPr>
            <a:r>
              <a:t>Enrico Giacomazzi </a:t>
            </a:r>
            <a:r>
              <a:rPr b="0"/>
              <a:t>– </a:t>
            </a:r>
            <a:r>
              <a:rPr b="0" sz="1800"/>
              <a:t>React</a:t>
            </a:r>
          </a:p>
        </p:txBody>
      </p:sp>
      <p:sp>
        <p:nvSpPr>
          <p:cNvPr id="147" name="TextBox 10"/>
          <p:cNvSpPr txBox="1"/>
          <p:nvPr/>
        </p:nvSpPr>
        <p:spPr>
          <a:xfrm>
            <a:off x="5105465" y="5532944"/>
            <a:ext cx="226445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@dmorosinotto</a:t>
            </a:r>
          </a:p>
        </p:txBody>
      </p:sp>
      <p:pic>
        <p:nvPicPr>
          <p:cNvPr id="14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552" y="5637374"/>
            <a:ext cx="2921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Box 10"/>
          <p:cNvSpPr txBox="1"/>
          <p:nvPr/>
        </p:nvSpPr>
        <p:spPr>
          <a:xfrm>
            <a:off x="4660965" y="6010805"/>
            <a:ext cx="452614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Daniele Morosinotto  </a:t>
            </a:r>
          </a:p>
        </p:txBody>
      </p:sp>
      <p:sp>
        <p:nvSpPr>
          <p:cNvPr id="150" name="TextBox 10"/>
          <p:cNvSpPr txBox="1"/>
          <p:nvPr/>
        </p:nvSpPr>
        <p:spPr>
          <a:xfrm>
            <a:off x="1817085" y="5607289"/>
            <a:ext cx="226445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34495C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4400"/>
              <a:t>Vue.js</a:t>
            </a:r>
            <a:r>
              <a:t> </a:t>
            </a:r>
          </a:p>
        </p:txBody>
      </p:sp>
      <p:pic>
        <p:nvPicPr>
          <p:cNvPr id="151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083" y="5275040"/>
            <a:ext cx="1429039" cy="1429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397239" y="41123"/>
            <a:ext cx="7489460" cy="889752"/>
          </a:xfrm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54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155" name="Slide Number Placeholder 4"/>
          <p:cNvSpPr txBox="1"/>
          <p:nvPr>
            <p:ph type="sldNum" sz="quarter" idx="2"/>
          </p:nvPr>
        </p:nvSpPr>
        <p:spPr>
          <a:xfrm>
            <a:off x="8331289" y="66303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Vue-site.png" descr="Vue-s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3960"/>
            <a:ext cx="9144000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Date Placeholder 3"/>
          <p:cNvSpPr txBox="1"/>
          <p:nvPr/>
        </p:nvSpPr>
        <p:spPr>
          <a:xfrm>
            <a:off x="4479969" y="6401730"/>
            <a:ext cx="20574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</p:txBody>
      </p:sp>
      <p:pic>
        <p:nvPicPr>
          <p:cNvPr id="158" name="Caratteristiche.png" descr="Caratteris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15211" y="3725862"/>
            <a:ext cx="12774422" cy="15668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uppo"/>
          <p:cNvGrpSpPr/>
          <p:nvPr/>
        </p:nvGrpSpPr>
        <p:grpSpPr>
          <a:xfrm>
            <a:off x="282306" y="3940690"/>
            <a:ext cx="1816866" cy="1270001"/>
            <a:chOff x="0" y="0"/>
            <a:chExt cx="1816864" cy="1270000"/>
          </a:xfrm>
        </p:grpSpPr>
        <p:sp>
          <p:nvSpPr>
            <p:cNvPr id="159" name="Facile da Apprendere 📖🔝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90000"/>
                </a:lnSpc>
                <a:defRPr>
                  <a:solidFill>
                    <a:srgbClr val="DB3635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Facile da Apprendere </a:t>
              </a:r>
              <a:r>
                <a:rPr>
                  <a:latin typeface="Apple Color Emoji"/>
                  <a:ea typeface="Apple Color Emoji"/>
                  <a:cs typeface="Apple Color Emoji"/>
                  <a:sym typeface="Apple Color Emoji"/>
                </a:rPr>
                <a:t>📖🔝</a:t>
              </a:r>
              <a:r>
                <a:t> </a:t>
              </a:r>
            </a:p>
          </p:txBody>
        </p:sp>
        <p:sp>
          <p:nvSpPr>
            <p:cNvPr id="160" name="Linea"/>
            <p:cNvSpPr/>
            <p:nvPr/>
          </p:nvSpPr>
          <p:spPr>
            <a:xfrm>
              <a:off x="780822" y="44894"/>
              <a:ext cx="1036043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4" name="Gruppo"/>
          <p:cNvGrpSpPr/>
          <p:nvPr/>
        </p:nvGrpSpPr>
        <p:grpSpPr>
          <a:xfrm>
            <a:off x="109228" y="5354020"/>
            <a:ext cx="2918444" cy="980441"/>
            <a:chOff x="0" y="0"/>
            <a:chExt cx="2918442" cy="980439"/>
          </a:xfrm>
        </p:grpSpPr>
        <p:sp>
          <p:nvSpPr>
            <p:cNvPr id="162" name="Github 🥉…"/>
            <p:cNvSpPr txBox="1"/>
            <p:nvPr/>
          </p:nvSpPr>
          <p:spPr>
            <a:xfrm>
              <a:off x="0" y="0"/>
              <a:ext cx="2918443" cy="980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DB3635"/>
                  </a:solidFill>
                </a:defRPr>
              </a:pPr>
              <a:r>
                <a:rPr>
                  <a:uFill>
                    <a:solidFill>
                      <a:srgbClr val="0563C1"/>
                    </a:solidFill>
                  </a:uFill>
                  <a:hlinkClick r:id="rId4" invalidUrl="" action="" tgtFrame="" tooltip="" history="1" highlightClick="0" endSnd="0"/>
                </a:rPr>
                <a:t>Github</a:t>
              </a:r>
              <a:r>
                <a:t> </a:t>
              </a:r>
              <a:r>
                <a:t>🥉</a:t>
              </a:r>
            </a:p>
            <a:p>
              <a:pPr>
                <a:defRPr>
                  <a:solidFill>
                    <a:srgbClr val="DB3635"/>
                  </a:solidFill>
                </a:defRPr>
              </a:pPr>
              <a:r>
                <a:t>1.3 M+ weekly active users</a:t>
              </a:r>
            </a:p>
            <a:p>
              <a:pPr>
                <a:defRPr>
                  <a:solidFill>
                    <a:srgbClr val="DB3635"/>
                  </a:solidFill>
                </a:defRPr>
              </a:pPr>
              <a:r>
                <a:t>8 M+ npm downlods/month</a:t>
              </a:r>
            </a:p>
          </p:txBody>
        </p:sp>
        <p:pic>
          <p:nvPicPr>
            <p:cNvPr id="163" name="Vue-github-stars-174K.png" descr="Vue-github-stars-174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72330" y="0"/>
              <a:ext cx="1587501" cy="40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9" name="Gruppo"/>
          <p:cNvGrpSpPr/>
          <p:nvPr/>
        </p:nvGrpSpPr>
        <p:grpSpPr>
          <a:xfrm>
            <a:off x="6741741" y="4149435"/>
            <a:ext cx="1500167" cy="1945295"/>
            <a:chOff x="0" y="0"/>
            <a:chExt cx="1500165" cy="1945294"/>
          </a:xfrm>
        </p:grpSpPr>
        <p:sp>
          <p:nvSpPr>
            <p:cNvPr id="165" name="Linea"/>
            <p:cNvSpPr/>
            <p:nvPr/>
          </p:nvSpPr>
          <p:spPr>
            <a:xfrm>
              <a:off x="874586" y="509249"/>
              <a:ext cx="625580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compiled-informed 🤖"/>
            <p:cNvSpPr/>
            <p:nvPr/>
          </p:nvSpPr>
          <p:spPr>
            <a:xfrm>
              <a:off x="0" y="67529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DB3635"/>
                  </a:solidFill>
                </a:defRPr>
              </a:pPr>
              <a:r>
                <a:t>compiled-informed </a:t>
              </a:r>
              <a:r>
                <a:t>🤖</a:t>
              </a:r>
            </a:p>
          </p:txBody>
        </p:sp>
        <p:sp>
          <p:nvSpPr>
            <p:cNvPr id="167" name="23KB + tree-shake  🌳…"/>
            <p:cNvSpPr/>
            <p:nvPr/>
          </p:nvSpPr>
          <p:spPr>
            <a:xfrm>
              <a:off x="4595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DB3635"/>
                  </a:solidFill>
                </a:defRPr>
              </a:pPr>
              <a:r>
                <a:t>23KB + tree-shake  </a:t>
              </a:r>
              <a:r>
                <a:t>🌳</a:t>
              </a:r>
            </a:p>
            <a:p>
              <a:pPr>
                <a:defRPr>
                  <a:solidFill>
                    <a:srgbClr val="DB3635"/>
                  </a:solidFill>
                </a:defRPr>
              </a:pPr>
              <a:r>
                <a:t>       🚀</a:t>
              </a:r>
            </a:p>
          </p:txBody>
        </p:sp>
        <p:sp>
          <p:nvSpPr>
            <p:cNvPr id="168" name="Linea"/>
            <p:cNvSpPr/>
            <p:nvPr/>
          </p:nvSpPr>
          <p:spPr>
            <a:xfrm>
              <a:off x="22897" y="321757"/>
              <a:ext cx="625579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0" name="2015 v1.0 Evangelion…"/>
          <p:cNvSpPr txBox="1"/>
          <p:nvPr/>
        </p:nvSpPr>
        <p:spPr>
          <a:xfrm>
            <a:off x="47167" y="1903729"/>
            <a:ext cx="304256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rgbClr val="DB3635"/>
                </a:solidFill>
              </a:rPr>
              <a:t>2015 v1.0</a:t>
            </a:r>
            <a:r>
              <a:t> </a:t>
            </a:r>
            <a:r>
              <a:rPr u="sng">
                <a:solidFill>
                  <a:srgbClr val="0563C1"/>
                </a:solidFill>
                <a:effectLst>
                  <a:outerShdw sx="100000" sy="100000" kx="0" ky="0" algn="b" rotWithShape="0" blurRad="25400" dist="25400" dir="2100000">
                    <a:srgbClr val="FFFFFF"/>
                  </a:outerShdw>
                </a:effectLst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Evangelion</a:t>
            </a:r>
          </a:p>
          <a:p>
            <a:pPr/>
            <a:r>
              <a:rPr>
                <a:solidFill>
                  <a:srgbClr val="DB3635"/>
                </a:solidFill>
              </a:rPr>
              <a:t>2016 v2.0</a:t>
            </a:r>
            <a:r>
              <a:t> </a:t>
            </a:r>
            <a:r>
              <a:rPr u="sng">
                <a:solidFill>
                  <a:srgbClr val="0563C1"/>
                </a:solidFill>
                <a:effectLst>
                  <a:outerShdw sx="100000" sy="100000" kx="0" ky="0" algn="b" rotWithShape="0" blurRad="25400" dist="25400" dir="2100000">
                    <a:srgbClr val="FFFFFF"/>
                  </a:outerShdw>
                </a:effectLst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Ghost in the Shell</a:t>
            </a:r>
          </a:p>
          <a:p>
            <a:pPr/>
            <a:r>
              <a:rPr>
                <a:solidFill>
                  <a:srgbClr val="DB3635"/>
                </a:solidFill>
              </a:rPr>
              <a:t>2017 v2.5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Level E</a:t>
            </a:r>
          </a:p>
          <a:p>
            <a:pPr/>
            <a:r>
              <a:rPr>
                <a:solidFill>
                  <a:srgbClr val="DB3635"/>
                </a:solidFill>
              </a:rPr>
              <a:t>2019 v2.6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Macross</a:t>
            </a:r>
          </a:p>
          <a:p>
            <a:pPr/>
            <a:r>
              <a:rPr>
                <a:solidFill>
                  <a:srgbClr val="DB3635"/>
                </a:solidFill>
              </a:rPr>
              <a:t>2020 v3.0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One Piece</a:t>
            </a:r>
          </a:p>
        </p:txBody>
      </p:sp>
      <p:grpSp>
        <p:nvGrpSpPr>
          <p:cNvPr id="173" name="Gruppo"/>
          <p:cNvGrpSpPr/>
          <p:nvPr/>
        </p:nvGrpSpPr>
        <p:grpSpPr>
          <a:xfrm>
            <a:off x="6381999" y="1839614"/>
            <a:ext cx="2798805" cy="1132888"/>
            <a:chOff x="0" y="0"/>
            <a:chExt cx="2798803" cy="1132886"/>
          </a:xfrm>
        </p:grpSpPr>
        <p:sp>
          <p:nvSpPr>
            <p:cNvPr id="171" name="Modern"/>
            <p:cNvSpPr txBox="1"/>
            <p:nvPr/>
          </p:nvSpPr>
          <p:spPr>
            <a:xfrm>
              <a:off x="0" y="0"/>
              <a:ext cx="1365459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3000">
                  <a:solidFill>
                    <a:srgbClr val="DB3635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Modern</a:t>
              </a:r>
            </a:p>
          </p:txBody>
        </p:sp>
        <p:sp>
          <p:nvSpPr>
            <p:cNvPr id="172" name="modular 🤓…"/>
            <p:cNvSpPr txBox="1"/>
            <p:nvPr/>
          </p:nvSpPr>
          <p:spPr>
            <a:xfrm>
              <a:off x="1367588" y="63546"/>
              <a:ext cx="1431216" cy="106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DB3635"/>
                  </a:solidFill>
                </a:defRPr>
              </a:pPr>
              <a:r>
                <a:t> </a:t>
              </a: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11" invalidUrl="" action="" tgtFrame="" tooltip="" history="1" highlightClick="0" endSnd="0"/>
                </a:rPr>
                <a:t>modular</a:t>
              </a:r>
              <a:r>
                <a:t> </a:t>
              </a:r>
              <a:r>
                <a:t>🤓</a:t>
              </a:r>
            </a:p>
            <a:p>
              <a:pPr>
                <a:defRPr>
                  <a:solidFill>
                    <a:srgbClr val="DB3635"/>
                  </a:solidFill>
                </a:defRPr>
              </a:pPr>
              <a:r>
                <a:t>Proxy-based</a:t>
              </a:r>
            </a:p>
            <a:p>
              <a:pPr>
                <a:defRPr>
                  <a:solidFill>
                    <a:srgbClr val="DB3635"/>
                  </a:solidFill>
                </a:defRPr>
              </a:pPr>
              <a:r>
                <a:t>Reactivity</a:t>
              </a:r>
              <a:r>
                <a:t>🤯</a:t>
              </a:r>
            </a:p>
          </p:txBody>
        </p:sp>
      </p:grpSp>
      <p:grpSp>
        <p:nvGrpSpPr>
          <p:cNvPr id="183" name="Gruppo"/>
          <p:cNvGrpSpPr/>
          <p:nvPr/>
        </p:nvGrpSpPr>
        <p:grpSpPr>
          <a:xfrm>
            <a:off x="3486150" y="2269464"/>
            <a:ext cx="2357120" cy="2681322"/>
            <a:chOff x="0" y="0"/>
            <a:chExt cx="2357119" cy="2681320"/>
          </a:xfrm>
        </p:grpSpPr>
        <p:sp>
          <p:nvSpPr>
            <p:cNvPr id="174" name="Linea"/>
            <p:cNvSpPr/>
            <p:nvPr/>
          </p:nvSpPr>
          <p:spPr>
            <a:xfrm>
              <a:off x="1245573" y="2478120"/>
              <a:ext cx="370146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Linea"/>
            <p:cNvSpPr/>
            <p:nvPr/>
          </p:nvSpPr>
          <p:spPr>
            <a:xfrm>
              <a:off x="0" y="2681320"/>
              <a:ext cx="2171700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Linea"/>
            <p:cNvSpPr/>
            <p:nvPr/>
          </p:nvSpPr>
          <p:spPr>
            <a:xfrm flipH="1">
              <a:off x="1544885" y="0"/>
              <a:ext cx="379166" cy="2093976"/>
            </a:xfrm>
            <a:prstGeom prst="line">
              <a:avLst/>
            </a:prstGeom>
            <a:noFill/>
            <a:ln w="38100" cap="flat">
              <a:solidFill>
                <a:srgbClr val="DB3635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Linea"/>
            <p:cNvSpPr/>
            <p:nvPr/>
          </p:nvSpPr>
          <p:spPr>
            <a:xfrm flipV="1">
              <a:off x="1906889" y="2108247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Linea"/>
            <p:cNvSpPr/>
            <p:nvPr/>
          </p:nvSpPr>
          <p:spPr>
            <a:xfrm flipV="1">
              <a:off x="1221089" y="2108247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Linea"/>
            <p:cNvSpPr/>
            <p:nvPr/>
          </p:nvSpPr>
          <p:spPr>
            <a:xfrm>
              <a:off x="1207473" y="2097120"/>
              <a:ext cx="713034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Linea"/>
            <p:cNvSpPr/>
            <p:nvPr/>
          </p:nvSpPr>
          <p:spPr>
            <a:xfrm>
              <a:off x="1207473" y="2287620"/>
              <a:ext cx="713034" cy="1"/>
            </a:xfrm>
            <a:prstGeom prst="line">
              <a:avLst/>
            </a:prstGeom>
            <a:noFill/>
            <a:ln w="25400" cap="flat">
              <a:solidFill>
                <a:srgbClr val="DB363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🎯"/>
            <p:cNvSpPr txBox="1"/>
            <p:nvPr/>
          </p:nvSpPr>
          <p:spPr>
            <a:xfrm>
              <a:off x="1934791" y="1927409"/>
              <a:ext cx="3835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🎯</a:t>
              </a:r>
            </a:p>
          </p:txBody>
        </p:sp>
        <p:sp>
          <p:nvSpPr>
            <p:cNvPr id="182" name="📉 📈"/>
            <p:cNvSpPr txBox="1"/>
            <p:nvPr/>
          </p:nvSpPr>
          <p:spPr>
            <a:xfrm>
              <a:off x="1757679" y="2236668"/>
              <a:ext cx="5994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300"/>
              </a:pPr>
              <a:r>
                <a:t>📉</a:t>
              </a:r>
              <a:r>
                <a:rPr sz="400"/>
                <a:t> </a:t>
              </a:r>
              <a:r>
                <a:t>📈</a:t>
              </a:r>
            </a:p>
          </p:txBody>
        </p:sp>
      </p:grpSp>
      <p:grpSp>
        <p:nvGrpSpPr>
          <p:cNvPr id="187" name="Gruppo"/>
          <p:cNvGrpSpPr/>
          <p:nvPr/>
        </p:nvGrpSpPr>
        <p:grpSpPr>
          <a:xfrm>
            <a:off x="5392489" y="5478183"/>
            <a:ext cx="2257761" cy="930835"/>
            <a:chOff x="0" y="0"/>
            <a:chExt cx="2257759" cy="930833"/>
          </a:xfrm>
        </p:grpSpPr>
        <p:sp>
          <p:nvSpPr>
            <p:cNvPr id="184" name="XE PIG"/>
            <p:cNvSpPr/>
            <p:nvPr/>
          </p:nvSpPr>
          <p:spPr>
            <a:xfrm>
              <a:off x="774860" y="0"/>
              <a:ext cx="1482900" cy="93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12587" y="0"/>
                  </a:moveTo>
                  <a:cubicBezTo>
                    <a:pt x="8555" y="0"/>
                    <a:pt x="6723" y="2256"/>
                    <a:pt x="6086" y="3315"/>
                  </a:cubicBezTo>
                  <a:cubicBezTo>
                    <a:pt x="5935" y="3565"/>
                    <a:pt x="5683" y="3543"/>
                    <a:pt x="5548" y="3269"/>
                  </a:cubicBezTo>
                  <a:cubicBezTo>
                    <a:pt x="5210" y="2580"/>
                    <a:pt x="4579" y="1527"/>
                    <a:pt x="3884" y="1527"/>
                  </a:cubicBezTo>
                  <a:cubicBezTo>
                    <a:pt x="2850" y="1527"/>
                    <a:pt x="3652" y="4548"/>
                    <a:pt x="3652" y="4548"/>
                  </a:cubicBezTo>
                  <a:cubicBezTo>
                    <a:pt x="3652" y="4548"/>
                    <a:pt x="2493" y="5921"/>
                    <a:pt x="2229" y="7581"/>
                  </a:cubicBezTo>
                  <a:cubicBezTo>
                    <a:pt x="2033" y="8805"/>
                    <a:pt x="641" y="8562"/>
                    <a:pt x="364" y="8562"/>
                  </a:cubicBezTo>
                  <a:cubicBezTo>
                    <a:pt x="-65" y="8562"/>
                    <a:pt x="-90" y="9711"/>
                    <a:pt x="162" y="10817"/>
                  </a:cubicBezTo>
                  <a:cubicBezTo>
                    <a:pt x="414" y="11924"/>
                    <a:pt x="1121" y="12374"/>
                    <a:pt x="1121" y="12374"/>
                  </a:cubicBezTo>
                  <a:cubicBezTo>
                    <a:pt x="995" y="12579"/>
                    <a:pt x="940" y="12757"/>
                    <a:pt x="1397" y="13358"/>
                  </a:cubicBezTo>
                  <a:cubicBezTo>
                    <a:pt x="1708" y="13767"/>
                    <a:pt x="2573" y="15312"/>
                    <a:pt x="4854" y="16551"/>
                  </a:cubicBezTo>
                  <a:cubicBezTo>
                    <a:pt x="5082" y="16675"/>
                    <a:pt x="5218" y="17057"/>
                    <a:pt x="5167" y="17439"/>
                  </a:cubicBezTo>
                  <a:lnTo>
                    <a:pt x="4702" y="20912"/>
                  </a:lnTo>
                  <a:cubicBezTo>
                    <a:pt x="4655" y="21267"/>
                    <a:pt x="4822" y="21600"/>
                    <a:pt x="5046" y="21600"/>
                  </a:cubicBezTo>
                  <a:lnTo>
                    <a:pt x="6770" y="21600"/>
                  </a:lnTo>
                  <a:cubicBezTo>
                    <a:pt x="6952" y="21600"/>
                    <a:pt x="7117" y="21432"/>
                    <a:pt x="7195" y="21165"/>
                  </a:cubicBezTo>
                  <a:lnTo>
                    <a:pt x="8037" y="18272"/>
                  </a:lnTo>
                  <a:cubicBezTo>
                    <a:pt x="8124" y="17974"/>
                    <a:pt x="8318" y="17798"/>
                    <a:pt x="8520" y="17839"/>
                  </a:cubicBezTo>
                  <a:cubicBezTo>
                    <a:pt x="9682" y="18075"/>
                    <a:pt x="11029" y="18218"/>
                    <a:pt x="12587" y="18218"/>
                  </a:cubicBezTo>
                  <a:cubicBezTo>
                    <a:pt x="13307" y="18218"/>
                    <a:pt x="13973" y="18115"/>
                    <a:pt x="14586" y="17928"/>
                  </a:cubicBezTo>
                  <a:cubicBezTo>
                    <a:pt x="14785" y="17867"/>
                    <a:pt x="14987" y="18016"/>
                    <a:pt x="15087" y="18304"/>
                  </a:cubicBezTo>
                  <a:lnTo>
                    <a:pt x="16087" y="21210"/>
                  </a:lnTo>
                  <a:cubicBezTo>
                    <a:pt x="16170" y="21452"/>
                    <a:pt x="16326" y="21600"/>
                    <a:pt x="16497" y="21600"/>
                  </a:cubicBezTo>
                  <a:lnTo>
                    <a:pt x="18243" y="21600"/>
                  </a:lnTo>
                  <a:cubicBezTo>
                    <a:pt x="18466" y="21600"/>
                    <a:pt x="18632" y="21267"/>
                    <a:pt x="18585" y="20912"/>
                  </a:cubicBezTo>
                  <a:lnTo>
                    <a:pt x="17934" y="16027"/>
                  </a:lnTo>
                  <a:cubicBezTo>
                    <a:pt x="17898" y="15757"/>
                    <a:pt x="17954" y="15477"/>
                    <a:pt x="18081" y="15293"/>
                  </a:cubicBezTo>
                  <a:cubicBezTo>
                    <a:pt x="19709" y="12937"/>
                    <a:pt x="20209" y="9534"/>
                    <a:pt x="19579" y="6535"/>
                  </a:cubicBezTo>
                  <a:cubicBezTo>
                    <a:pt x="19542" y="6361"/>
                    <a:pt x="19606" y="6175"/>
                    <a:pt x="19716" y="6132"/>
                  </a:cubicBezTo>
                  <a:cubicBezTo>
                    <a:pt x="20422" y="5855"/>
                    <a:pt x="21510" y="5137"/>
                    <a:pt x="21057" y="3409"/>
                  </a:cubicBezTo>
                  <a:cubicBezTo>
                    <a:pt x="21016" y="3254"/>
                    <a:pt x="20894" y="3213"/>
                    <a:pt x="20817" y="3325"/>
                  </a:cubicBezTo>
                  <a:cubicBezTo>
                    <a:pt x="20744" y="3432"/>
                    <a:pt x="20690" y="3550"/>
                    <a:pt x="20648" y="3659"/>
                  </a:cubicBezTo>
                  <a:cubicBezTo>
                    <a:pt x="20608" y="3765"/>
                    <a:pt x="20510" y="3756"/>
                    <a:pt x="20481" y="3640"/>
                  </a:cubicBezTo>
                  <a:cubicBezTo>
                    <a:pt x="20393" y="3281"/>
                    <a:pt x="20178" y="2828"/>
                    <a:pt x="19658" y="2927"/>
                  </a:cubicBezTo>
                  <a:cubicBezTo>
                    <a:pt x="19214" y="3013"/>
                    <a:pt x="19022" y="3455"/>
                    <a:pt x="18950" y="3944"/>
                  </a:cubicBezTo>
                  <a:cubicBezTo>
                    <a:pt x="18926" y="4113"/>
                    <a:pt x="18794" y="4163"/>
                    <a:pt x="18727" y="4027"/>
                  </a:cubicBezTo>
                  <a:cubicBezTo>
                    <a:pt x="17574" y="1683"/>
                    <a:pt x="15528" y="0"/>
                    <a:pt x="12587" y="0"/>
                  </a:cubicBezTo>
                  <a:close/>
                  <a:moveTo>
                    <a:pt x="12448" y="1027"/>
                  </a:moveTo>
                  <a:cubicBezTo>
                    <a:pt x="13136" y="1027"/>
                    <a:pt x="13772" y="1163"/>
                    <a:pt x="14343" y="1427"/>
                  </a:cubicBezTo>
                  <a:cubicBezTo>
                    <a:pt x="14395" y="1452"/>
                    <a:pt x="14423" y="1545"/>
                    <a:pt x="14402" y="1626"/>
                  </a:cubicBezTo>
                  <a:lnTo>
                    <a:pt x="14271" y="2126"/>
                  </a:lnTo>
                  <a:cubicBezTo>
                    <a:pt x="14254" y="2195"/>
                    <a:pt x="14208" y="2230"/>
                    <a:pt x="14164" y="2210"/>
                  </a:cubicBezTo>
                  <a:cubicBezTo>
                    <a:pt x="13649" y="1978"/>
                    <a:pt x="13073" y="1858"/>
                    <a:pt x="12448" y="1858"/>
                  </a:cubicBezTo>
                  <a:cubicBezTo>
                    <a:pt x="11524" y="1858"/>
                    <a:pt x="10708" y="2034"/>
                    <a:pt x="10012" y="2382"/>
                  </a:cubicBezTo>
                  <a:cubicBezTo>
                    <a:pt x="9968" y="2404"/>
                    <a:pt x="9920" y="2371"/>
                    <a:pt x="9902" y="2301"/>
                  </a:cubicBezTo>
                  <a:lnTo>
                    <a:pt x="9773" y="1801"/>
                  </a:lnTo>
                  <a:cubicBezTo>
                    <a:pt x="9752" y="1721"/>
                    <a:pt x="9776" y="1628"/>
                    <a:pt x="9827" y="1602"/>
                  </a:cubicBezTo>
                  <a:cubicBezTo>
                    <a:pt x="10483" y="1268"/>
                    <a:pt x="11341" y="1027"/>
                    <a:pt x="12448" y="1027"/>
                  </a:cubicBezTo>
                  <a:close/>
                  <a:moveTo>
                    <a:pt x="19754" y="3828"/>
                  </a:moveTo>
                  <a:cubicBezTo>
                    <a:pt x="19782" y="3821"/>
                    <a:pt x="19813" y="3823"/>
                    <a:pt x="19842" y="3836"/>
                  </a:cubicBezTo>
                  <a:cubicBezTo>
                    <a:pt x="19958" y="3890"/>
                    <a:pt x="20023" y="4100"/>
                    <a:pt x="19987" y="4307"/>
                  </a:cubicBezTo>
                  <a:cubicBezTo>
                    <a:pt x="19929" y="4638"/>
                    <a:pt x="19691" y="4699"/>
                    <a:pt x="19691" y="4699"/>
                  </a:cubicBezTo>
                  <a:cubicBezTo>
                    <a:pt x="19691" y="4699"/>
                    <a:pt x="19502" y="4478"/>
                    <a:pt x="19565" y="4113"/>
                  </a:cubicBezTo>
                  <a:cubicBezTo>
                    <a:pt x="19592" y="3958"/>
                    <a:pt x="19669" y="3850"/>
                    <a:pt x="19754" y="382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b="1">
                  <a:solidFill>
                    <a:srgbClr val="DB3635"/>
                  </a:solidFill>
                </a:defRPr>
              </a:lvl1pPr>
            </a:lstStyle>
            <a:p>
              <a:pPr/>
              <a:r>
                <a:t>XE PIG</a:t>
              </a:r>
            </a:p>
          </p:txBody>
        </p:sp>
        <p:sp>
          <p:nvSpPr>
            <p:cNvPr id="185" name="Linea"/>
            <p:cNvSpPr/>
            <p:nvPr/>
          </p:nvSpPr>
          <p:spPr>
            <a:xfrm flipH="1" flipV="1">
              <a:off x="0" y="71894"/>
              <a:ext cx="623028" cy="259140"/>
            </a:xfrm>
            <a:prstGeom prst="line">
              <a:avLst/>
            </a:prstGeom>
            <a:noFill/>
            <a:ln w="38100" cap="flat">
              <a:solidFill>
                <a:srgbClr val="DB3635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💚💰"/>
            <p:cNvSpPr txBox="1"/>
            <p:nvPr/>
          </p:nvSpPr>
          <p:spPr>
            <a:xfrm>
              <a:off x="1239169" y="364414"/>
              <a:ext cx="6629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DB3635"/>
                  </a:solidFill>
                </a:defRPr>
              </a:lvl1pPr>
            </a:lstStyle>
            <a:p>
              <a:pPr/>
              <a:r>
                <a:t>💚💰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1" grpId="6"/>
      <p:bldP build="whole" bldLvl="1" animBg="1" rev="0" advAuto="0" spid="170" grpId="1"/>
      <p:bldP build="whole" bldLvl="1" animBg="1" rev="0" advAuto="0" spid="183" grpId="3"/>
      <p:bldP build="whole" bldLvl="1" animBg="1" rev="0" advAuto="0" spid="187" grpId="7"/>
      <p:bldP build="whole" bldLvl="1" animBg="1" rev="0" advAuto="0" spid="173" grpId="4"/>
      <p:bldP build="whole" bldLvl="1" animBg="1" rev="0" advAuto="0" spid="169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397239" y="41123"/>
            <a:ext cx="7489460" cy="889752"/>
          </a:xfrm>
          <a:prstGeom prst="rect">
            <a:avLst/>
          </a:prstGeom>
        </p:spPr>
        <p:txBody>
          <a:bodyPr/>
          <a:lstStyle/>
          <a:p>
            <a:pPr/>
            <a:r>
              <a:t>Pro</a:t>
            </a:r>
          </a:p>
        </p:txBody>
      </p:sp>
      <p:sp>
        <p:nvSpPr>
          <p:cNvPr id="190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191" name="Slide Number Placeholder 4"/>
          <p:cNvSpPr txBox="1"/>
          <p:nvPr>
            <p:ph type="sldNum" sz="quarter" idx="2"/>
          </p:nvPr>
        </p:nvSpPr>
        <p:spPr>
          <a:xfrm>
            <a:off x="8331289" y="64906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TextBox 5"/>
          <p:cNvSpPr txBox="1"/>
          <p:nvPr/>
        </p:nvSpPr>
        <p:spPr>
          <a:xfrm>
            <a:off x="260114" y="938142"/>
            <a:ext cx="8623772" cy="5790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0526" indent="-200526">
              <a:buSzPct val="100000"/>
              <a:buChar char="-"/>
              <a:defRPr sz="2000"/>
            </a:pPr>
            <a:r>
              <a:t>😎</a:t>
            </a:r>
            <a:r>
              <a:t> </a:t>
            </a:r>
            <a:r>
              <a:rPr b="1" sz="2400">
                <a:solidFill>
                  <a:srgbClr val="DB3635"/>
                </a:solidFill>
              </a:rPr>
              <a:t>Libertà di scelta</a:t>
            </a:r>
            <a:r>
              <a:rPr sz="2400"/>
              <a:t> </a:t>
            </a:r>
            <a:r>
              <a:rPr i="1"/>
              <a:t>(anche se esiste una “Vue-way” suggerita)</a:t>
            </a:r>
            <a:r>
              <a:t>:</a:t>
            </a:r>
          </a:p>
          <a:p>
            <a:pPr lvl="2" marL="962526" indent="-200526">
              <a:buSzPct val="100000"/>
              <a:buChar char="-"/>
              <a:defRPr sz="2000"/>
            </a:pPr>
            <a:r>
              <a:t>Approccio </a:t>
            </a:r>
            <a:r>
              <a:rPr b="1"/>
              <a:t>template Compiler </a:t>
            </a:r>
            <a:r>
              <a:t>vs </a:t>
            </a:r>
            <a:r>
              <a:rPr b="1"/>
              <a:t>render-function VDOM</a:t>
            </a:r>
            <a:r>
              <a:t> vs </a:t>
            </a:r>
            <a:r>
              <a:rPr i="1"/>
              <a:t>BOTH</a:t>
            </a:r>
          </a:p>
          <a:p>
            <a:pPr lvl="2" marL="962526" indent="-200526">
              <a:buSzPct val="100000"/>
              <a:buChar char="-"/>
              <a:defRPr sz="2000"/>
            </a:pPr>
            <a:r>
              <a:rPr b="1"/>
              <a:t>options</a:t>
            </a:r>
            <a:r>
              <a:t>-api vs </a:t>
            </a:r>
            <a:r>
              <a:rPr b="1"/>
              <a:t>composition</a:t>
            </a:r>
            <a:r>
              <a:t>-api vs </a:t>
            </a:r>
            <a:r>
              <a:rPr i="1"/>
              <a:t>MIX &amp; MATCH</a:t>
            </a:r>
            <a:r>
              <a:t> </a:t>
            </a:r>
          </a:p>
          <a:p>
            <a:pPr lvl="2" marL="962526" indent="-200526">
              <a:buSzPct val="100000"/>
              <a:buChar char="-"/>
              <a:defRPr sz="2000"/>
            </a:pPr>
            <a:r>
              <a:rPr b="1"/>
              <a:t>Librerie principali</a:t>
            </a:r>
            <a:r>
              <a:t> </a:t>
            </a:r>
            <a:r>
              <a:rPr i="1"/>
              <a:t>“suggerite”</a:t>
            </a:r>
            <a:r>
              <a:t> sviluppate e gestite in piena collaborazione con il </a:t>
            </a:r>
            <a:r>
              <a:rPr i="1"/>
              <a:t>core team</a:t>
            </a:r>
            <a:r>
              <a:t>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Vue-router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Vuex</a:t>
            </a:r>
            <a:endParaRPr b="1"/>
          </a:p>
          <a:p>
            <a:pPr lvl="2" marL="962526" indent="-200526">
              <a:buSzPct val="100000"/>
              <a:buChar char="-"/>
              <a:defRPr sz="2000"/>
            </a:pPr>
            <a:r>
              <a:rPr b="1"/>
              <a:t>Devtools</a:t>
            </a:r>
            <a:r>
              <a:t> veramente potenti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Vite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VueCLI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Vue devTools</a:t>
            </a:r>
          </a:p>
          <a:p>
            <a:pPr>
              <a:defRPr sz="1200"/>
            </a:pPr>
          </a:p>
          <a:p>
            <a:pPr marL="200526" indent="-200526">
              <a:buSzPct val="100000"/>
              <a:buChar char="-"/>
              <a:defRPr sz="2000"/>
            </a:pPr>
            <a:r>
              <a:t>🎯</a:t>
            </a:r>
            <a:r>
              <a:t> </a:t>
            </a:r>
            <a:r>
              <a:rPr sz="2300"/>
              <a:t>Facilità di </a:t>
            </a:r>
            <a:r>
              <a:rPr b="1" sz="2300">
                <a:solidFill>
                  <a:srgbClr val="DB3635"/>
                </a:solidFill>
              </a:rPr>
              <a:t>Integrazione</a:t>
            </a:r>
            <a:r>
              <a:t> con FW server-side, </a:t>
            </a:r>
            <a:r>
              <a:rPr b="1"/>
              <a:t>scale</a:t>
            </a:r>
            <a:r>
              <a:t> up</a:t>
            </a:r>
            <a:r>
              <a:t>📈-</a:t>
            </a:r>
            <a:r>
              <a:t>down</a:t>
            </a:r>
            <a:r>
              <a:t>📉</a:t>
            </a:r>
          </a:p>
          <a:p>
            <a:pPr>
              <a:defRPr sz="1000"/>
            </a:pPr>
          </a:p>
          <a:p>
            <a:pPr marL="200526" indent="-200526">
              <a:buSzPct val="100000"/>
              <a:buChar char="-"/>
              <a:defRPr sz="2000"/>
            </a:pPr>
            <a:r>
              <a:t>©️</a:t>
            </a:r>
            <a:r>
              <a:rPr b="1"/>
              <a:t> </a:t>
            </a:r>
            <a:r>
              <a:rPr b="1" sz="2400">
                <a:solidFill>
                  <a:srgbClr val="DB3635"/>
                </a:solidFill>
              </a:rPr>
              <a:t>Community</a:t>
            </a:r>
            <a:r>
              <a:rPr sz="2400"/>
              <a:t>-</a:t>
            </a:r>
            <a:r>
              <a:rPr b="1" sz="2400">
                <a:solidFill>
                  <a:srgbClr val="DB3635"/>
                </a:solidFill>
              </a:rPr>
              <a:t>first</a:t>
            </a:r>
            <a:r>
              <a:t>: processo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RFC</a:t>
            </a:r>
            <a:r>
              <a:t> pubbliche/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Roadmap</a:t>
            </a:r>
            <a:r>
              <a:t>/NO BigCo</a:t>
            </a:r>
            <a:r>
              <a:rPr>
                <a:solidFill>
                  <a:srgbClr val="DB3635"/>
                </a:solidFill>
              </a:rPr>
              <a:t>*</a:t>
            </a:r>
            <a:r>
              <a:t>™️</a:t>
            </a:r>
            <a:r>
              <a:rPr b="1"/>
              <a:t> </a:t>
            </a:r>
          </a:p>
          <a:p>
            <a:pPr>
              <a:defRPr sz="1000"/>
            </a:pPr>
          </a:p>
          <a:p>
            <a:pPr>
              <a:defRPr sz="2400"/>
            </a:pPr>
            <a:r>
              <a:t>Soluzioni</a:t>
            </a:r>
            <a:r>
              <a:rPr b="1"/>
              <a:t> </a:t>
            </a:r>
            <a:r>
              <a:rPr b="1">
                <a:solidFill>
                  <a:srgbClr val="DB3635"/>
                </a:solidFill>
              </a:rPr>
              <a:t>tecniche efficaci</a:t>
            </a:r>
            <a:r>
              <a:t>:</a:t>
            </a:r>
          </a:p>
          <a:p>
            <a:pPr marL="200526" indent="-200526">
              <a:buSzPct val="100000"/>
              <a:buChar char="-"/>
              <a:defRPr sz="2000"/>
            </a:pPr>
            <a:r>
              <a:t>😍</a:t>
            </a:r>
            <a:r>
              <a:t> Possibilità di usare </a:t>
            </a:r>
            <a:r>
              <a:rPr b="1"/>
              <a:t>TypeScript</a:t>
            </a:r>
            <a:r>
              <a:t> (composition-api + </a:t>
            </a:r>
            <a:r>
              <a:rPr i="1"/>
              <a:t>new SFC syntax</a:t>
            </a:r>
            <a:r>
              <a:t>)</a:t>
            </a:r>
          </a:p>
          <a:p>
            <a:pPr marL="200526" indent="-200526">
              <a:buSzPct val="100000"/>
              <a:buChar char="-"/>
              <a:defRPr sz="2000"/>
            </a:pPr>
            <a:r>
              <a:t>🤩</a:t>
            </a:r>
            <a:r>
              <a:t> HI-</a:t>
            </a:r>
            <a:r>
              <a:rPr b="1"/>
              <a:t>Features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v-slot</a:t>
            </a:r>
            <a:r>
              <a:t>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v-bind</a:t>
            </a:r>
            <a:r>
              <a:t>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1" invalidUrl="" action="" tgtFrame="" tooltip="" history="1" highlightClick="0" endSnd="0"/>
              </a:rPr>
              <a:t>v-on</a:t>
            </a:r>
            <a:r>
              <a:rPr i="1"/>
              <a:t>{obj},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2" invalidUrl="" action="" tgtFrame="" tooltip="" history="1" highlightClick="0" endSnd="0"/>
              </a:rPr>
              <a:t>Dynamic</a:t>
            </a:r>
            <a:r>
              <a:t> &amp;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3" invalidUrl="" action="" tgtFrame="" tooltip="" history="1" highlightClick="0" endSnd="0"/>
              </a:rPr>
              <a:t>Async</a:t>
            </a:r>
            <a:r>
              <a:t> component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4" invalidUrl="" action="" tgtFrame="" tooltip="" history="1" highlightClick="0" endSnd="0"/>
              </a:rPr>
              <a:t>:is</a:t>
            </a:r>
          </a:p>
          <a:p>
            <a:pPr marL="200526" indent="-200526">
              <a:buSzPct val="100000"/>
              <a:buChar char="-"/>
              <a:defRPr sz="2000"/>
            </a:pPr>
            <a:r>
              <a:t>⚖️</a:t>
            </a:r>
            <a:r>
              <a:rPr b="1"/>
              <a:t> Bundle size: </a:t>
            </a:r>
            <a:r>
              <a:t>global full template 40KB | runtime ~23KB + tree-shake</a:t>
            </a:r>
          </a:p>
          <a:p>
            <a:pPr marL="200526" indent="-200526">
              <a:buSzPct val="100000"/>
              <a:buChar char="-"/>
              <a:defRPr sz="2000"/>
            </a:pPr>
            <a:r>
              <a:t>📖</a:t>
            </a:r>
            <a:r>
              <a:t> Soluzioni </a:t>
            </a:r>
            <a:r>
              <a:rPr b="1"/>
              <a:t>S</a:t>
            </a:r>
            <a:r>
              <a:t>erver-</a:t>
            </a:r>
            <a:r>
              <a:rPr b="1"/>
              <a:t>S</a:t>
            </a:r>
            <a:r>
              <a:t>ide-</a:t>
            </a:r>
            <a:r>
              <a:rPr b="1"/>
              <a:t>R</a:t>
            </a:r>
            <a:r>
              <a:t>ender: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5" invalidUrl="" action="" tgtFrame="" tooltip="" history="1" highlightClick="0" endSnd="0"/>
              </a:rPr>
              <a:t>Nuxt</a:t>
            </a:r>
            <a:r>
              <a:t> e </a:t>
            </a:r>
            <a:r>
              <a:rPr b="1"/>
              <a:t>S</a:t>
            </a:r>
            <a:r>
              <a:t>tatic-</a:t>
            </a:r>
            <a:r>
              <a:rPr b="1"/>
              <a:t>S</a:t>
            </a:r>
            <a:r>
              <a:t>ite-</a:t>
            </a:r>
            <a:r>
              <a:rPr b="1"/>
              <a:t>G</a:t>
            </a:r>
            <a:r>
              <a:t>enerator: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6" invalidUrl="" action="" tgtFrame="" tooltip="" history="1" highlightClick="0" endSnd="0"/>
              </a:rPr>
              <a:t>VuePress</a:t>
            </a:r>
          </a:p>
          <a:p>
            <a:pPr marL="200526" indent="-200526">
              <a:buSzPct val="100000"/>
              <a:buChar char="-"/>
              <a:defRPr sz="2000"/>
            </a:pPr>
            <a:r>
              <a:t>🙏</a:t>
            </a:r>
            <a:r>
              <a:t> Ricco </a:t>
            </a:r>
            <a:r>
              <a:rPr b="1"/>
              <a:t>ecosistema</a:t>
            </a:r>
            <a:r>
              <a:t> di librerie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7" invalidUrl="" action="" tgtFrame="" tooltip="" history="1" highlightClick="0" endSnd="0"/>
              </a:rPr>
              <a:t>https://github.com/vuejs/awesome-vue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397239" y="41123"/>
            <a:ext cx="7489460" cy="889752"/>
          </a:xfrm>
          <a:prstGeom prst="rect">
            <a:avLst/>
          </a:prstGeom>
        </p:spPr>
        <p:txBody>
          <a:bodyPr/>
          <a:lstStyle/>
          <a:p>
            <a:pPr/>
            <a:r>
              <a:t>Contro</a:t>
            </a:r>
          </a:p>
        </p:txBody>
      </p:sp>
      <p:sp>
        <p:nvSpPr>
          <p:cNvPr id="195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196" name="Slide Number Placeholder 4"/>
          <p:cNvSpPr txBox="1"/>
          <p:nvPr>
            <p:ph type="sldNum" sz="quarter" idx="2"/>
          </p:nvPr>
        </p:nvSpPr>
        <p:spPr>
          <a:xfrm>
            <a:off x="8331289" y="64906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TextBox 5"/>
          <p:cNvSpPr txBox="1"/>
          <p:nvPr/>
        </p:nvSpPr>
        <p:spPr>
          <a:xfrm>
            <a:off x="134201" y="1530508"/>
            <a:ext cx="9021201" cy="436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0526" indent="-200526">
              <a:buSzPct val="100000"/>
              <a:buChar char="-"/>
              <a:defRPr sz="2000"/>
            </a:pPr>
            <a:r>
              <a:t>🔬</a:t>
            </a:r>
            <a:r>
              <a:t>Nel paniere di </a:t>
            </a:r>
            <a:r>
              <a:rPr i="1" sz="2400">
                <a:solidFill>
                  <a:srgbClr val="DB3635"/>
                </a:solidFill>
              </a:rPr>
              <a:t>“librerie ufficiali”</a:t>
            </a:r>
            <a:r>
              <a:rPr sz="2400">
                <a:solidFill>
                  <a:srgbClr val="DB3635"/>
                </a:solidFill>
              </a:rPr>
              <a:t> </a:t>
            </a:r>
            <a:r>
              <a:rPr b="1" sz="2400">
                <a:solidFill>
                  <a:srgbClr val="DB3635"/>
                </a:solidFill>
              </a:rPr>
              <a:t>mancano</a:t>
            </a:r>
            <a:r>
              <a:t> alcuni pezzi del puzzle</a:t>
            </a:r>
            <a:r>
              <a:rPr sz="2400"/>
              <a:t>: 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Gestione </a:t>
            </a:r>
            <a:r>
              <a:rPr b="1"/>
              <a:t>Forms</a:t>
            </a:r>
            <a:r>
              <a:t> complesse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vuelidate</a:t>
            </a:r>
            <a:r>
              <a:t> /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formvuelate</a:t>
            </a:r>
            <a:r>
              <a:t> …)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Gestione chiamate </a:t>
            </a:r>
            <a:r>
              <a:rPr b="1"/>
              <a:t>Http</a:t>
            </a:r>
            <a:r>
              <a:t> (fetch vs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axios</a:t>
            </a:r>
            <a:r>
              <a:t> …)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Component </a:t>
            </a:r>
            <a:r>
              <a:rPr b="1"/>
              <a:t>UI</a:t>
            </a:r>
            <a:r>
              <a:t> </a:t>
            </a:r>
            <a:r>
              <a:rPr b="1"/>
              <a:t>Library</a:t>
            </a:r>
            <a:r>
              <a:t>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vuetify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bootstrapvue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primevue</a:t>
            </a:r>
            <a:r>
              <a:t> …)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Gestione </a:t>
            </a:r>
            <a:r>
              <a:rPr b="1"/>
              <a:t>Mobile</a:t>
            </a:r>
            <a:r>
              <a:t>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Quasar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Weex</a:t>
            </a:r>
            <a:r>
              <a:t>, …)</a:t>
            </a:r>
          </a:p>
          <a:p>
            <a:pPr>
              <a:defRPr sz="1000"/>
            </a:pPr>
          </a:p>
          <a:p>
            <a:pPr marL="200526" indent="-200526">
              <a:buSzPct val="100000"/>
              <a:buChar char="-"/>
              <a:defRPr sz="2000"/>
            </a:pPr>
            <a:r>
              <a:t>👀</a:t>
            </a:r>
            <a:r>
              <a:t> Quindi bisogna tenere d’occhio</a:t>
            </a:r>
            <a:r>
              <a:rPr sz="2400"/>
              <a:t> </a:t>
            </a:r>
            <a:r>
              <a:rPr b="1" sz="2400">
                <a:solidFill>
                  <a:srgbClr val="DB3635"/>
                </a:solidFill>
              </a:rPr>
              <a:t>versioni/compatibilità</a:t>
            </a:r>
            <a:r>
              <a:rPr b="1" sz="2400"/>
              <a:t> </a:t>
            </a:r>
            <a:r>
              <a:rPr sz="2400"/>
              <a:t>3rd-party</a:t>
            </a:r>
          </a:p>
          <a:p>
            <a:pPr>
              <a:defRPr sz="1200"/>
            </a:pPr>
          </a:p>
          <a:p>
            <a:pPr marL="200526" indent="-200526">
              <a:buSzPct val="100000"/>
              <a:buChar char="-"/>
              <a:defRPr sz="2000"/>
            </a:pPr>
            <a:r>
              <a:t>😭</a:t>
            </a:r>
            <a:r>
              <a:t> Vue CLI </a:t>
            </a:r>
            <a:r>
              <a:rPr b="1" sz="2400">
                <a:solidFill>
                  <a:srgbClr val="DB3635"/>
                </a:solidFill>
              </a:rPr>
              <a:t>non gestisce</a:t>
            </a:r>
            <a:r>
              <a:t> </a:t>
            </a:r>
            <a:r>
              <a:rPr b="1" i="1"/>
              <a:t>“scafold”</a:t>
            </a:r>
            <a:r>
              <a:rPr b="1"/>
              <a:t> </a:t>
            </a:r>
            <a:r>
              <a:t>di componenti e </a:t>
            </a:r>
            <a:r>
              <a:rPr b="1" i="1"/>
              <a:t>“migration”</a:t>
            </a:r>
            <a:r>
              <a:t> versioni</a:t>
            </a:r>
          </a:p>
          <a:p>
            <a:pPr>
              <a:defRPr sz="1200"/>
            </a:pPr>
          </a:p>
          <a:p>
            <a:pPr marL="200526" indent="-200526">
              <a:buSzPct val="100000"/>
              <a:buChar char="-"/>
              <a:defRPr sz="2000"/>
            </a:pPr>
            <a:r>
              <a:t>🧐</a:t>
            </a:r>
            <a:r>
              <a:rPr b="1"/>
              <a:t> </a:t>
            </a:r>
            <a:r>
              <a:t>Alcuni</a:t>
            </a:r>
            <a:r>
              <a:rPr b="1"/>
              <a:t> </a:t>
            </a:r>
            <a:r>
              <a:rPr b="1" sz="2400">
                <a:solidFill>
                  <a:srgbClr val="DB3635"/>
                </a:solidFill>
              </a:rPr>
              <a:t>spunti di riflessione</a:t>
            </a:r>
            <a:r>
              <a:rPr b="1">
                <a:solidFill>
                  <a:srgbClr val="DB3635"/>
                </a:solidFill>
              </a:rPr>
              <a:t> </a:t>
            </a:r>
            <a:r>
              <a:t>per </a:t>
            </a:r>
            <a:r>
              <a:rPr i="1"/>
              <a:t>l’adozione aziendale</a:t>
            </a:r>
            <a:r>
              <a:t>: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™️</a:t>
            </a:r>
            <a:r>
              <a:rPr b="1"/>
              <a:t> NO BigCo</a:t>
            </a:r>
            <a:r>
              <a:rPr>
                <a:solidFill>
                  <a:srgbClr val="DB3635"/>
                </a:solidFill>
              </a:rPr>
              <a:t>*</a:t>
            </a:r>
            <a:r>
              <a:t> (* = meno garanzie!? </a:t>
            </a:r>
            <a:r>
              <a:t>🤥</a:t>
            </a:r>
            <a:r>
              <a:t>)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👤</a:t>
            </a:r>
            <a:r>
              <a:t> Main team di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 invalidUrl="" action="" tgtFrame="" tooltip="" history="1" highlightClick="0" endSnd="0"/>
              </a:rPr>
              <a:t>20-25 membri</a:t>
            </a:r>
            <a:r>
              <a:t> basato su OSS Contrib </a:t>
            </a:r>
            <a:r>
              <a:t>👨‍💻</a:t>
            </a:r>
            <a:r>
              <a:t>/ Patreon </a:t>
            </a:r>
            <a:r>
              <a:t>💸 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🤔</a:t>
            </a:r>
            <a:r>
              <a:t> Pochi sviluppatori almeno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1" invalidUrl="" action="" tgtFrame="" tooltip="" history="1" highlightClick="0" endSnd="0"/>
              </a:rPr>
              <a:t>in 🇮🇹</a:t>
            </a:r>
            <a:r>
              <a:t>, ma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2" invalidUrl="" action="" tgtFrame="" tooltip="" history="1" highlightClick="0" endSnd="0"/>
              </a:rPr>
              <a:t>statejs-2019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3" invalidUrl="" action="" tgtFrame="" tooltip="" history="1" highlightClick="0" endSnd="0"/>
              </a:rPr>
              <a:t>SO-survey-2020</a:t>
            </a:r>
            <a:r>
              <a:t> </a:t>
            </a:r>
            <a:r>
              <a:t>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Vue-logo.png" descr="Vu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6381" y="960080"/>
            <a:ext cx="11756762" cy="493784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le 1"/>
          <p:cNvSpPr txBox="1"/>
          <p:nvPr>
            <p:ph type="title"/>
          </p:nvPr>
        </p:nvSpPr>
        <p:spPr>
          <a:xfrm>
            <a:off x="397239" y="41123"/>
            <a:ext cx="7489460" cy="889752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01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202" name="Slide Number Placeholder 4"/>
          <p:cNvSpPr txBox="1"/>
          <p:nvPr>
            <p:ph type="sldNum" sz="quarter" idx="2"/>
          </p:nvPr>
        </p:nvSpPr>
        <p:spPr>
          <a:xfrm>
            <a:off x="8331289" y="64906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TextBox 5"/>
          <p:cNvSpPr txBox="1"/>
          <p:nvPr/>
        </p:nvSpPr>
        <p:spPr>
          <a:xfrm>
            <a:off x="5693138" y="4397308"/>
            <a:ext cx="8185572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  <a:p>
            <a:pPr>
              <a:defRPr sz="2000"/>
            </a:pPr>
            <a:r>
              <a:t>yarn vite</a:t>
            </a:r>
          </a:p>
          <a:p>
            <a:pPr>
              <a:defRPr sz="2000"/>
            </a:pPr>
            <a:r>
              <a:t>open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http://localhost:3000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OPPURE SEMPLICEMENTE</a:t>
            </a:r>
          </a:p>
          <a:p>
            <a:pPr>
              <a:defRPr sz="2000"/>
            </a:pPr>
            <a:r>
              <a:t>npm start</a:t>
            </a:r>
          </a:p>
        </p:txBody>
      </p:sp>
      <p:sp>
        <p:nvSpPr>
          <p:cNvPr id="204" name="TextBox 5"/>
          <p:cNvSpPr txBox="1"/>
          <p:nvPr/>
        </p:nvSpPr>
        <p:spPr>
          <a:xfrm>
            <a:off x="-1837961" y="4523483"/>
            <a:ext cx="8185572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8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8"/>
          <p:cNvSpPr/>
          <p:nvPr/>
        </p:nvSpPr>
        <p:spPr>
          <a:xfrm>
            <a:off x="4183774" y="3699464"/>
            <a:ext cx="668695" cy="668695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Oval 17"/>
          <p:cNvSpPr/>
          <p:nvPr/>
        </p:nvSpPr>
        <p:spPr>
          <a:xfrm>
            <a:off x="4183774" y="2101030"/>
            <a:ext cx="668695" cy="668695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Oval 18"/>
          <p:cNvSpPr/>
          <p:nvPr/>
        </p:nvSpPr>
        <p:spPr>
          <a:xfrm>
            <a:off x="4183774" y="2890196"/>
            <a:ext cx="668695" cy="668695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210" name="Slide Number Placeholder 4"/>
          <p:cNvSpPr txBox="1"/>
          <p:nvPr>
            <p:ph type="sldNum" sz="quarter" idx="2"/>
          </p:nvPr>
        </p:nvSpPr>
        <p:spPr>
          <a:xfrm>
            <a:off x="8331289" y="64906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TextBox 7"/>
          <p:cNvSpPr txBox="1"/>
          <p:nvPr/>
        </p:nvSpPr>
        <p:spPr>
          <a:xfrm>
            <a:off x="5206834" y="3743528"/>
            <a:ext cx="3733969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ea typeface="Tahoma"/>
                <a:cs typeface="Tahoma"/>
                <a:sym typeface="Tahoma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https://github.com/dmorosinotto/XE_FrameworkSPA_Vue</a:t>
            </a:r>
          </a:p>
        </p:txBody>
      </p:sp>
      <p:sp>
        <p:nvSpPr>
          <p:cNvPr id="212" name="TextBox 11"/>
          <p:cNvSpPr txBox="1"/>
          <p:nvPr/>
        </p:nvSpPr>
        <p:spPr>
          <a:xfrm>
            <a:off x="5168772" y="2204397"/>
            <a:ext cx="37339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ea typeface="Tahoma"/>
                <a:cs typeface="Tahoma"/>
                <a:sym typeface="Tahoma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d.morosinotto@icloud.com</a:t>
            </a:r>
          </a:p>
        </p:txBody>
      </p:sp>
      <p:sp>
        <p:nvSpPr>
          <p:cNvPr id="213" name="TextBox 12"/>
          <p:cNvSpPr txBox="1"/>
          <p:nvPr/>
        </p:nvSpPr>
        <p:spPr>
          <a:xfrm>
            <a:off x="5160204" y="2987127"/>
            <a:ext cx="301255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ea typeface="Tahoma"/>
                <a:cs typeface="Tahoma"/>
                <a:sym typeface="Tahoma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@dmorosinotto</a:t>
            </a:r>
          </a:p>
        </p:txBody>
      </p:sp>
      <p:sp>
        <p:nvSpPr>
          <p:cNvPr id="214" name="Title 2"/>
          <p:cNvSpPr txBox="1"/>
          <p:nvPr>
            <p:ph type="title"/>
          </p:nvPr>
        </p:nvSpPr>
        <p:spPr>
          <a:xfrm>
            <a:off x="628650" y="41123"/>
            <a:ext cx="7258050" cy="889752"/>
          </a:xfrm>
          <a:prstGeom prst="rect">
            <a:avLst/>
          </a:prstGeom>
        </p:spPr>
        <p:txBody>
          <a:bodyPr/>
          <a:lstStyle/>
          <a:p>
            <a:pPr/>
            <a:r>
              <a:t>Contatti</a:t>
            </a:r>
          </a:p>
        </p:txBody>
      </p:sp>
      <p:pic>
        <p:nvPicPr>
          <p:cNvPr id="21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84771" y="3909697"/>
            <a:ext cx="2667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20" descr="Picture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2071" y="3096304"/>
            <a:ext cx="2921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21" descr="Picture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40321" y="2290060"/>
            <a:ext cx="3556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ubtitle 2"/>
          <p:cNvSpPr txBox="1"/>
          <p:nvPr/>
        </p:nvSpPr>
        <p:spPr>
          <a:xfrm>
            <a:off x="200108" y="1342248"/>
            <a:ext cx="3957343" cy="594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896111">
              <a:lnSpc>
                <a:spcPct val="81000"/>
              </a:lnSpc>
              <a:spcBef>
                <a:spcPts val="900"/>
              </a:spcBef>
              <a:defRPr sz="3332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Daniele Morosinotto</a:t>
            </a:r>
          </a:p>
        </p:txBody>
      </p:sp>
      <p:sp>
        <p:nvSpPr>
          <p:cNvPr id="219" name="JavaScript enthusiast"/>
          <p:cNvSpPr txBox="1"/>
          <p:nvPr/>
        </p:nvSpPr>
        <p:spPr>
          <a:xfrm>
            <a:off x="672505" y="4832646"/>
            <a:ext cx="30125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/>
            </a:lvl1pPr>
          </a:lstStyle>
          <a:p>
            <a:pPr/>
            <a:r>
              <a:t>JavaScript enthusiast</a:t>
            </a:r>
          </a:p>
        </p:txBody>
      </p:sp>
      <p:grpSp>
        <p:nvGrpSpPr>
          <p:cNvPr id="222" name="Daniele.png"/>
          <p:cNvGrpSpPr/>
          <p:nvPr/>
        </p:nvGrpSpPr>
        <p:grpSpPr>
          <a:xfrm>
            <a:off x="902751" y="2121222"/>
            <a:ext cx="2552057" cy="2615556"/>
            <a:chOff x="0" y="0"/>
            <a:chExt cx="2552055" cy="2615555"/>
          </a:xfrm>
        </p:grpSpPr>
        <p:pic>
          <p:nvPicPr>
            <p:cNvPr id="221" name="Daniele.png" descr="Daniel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1600" y="63500"/>
              <a:ext cx="2348856" cy="234885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0" name="Daniele.png" descr="Daniele.pn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552056" cy="261555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397239" y="41123"/>
            <a:ext cx="7489460" cy="889752"/>
          </a:xfrm>
          <a:prstGeom prst="rect">
            <a:avLst/>
          </a:prstGeom>
        </p:spPr>
        <p:txBody>
          <a:bodyPr/>
          <a:lstStyle/>
          <a:p>
            <a:pPr/>
            <a:r>
              <a:t>Reactivity system</a:t>
            </a:r>
          </a:p>
        </p:txBody>
      </p:sp>
      <p:sp>
        <p:nvSpPr>
          <p:cNvPr id="225" name="Date Placeholder 3"/>
          <p:cNvSpPr txBox="1"/>
          <p:nvPr/>
        </p:nvSpPr>
        <p:spPr>
          <a:xfrm>
            <a:off x="628650" y="6401732"/>
            <a:ext cx="2057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D9D9D9"/>
                </a:solidFill>
              </a:defRPr>
            </a:pPr>
            <a:r>
              <a:t>#XeSpa</a:t>
            </a:r>
          </a:p>
          <a:p>
            <a:pPr>
              <a:defRPr sz="1200">
                <a:solidFill>
                  <a:srgbClr val="D9D9D9"/>
                </a:solidFill>
              </a:defRPr>
            </a:pPr>
            <a:r>
              <a:t>@dmorosinotto</a:t>
            </a:r>
          </a:p>
        </p:txBody>
      </p:sp>
      <p:sp>
        <p:nvSpPr>
          <p:cNvPr id="226" name="Slide Number Placeholder 4"/>
          <p:cNvSpPr txBox="1"/>
          <p:nvPr>
            <p:ph type="sldNum" sz="quarter" idx="2"/>
          </p:nvPr>
        </p:nvSpPr>
        <p:spPr>
          <a:xfrm>
            <a:off x="8331289" y="649063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TextBox 5"/>
          <p:cNvSpPr txBox="1"/>
          <p:nvPr/>
        </p:nvSpPr>
        <p:spPr>
          <a:xfrm>
            <a:off x="5693138" y="4397308"/>
            <a:ext cx="8185572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cd reactivity</a:t>
            </a:r>
          </a:p>
          <a:p>
            <a:pPr>
              <a:defRPr sz="2000"/>
            </a:pPr>
            <a:r>
              <a:t>npx http-server -g</a:t>
            </a:r>
          </a:p>
          <a:p>
            <a:pPr>
              <a:defRPr sz="2000"/>
            </a:pPr>
            <a:r>
              <a:t>open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http://localhost:8080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OPPURE SEMPLICEMENTE</a:t>
            </a:r>
          </a:p>
          <a:p>
            <a:pPr>
              <a:defRPr sz="2000"/>
            </a:pPr>
            <a:r>
              <a:t>npm run reactivity</a:t>
            </a:r>
          </a:p>
        </p:txBody>
      </p:sp>
      <p:pic>
        <p:nvPicPr>
          <p:cNvPr id="228" name="reactivity-spreadsheet.mp4" descr="reactivity-spreadsheet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24163" y="1024946"/>
            <a:ext cx="4454481" cy="383801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9" name="Tabella"/>
          <p:cNvGraphicFramePr/>
          <p:nvPr/>
        </p:nvGraphicFramePr>
        <p:xfrm>
          <a:off x="5092700" y="1394091"/>
          <a:ext cx="2920256" cy="25781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{33BA23B1-9221-436E-865A-0063620EA4FD}</a:tableStyleId>
              </a:tblPr>
              <a:tblGrid>
                <a:gridCol w="2014284"/>
                <a:gridCol w="893271"/>
              </a:tblGrid>
              <a:tr h="29519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var a, b, sum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   SUM</a:t>
                      </a:r>
                    </a:p>
                  </a:txBody>
                  <a:tcPr marL="0" marR="0" marT="0" marB="0" anchor="t" anchorCtr="0" horzOverflow="overflow"/>
                </a:tc>
              </a:tr>
              <a:tr h="29519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 = 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sum = a+b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</a:p>
                  </a:txBody>
                  <a:tcPr marL="0" marR="0" marT="0" marB="0" anchor="t" anchorCtr="0" horzOverflow="overflow"/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console.log(sum)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//5</a:t>
                      </a:r>
                    </a:p>
                  </a:txBody>
                  <a:tcPr marL="0" marR="0" marT="0" marB="0" anchor="t" anchorCtr="0" horzOverflow="overflow"/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 = 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console.log(sum)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//5 !!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2600"/>
                      </a:solidFill>
                      <a:miter lim="400000"/>
                    </a:lnL>
                    <a:lnR w="127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FF2600"/>
                      </a:solidFill>
                      <a:miter lim="400000"/>
                    </a:lnT>
                    <a:lnB w="12700">
                      <a:solidFill>
                        <a:srgbClr val="FF26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2">
                            <a:hueOff val="-368864"/>
                            <a:lumOff val="24249"/>
                          </a:schemeClr>
                        </a:gs>
                        <a:gs pos="50000">
                          <a:srgbClr val="F5B093"/>
                        </a:gs>
                        <a:gs pos="100000">
                          <a:schemeClr val="accent2">
                            <a:hueOff val="-353522"/>
                            <a:satOff val="5390"/>
                            <a:lumOff val="17469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sum = a+b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2600"/>
                      </a:solidFill>
                      <a:miter lim="400000"/>
                    </a:lnT>
                  </a:tcPr>
                </a:tc>
              </a:tr>
              <a:tr h="28235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console.log(sum)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//6 OK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30" name="Normale codice dichiarativo JS/TS/C#"/>
          <p:cNvSpPr txBox="1"/>
          <p:nvPr/>
        </p:nvSpPr>
        <p:spPr>
          <a:xfrm>
            <a:off x="5078041" y="1000800"/>
            <a:ext cx="40096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Normale codice dichiarativo JS/TS/C#</a:t>
            </a:r>
          </a:p>
        </p:txBody>
      </p:sp>
      <p:sp>
        <p:nvSpPr>
          <p:cNvPr id="231" name="TextBox 5"/>
          <p:cNvSpPr txBox="1"/>
          <p:nvPr/>
        </p:nvSpPr>
        <p:spPr>
          <a:xfrm>
            <a:off x="-1622061" y="4523483"/>
            <a:ext cx="8185572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800"/>
            </a:lvl1pPr>
          </a:lstStyle>
          <a:p>
            <a:pPr/>
            <a:r>
              <a:t>EXTRA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83333" fill="hold"/>
                                        <p:tgtEl>
                                          <p:spTgt spid="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2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