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 id="2147484234" r:id="rId6"/>
  </p:sldMasterIdLst>
  <p:notesMasterIdLst>
    <p:notesMasterId r:id="rId21"/>
  </p:notesMasterIdLst>
  <p:handoutMasterIdLst>
    <p:handoutMasterId r:id="rId22"/>
  </p:handout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747" autoAdjust="0"/>
  </p:normalViewPr>
  <p:slideViewPr>
    <p:cSldViewPr snapToObjects="1">
      <p:cViewPr varScale="1">
        <p:scale>
          <a:sx n="66" d="100"/>
          <a:sy n="66" d="100"/>
        </p:scale>
        <p:origin x="798"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12/15/2014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0</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12/15/2014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12/15/2014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968572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98310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53976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47599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47283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003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4173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16226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7299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0310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5823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1834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93927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intestazione 3"/>
          <p:cNvSpPr>
            <a:spLocks noGrp="1"/>
          </p:cNvSpPr>
          <p:nvPr>
            <p:ph type="hdr" sz="quarter" idx="10"/>
          </p:nvPr>
        </p:nvSpPr>
        <p:spPr/>
        <p:txBody>
          <a:bodyPr/>
          <a:lstStyle/>
          <a:p>
            <a:r>
              <a:rPr lang="en-US" dirty="0" smtClean="0"/>
              <a:t>Build 2014</a:t>
            </a:r>
            <a:endParaRPr lang="en-US" dirty="0"/>
          </a:p>
        </p:txBody>
      </p:sp>
      <p:sp>
        <p:nvSpPr>
          <p:cNvPr id="5" name="Segnaposto piè di pagina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egnaposto data 5"/>
          <p:cNvSpPr>
            <a:spLocks noGrp="1"/>
          </p:cNvSpPr>
          <p:nvPr>
            <p:ph type="dt" idx="12"/>
          </p:nvPr>
        </p:nvSpPr>
        <p:spPr/>
        <p:txBody>
          <a:bodyPr/>
          <a:lstStyle/>
          <a:p>
            <a:fld id="{9F00D60D-1703-4D24-8308-FEE06A50A69C}" type="datetime1">
              <a:rPr lang="en-US" smtClean="0"/>
              <a:t>12/15/2014</a:t>
            </a:fld>
            <a:endParaRPr lang="en-US" dirty="0"/>
          </a:p>
        </p:txBody>
      </p:sp>
      <p:sp>
        <p:nvSpPr>
          <p:cNvPr id="7" name="Segnaposto numero diapositiva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03582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658905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9451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285857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04473105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397085171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398030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9413961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0295435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740018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37986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74754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51004626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1058077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417153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622282509"/>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crosoft/Typescipt" TargetMode="External"/><Relationship Id="rId2" Type="http://schemas.openxmlformats.org/officeDocument/2006/relationships/notesSlide" Target="../notesSlides/notesSlide12.xml"/><Relationship Id="rId1" Type="http://schemas.openxmlformats.org/officeDocument/2006/relationships/slideLayout" Target="../slideLayouts/slideLayout31.xml"/><Relationship Id="rId4" Type="http://schemas.openxmlformats.org/officeDocument/2006/relationships/hyperlink" Target="https://github.com/borisyankov/DefinitelyType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TypeScript/wiki/Roadmap" TargetMode="External"/><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8.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8.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5" y="5215725"/>
            <a:ext cx="11885613" cy="1470825"/>
          </a:xfrm>
        </p:spPr>
        <p:txBody>
          <a:bodyPr/>
          <a:lstStyle/>
          <a:p>
            <a:r>
              <a:rPr lang="en-US" dirty="0">
                <a:cs typeface="Segoe UI"/>
              </a:rPr>
              <a:t>Slides by</a:t>
            </a:r>
          </a:p>
          <a:p>
            <a:r>
              <a:rPr lang="en-US" b="1" dirty="0"/>
              <a:t>Anders Hejlsberg</a:t>
            </a:r>
          </a:p>
          <a:p>
            <a:r>
              <a:rPr lang="en-US" b="1" dirty="0"/>
              <a:t>Technical Fellow</a:t>
            </a:r>
          </a:p>
        </p:txBody>
      </p:sp>
      <p:sp>
        <p:nvSpPr>
          <p:cNvPr id="2" name="Title 1"/>
          <p:cNvSpPr>
            <a:spLocks noGrp="1"/>
          </p:cNvSpPr>
          <p:nvPr>
            <p:ph type="ctrTitle"/>
          </p:nvPr>
        </p:nvSpPr>
        <p:spPr/>
        <p:txBody>
          <a:bodyPr/>
          <a:lstStyle/>
          <a:p>
            <a:r>
              <a:rPr lang="en-US" dirty="0" err="1" smtClean="0"/>
              <a:t>TypeScript</a:t>
            </a:r>
            <a:endParaRPr lang="en-US" dirty="0"/>
          </a:p>
        </p:txBody>
      </p:sp>
      <p:sp>
        <p:nvSpPr>
          <p:cNvPr id="4" name="Text Placeholder 5"/>
          <p:cNvSpPr txBox="1">
            <a:spLocks/>
          </p:cNvSpPr>
          <p:nvPr/>
        </p:nvSpPr>
        <p:spPr>
          <a:xfrm>
            <a:off x="310020" y="308625"/>
            <a:ext cx="3656013" cy="5724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404040"/>
              </a:buClr>
              <a:buFont typeface="Wingdings" panose="05000000000000000000" pitchFamily="2" charset="2"/>
              <a:buNone/>
            </a:pPr>
            <a:endParaRPr lang="en-US" sz="2000" dirty="0">
              <a:gradFill>
                <a:gsLst>
                  <a:gs pos="1250">
                    <a:srgbClr val="404040"/>
                  </a:gs>
                  <a:gs pos="100000">
                    <a:srgbClr val="404040"/>
                  </a:gs>
                </a:gsLst>
                <a:lin ang="5400000" scaled="0"/>
              </a:gradFill>
            </a:endParaRPr>
          </a:p>
        </p:txBody>
      </p:sp>
    </p:spTree>
    <p:extLst>
      <p:ext uri="{BB962C8B-B14F-4D97-AF65-F5344CB8AC3E}">
        <p14:creationId xmlns:p14="http://schemas.microsoft.com/office/powerpoint/2010/main" val="38536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a:t>Structural typing and type inference</a:t>
            </a:r>
          </a:p>
          <a:p>
            <a:pPr lvl="1"/>
            <a:r>
              <a:rPr lang="en-US" sz="2000" dirty="0"/>
              <a:t>In practice very few type annotations are necessary</a:t>
            </a:r>
          </a:p>
          <a:p>
            <a:pPr lvl="1"/>
            <a:endParaRPr lang="en-US" sz="1400" dirty="0"/>
          </a:p>
          <a:p>
            <a:r>
              <a:rPr lang="en-US" sz="3200" dirty="0"/>
              <a:t>Generics, union types, tuple types</a:t>
            </a:r>
          </a:p>
          <a:p>
            <a:pPr lvl="1"/>
            <a:r>
              <a:rPr lang="en-US" sz="2000" dirty="0"/>
              <a:t>Increases accuracy and expressiveness of type system</a:t>
            </a:r>
          </a:p>
          <a:p>
            <a:pPr lvl="1"/>
            <a:endParaRPr lang="en-US" sz="1400" dirty="0"/>
          </a:p>
          <a:p>
            <a:r>
              <a:rPr lang="en-US" sz="3200" dirty="0"/>
              <a:t>Works with existing JavaScript libraries</a:t>
            </a:r>
          </a:p>
          <a:p>
            <a:pPr lvl="1"/>
            <a:r>
              <a:rPr lang="en-US" sz="2000" dirty="0"/>
              <a:t>Declaration files can be written and maintained separately</a:t>
            </a:r>
          </a:p>
          <a:p>
            <a:pPr lvl="1"/>
            <a:endParaRPr lang="en-US" sz="1400" dirty="0"/>
          </a:p>
          <a:p>
            <a:r>
              <a:rPr lang="en-US" sz="3200" dirty="0"/>
              <a:t>Types enable tooling</a:t>
            </a:r>
          </a:p>
          <a:p>
            <a:pPr lvl="1"/>
            <a:r>
              <a:rPr lang="en-US" sz="2000" dirty="0"/>
              <a:t>Provide verification and assistance, but not hard guarantees</a:t>
            </a:r>
          </a:p>
        </p:txBody>
      </p:sp>
      <p:sp>
        <p:nvSpPr>
          <p:cNvPr id="3" name="Title 2"/>
          <p:cNvSpPr>
            <a:spLocks noGrp="1"/>
          </p:cNvSpPr>
          <p:nvPr>
            <p:ph type="title"/>
          </p:nvPr>
        </p:nvSpPr>
        <p:spPr/>
        <p:txBody>
          <a:bodyPr/>
          <a:lstStyle/>
          <a:p>
            <a:r>
              <a:rPr lang="en-US" dirty="0" smtClean="0"/>
              <a:t>Type System</a:t>
            </a:r>
            <a:endParaRPr lang="en-US" dirty="0"/>
          </a:p>
        </p:txBody>
      </p:sp>
      <p:sp>
        <p:nvSpPr>
          <p:cNvPr id="5" name="Text Placeholder 4"/>
          <p:cNvSpPr>
            <a:spLocks noGrp="1"/>
          </p:cNvSpPr>
          <p:nvPr>
            <p:ph type="body" sz="quarter" idx="11"/>
          </p:nvPr>
        </p:nvSpPr>
        <p:spPr/>
        <p:txBody>
          <a:bodyPr/>
          <a:lstStyle/>
          <a:p>
            <a:r>
              <a:rPr lang="en-US" dirty="0" smtClean="0"/>
              <a:t>An accurate </a:t>
            </a:r>
            <a:r>
              <a:rPr lang="en-US" i="1" dirty="0"/>
              <a:t>static</a:t>
            </a:r>
            <a:r>
              <a:rPr lang="en-US" dirty="0"/>
              <a:t> </a:t>
            </a:r>
            <a:r>
              <a:rPr lang="en-US" dirty="0" smtClean="0"/>
              <a:t>representation of JavaScript’s </a:t>
            </a:r>
            <a:r>
              <a:rPr lang="en-US" i="1" dirty="0"/>
              <a:t>dynamic</a:t>
            </a:r>
            <a:r>
              <a:rPr lang="en-US" dirty="0"/>
              <a:t> run-time type </a:t>
            </a:r>
            <a:r>
              <a:rPr lang="en-US" dirty="0" smtClean="0"/>
              <a:t>system</a:t>
            </a:r>
            <a:endParaRPr lang="en-US" dirty="0"/>
          </a:p>
        </p:txBody>
      </p:sp>
    </p:spTree>
    <p:extLst>
      <p:ext uri="{BB962C8B-B14F-4D97-AF65-F5344CB8AC3E}">
        <p14:creationId xmlns:p14="http://schemas.microsoft.com/office/powerpoint/2010/main" val="5653011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a:t>Scalable application structuring</a:t>
            </a:r>
          </a:p>
          <a:p>
            <a:pPr lvl="1"/>
            <a:r>
              <a:rPr lang="en-US" sz="2000" dirty="0"/>
              <a:t>Classes, </a:t>
            </a:r>
            <a:r>
              <a:rPr lang="en-US" sz="2000" dirty="0" smtClean="0"/>
              <a:t>interfaces, and modules </a:t>
            </a:r>
            <a:r>
              <a:rPr lang="en-US" sz="2000" dirty="0"/>
              <a:t>enable clear </a:t>
            </a:r>
            <a:r>
              <a:rPr lang="en-US" sz="2000" dirty="0" smtClean="0"/>
              <a:t>contracts in code</a:t>
            </a:r>
            <a:endParaRPr lang="en-US" sz="2000" dirty="0"/>
          </a:p>
          <a:p>
            <a:pPr lvl="1"/>
            <a:endParaRPr lang="en-US" sz="1400" dirty="0"/>
          </a:p>
          <a:p>
            <a:r>
              <a:rPr lang="en-US" sz="3200" dirty="0"/>
              <a:t>Aligned with emerging standards</a:t>
            </a:r>
          </a:p>
          <a:p>
            <a:pPr lvl="1"/>
            <a:r>
              <a:rPr lang="en-US" sz="2000" dirty="0" smtClean="0"/>
              <a:t>Class and lambda </a:t>
            </a:r>
            <a:r>
              <a:rPr lang="en-US" sz="2000" dirty="0"/>
              <a:t>syntax aligns with </a:t>
            </a:r>
            <a:r>
              <a:rPr lang="en-US" sz="2000" dirty="0" err="1"/>
              <a:t>ECMAScript</a:t>
            </a:r>
            <a:r>
              <a:rPr lang="en-US" sz="2000" dirty="0"/>
              <a:t> 6 proposals</a:t>
            </a:r>
          </a:p>
          <a:p>
            <a:pPr lvl="1"/>
            <a:endParaRPr lang="en-US" sz="1400" dirty="0"/>
          </a:p>
          <a:p>
            <a:r>
              <a:rPr lang="en-US" sz="3200" dirty="0"/>
              <a:t>Supports popular module systems</a:t>
            </a:r>
          </a:p>
          <a:p>
            <a:pPr lvl="1"/>
            <a:r>
              <a:rPr lang="en-US" sz="2000" dirty="0" err="1"/>
              <a:t>CommonJS</a:t>
            </a:r>
            <a:r>
              <a:rPr lang="en-US" sz="2000" dirty="0"/>
              <a:t> and AMD modules in any </a:t>
            </a:r>
            <a:r>
              <a:rPr lang="en-US" sz="2000" dirty="0" err="1"/>
              <a:t>ECMAScript</a:t>
            </a:r>
            <a:r>
              <a:rPr lang="en-US" sz="2000" dirty="0"/>
              <a:t> 3 environment</a:t>
            </a:r>
          </a:p>
        </p:txBody>
      </p:sp>
      <p:sp>
        <p:nvSpPr>
          <p:cNvPr id="3" name="Title 2"/>
          <p:cNvSpPr>
            <a:spLocks noGrp="1"/>
          </p:cNvSpPr>
          <p:nvPr>
            <p:ph type="title"/>
          </p:nvPr>
        </p:nvSpPr>
        <p:spPr/>
        <p:txBody>
          <a:bodyPr/>
          <a:lstStyle/>
          <a:p>
            <a:r>
              <a:rPr lang="en-US" dirty="0" smtClean="0"/>
              <a:t>Classes, Interfaces, Modules</a:t>
            </a:r>
            <a:endParaRPr lang="en-US" dirty="0"/>
          </a:p>
        </p:txBody>
      </p:sp>
      <p:sp>
        <p:nvSpPr>
          <p:cNvPr id="5" name="Text Placeholder 4"/>
          <p:cNvSpPr>
            <a:spLocks noGrp="1"/>
          </p:cNvSpPr>
          <p:nvPr>
            <p:ph type="body" sz="quarter" idx="11"/>
          </p:nvPr>
        </p:nvSpPr>
        <p:spPr/>
        <p:txBody>
          <a:bodyPr/>
          <a:lstStyle/>
          <a:p>
            <a:r>
              <a:rPr lang="en-US" dirty="0" smtClean="0"/>
              <a:t>An accurate </a:t>
            </a:r>
            <a:r>
              <a:rPr lang="en-US" i="1" dirty="0"/>
              <a:t>static</a:t>
            </a:r>
            <a:r>
              <a:rPr lang="en-US" dirty="0"/>
              <a:t> </a:t>
            </a:r>
            <a:r>
              <a:rPr lang="en-US" dirty="0" smtClean="0"/>
              <a:t>representation of JavaScript’s </a:t>
            </a:r>
            <a:r>
              <a:rPr lang="en-US" i="1" dirty="0"/>
              <a:t>dynamic</a:t>
            </a:r>
            <a:r>
              <a:rPr lang="en-US" dirty="0"/>
              <a:t> run-time type </a:t>
            </a:r>
            <a:r>
              <a:rPr lang="en-US" dirty="0" smtClean="0"/>
              <a:t>system</a:t>
            </a:r>
            <a:endParaRPr lang="en-US" dirty="0"/>
          </a:p>
        </p:txBody>
      </p:sp>
    </p:spTree>
    <p:extLst>
      <p:ext uri="{BB962C8B-B14F-4D97-AF65-F5344CB8AC3E}">
        <p14:creationId xmlns:p14="http://schemas.microsoft.com/office/powerpoint/2010/main" val="106260992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a:t>Community</a:t>
            </a:r>
          </a:p>
          <a:p>
            <a:pPr lvl="1"/>
            <a:r>
              <a:rPr lang="en-US" sz="2000" dirty="0">
                <a:solidFill>
                  <a:srgbClr val="404040"/>
                </a:solidFill>
                <a:latin typeface="Segoe UI"/>
                <a:cs typeface="Segoe UI"/>
                <a:hlinkClick r:id="rId3"/>
              </a:rPr>
              <a:t>https://github.com/Microsoft/Typescipt</a:t>
            </a:r>
            <a:r>
              <a:rPr lang="en-US" sz="2000" dirty="0">
                <a:solidFill>
                  <a:srgbClr val="404040"/>
                </a:solidFill>
                <a:latin typeface="Segoe UI"/>
                <a:cs typeface="Segoe UI"/>
              </a:rPr>
              <a:t> - OPEN SOURCE!!!</a:t>
            </a:r>
          </a:p>
          <a:p>
            <a:pPr lvl="1"/>
            <a:r>
              <a:rPr lang="en-US" sz="2000" dirty="0"/>
              <a:t>Over 3000 </a:t>
            </a:r>
            <a:r>
              <a:rPr lang="en-US" sz="2000" dirty="0" err="1"/>
              <a:t>StackOverflow</a:t>
            </a:r>
            <a:r>
              <a:rPr lang="en-US" sz="2000" dirty="0"/>
              <a:t> questions</a:t>
            </a:r>
          </a:p>
          <a:p>
            <a:pPr lvl="1"/>
            <a:r>
              <a:rPr lang="en-US" sz="2000" dirty="0">
                <a:cs typeface="Segoe UI"/>
              </a:rPr>
              <a:t>Mozilla Shumway, Turbulenz, doppio, Away3D, WinJS, ...</a:t>
            </a:r>
            <a:endParaRPr lang="en-US" sz="2000" dirty="0"/>
          </a:p>
          <a:p>
            <a:pPr lvl="1"/>
            <a:endParaRPr lang="en-US" sz="1400" dirty="0"/>
          </a:p>
          <a:p>
            <a:r>
              <a:rPr lang="en-US" sz="3200" dirty="0"/>
              <a:t>Frameworks</a:t>
            </a:r>
          </a:p>
          <a:p>
            <a:pPr lvl="1"/>
            <a:r>
              <a:rPr lang="en-US" sz="2000" dirty="0"/>
              <a:t>Over 700 .</a:t>
            </a:r>
            <a:r>
              <a:rPr lang="en-US" sz="2000" dirty="0" err="1"/>
              <a:t>d.ts</a:t>
            </a:r>
            <a:r>
              <a:rPr lang="en-US" sz="2000" dirty="0"/>
              <a:t> library definitions on </a:t>
            </a:r>
            <a:r>
              <a:rPr lang="en-US" sz="2000" dirty="0">
                <a:hlinkClick r:id="rId4"/>
              </a:rPr>
              <a:t>Definitely Typed</a:t>
            </a:r>
            <a:r>
              <a:rPr lang="en-US" sz="2000" dirty="0"/>
              <a:t> repository covering more than 90% of popular JavaScript frameworks</a:t>
            </a:r>
          </a:p>
          <a:p>
            <a:pPr lvl="1"/>
            <a:endParaRPr lang="en-US" sz="1400" dirty="0"/>
          </a:p>
          <a:p>
            <a:r>
              <a:rPr lang="en-US" sz="3200" dirty="0"/>
              <a:t>Tool support</a:t>
            </a:r>
          </a:p>
          <a:p>
            <a:pPr lvl="1"/>
            <a:r>
              <a:rPr lang="en-US" sz="2000" dirty="0"/>
              <a:t>IDEs: VS, Monaco, Eclipse, </a:t>
            </a:r>
            <a:r>
              <a:rPr lang="en-US" sz="2000" dirty="0" err="1"/>
              <a:t>IntelliJ</a:t>
            </a:r>
            <a:r>
              <a:rPr lang="en-US" sz="2000" dirty="0"/>
              <a:t>, </a:t>
            </a:r>
            <a:r>
              <a:rPr lang="en-US" sz="2000" dirty="0" err="1"/>
              <a:t>Resharper</a:t>
            </a:r>
            <a:r>
              <a:rPr lang="en-US" sz="2000" dirty="0"/>
              <a:t>, Sublime Text, Brackets, …</a:t>
            </a:r>
          </a:p>
          <a:p>
            <a:pPr lvl="1"/>
            <a:r>
              <a:rPr lang="en-US" sz="2000" dirty="0"/>
              <a:t>Build: </a:t>
            </a:r>
            <a:r>
              <a:rPr lang="en-US" sz="2000" dirty="0" err="1"/>
              <a:t>Heroku</a:t>
            </a:r>
            <a:r>
              <a:rPr lang="en-US" sz="2000" dirty="0"/>
              <a:t>, Ruby, grunt, ASP.NET, node.js, compile-in-client</a:t>
            </a:r>
          </a:p>
          <a:p>
            <a:pPr lvl="1"/>
            <a:r>
              <a:rPr lang="en-US" sz="2000" dirty="0"/>
              <a:t>Testing: Chutzpah, </a:t>
            </a:r>
            <a:r>
              <a:rPr lang="en-US" sz="2000" dirty="0" err="1"/>
              <a:t>tsUnit + TSD + GRUNT-TS</a:t>
            </a:r>
            <a:endParaRPr lang="en-US" sz="2000" dirty="0"/>
          </a:p>
        </p:txBody>
      </p:sp>
      <p:sp>
        <p:nvSpPr>
          <p:cNvPr id="3" name="Title 2"/>
          <p:cNvSpPr>
            <a:spLocks noGrp="1"/>
          </p:cNvSpPr>
          <p:nvPr>
            <p:ph type="title"/>
          </p:nvPr>
        </p:nvSpPr>
        <p:spPr/>
        <p:txBody>
          <a:bodyPr/>
          <a:lstStyle/>
          <a:p>
            <a:r>
              <a:rPr lang="en-US" dirty="0" err="1" smtClean="0"/>
              <a:t>TypeScript</a:t>
            </a:r>
            <a:r>
              <a:rPr lang="en-US" dirty="0" smtClean="0"/>
              <a:t> Ecosystem</a:t>
            </a:r>
            <a:endParaRPr lang="en-US" dirty="0"/>
          </a:p>
        </p:txBody>
      </p:sp>
      <p:sp>
        <p:nvSpPr>
          <p:cNvPr id="5" name="Text Placeholder 4"/>
          <p:cNvSpPr>
            <a:spLocks noGrp="1"/>
          </p:cNvSpPr>
          <p:nvPr>
            <p:ph type="body" sz="quarter" idx="11"/>
          </p:nvPr>
        </p:nvSpPr>
        <p:spPr/>
        <p:txBody>
          <a:bodyPr/>
          <a:lstStyle/>
          <a:p>
            <a:r>
              <a:rPr lang="en-US" dirty="0"/>
              <a:t>An Open Source language for </a:t>
            </a:r>
            <a:r>
              <a:rPr lang="en-US" dirty="0" smtClean="0"/>
              <a:t>large </a:t>
            </a:r>
            <a:r>
              <a:rPr lang="en-US" dirty="0"/>
              <a:t>scale JavaScript development.</a:t>
            </a:r>
          </a:p>
        </p:txBody>
      </p:sp>
    </p:spTree>
    <p:extLst>
      <p:ext uri="{BB962C8B-B14F-4D97-AF65-F5344CB8AC3E}">
        <p14:creationId xmlns:p14="http://schemas.microsoft.com/office/powerpoint/2010/main" val="17622930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err="1"/>
              <a:t>TypeScript</a:t>
            </a:r>
            <a:r>
              <a:rPr lang="en-US" sz="3200" dirty="0"/>
              <a:t> 1.3 available now!</a:t>
            </a:r>
          </a:p>
          <a:p>
            <a:pPr lvl="1"/>
            <a:r>
              <a:rPr lang="en-US" sz="2000" dirty="0">
                <a:cs typeface="Segoe UI"/>
              </a:rPr>
              <a:t>New 5x faster compiler</a:t>
            </a:r>
            <a:r>
              <a:rPr lang="en-US" sz="2000" dirty="0"/>
              <a:t>, new language service, tuple types, protected</a:t>
            </a:r>
          </a:p>
          <a:p>
            <a:pPr lvl="1"/>
            <a:endParaRPr lang="en-US" sz="1400" dirty="0"/>
          </a:p>
          <a:p>
            <a:r>
              <a:rPr lang="en-US" sz="3200" dirty="0">
                <a:cs typeface="Segoe UI Light"/>
              </a:rPr>
              <a:t>TypeScript 1.4</a:t>
            </a:r>
          </a:p>
          <a:p>
            <a:pPr lvl="1"/>
            <a:r>
              <a:rPr lang="en-US" sz="2000" dirty="0" err="1">
                <a:cs typeface="Segoe UI"/>
              </a:rPr>
              <a:t>Union types, const enums, let and const, template string, symbols</a:t>
            </a:r>
          </a:p>
          <a:p>
            <a:pPr lvl="1"/>
            <a:r>
              <a:rPr lang="en-US" sz="2000" dirty="0">
                <a:latin typeface="Segoe UI"/>
                <a:cs typeface="Segoe UI"/>
              </a:rPr>
              <a:t>Available in master branch of repo (not jet released)</a:t>
            </a:r>
          </a:p>
          <a:p>
            <a:r>
              <a:rPr lang="en-US" sz="3200" dirty="0">
                <a:latin typeface="Segoe UI Light"/>
                <a:cs typeface="Segoe UI Light"/>
              </a:rPr>
              <a:t>TypeScript 1.5 </a:t>
            </a:r>
          </a:p>
          <a:p>
            <a:pPr lvl="1"/>
            <a:r>
              <a:rPr lang="en-US" sz="2000" dirty="0">
                <a:latin typeface="Segoe UI" charset="0"/>
                <a:cs typeface="Segoe UI" charset="0"/>
              </a:rPr>
              <a:t>More ES6: Destructuring, spread operator, for...of, generators</a:t>
            </a:r>
          </a:p>
          <a:p>
            <a:r>
              <a:rPr lang="en-US" sz="3200" dirty="0" err="1"/>
              <a:t>TypeScript</a:t>
            </a:r>
            <a:r>
              <a:rPr lang="en-US" sz="3200" dirty="0"/>
              <a:t> 2.0</a:t>
            </a:r>
          </a:p>
          <a:p>
            <a:pPr lvl="1"/>
            <a:r>
              <a:rPr lang="en-US" sz="2000" dirty="0" err="1"/>
              <a:t>ECMAScript</a:t>
            </a:r>
            <a:r>
              <a:rPr lang="en-US" sz="2000" dirty="0"/>
              <a:t> 6 parity, </a:t>
            </a:r>
            <a:r>
              <a:rPr lang="en-US" sz="2000" dirty="0" err="1"/>
              <a:t>downlevel</a:t>
            </a:r>
            <a:r>
              <a:rPr lang="en-US" sz="2000" dirty="0"/>
              <a:t> support where feasible</a:t>
            </a:r>
          </a:p>
          <a:p>
            <a:pPr lvl="1"/>
            <a:r>
              <a:rPr lang="en-US" sz="2000" dirty="0"/>
              <a:t>Additional features, e.g. Asynchronous Functions (</a:t>
            </a:r>
            <a:r>
              <a:rPr lang="en-US" sz="2000" dirty="0" err="1"/>
              <a:t>async</a:t>
            </a:r>
            <a:r>
              <a:rPr lang="en-US" sz="2000" dirty="0"/>
              <a:t>/await)</a:t>
            </a:r>
          </a:p>
          <a:p>
            <a:r>
              <a:rPr lang="en-US" sz="2400" dirty="0">
                <a:latin typeface="Segoe UI" charset="0"/>
                <a:cs typeface="Segoe UI" charset="0"/>
                <a:hlinkClick r:id="rId3"/>
              </a:rPr>
              <a:t>https://github.com/Microsoft/TypeScript/wiki/Roadmap</a:t>
            </a:r>
          </a:p>
        </p:txBody>
      </p:sp>
      <p:sp>
        <p:nvSpPr>
          <p:cNvPr id="3" name="Title 2"/>
          <p:cNvSpPr>
            <a:spLocks noGrp="1"/>
          </p:cNvSpPr>
          <p:nvPr>
            <p:ph type="title"/>
          </p:nvPr>
        </p:nvSpPr>
        <p:spPr/>
        <p:txBody>
          <a:bodyPr/>
          <a:lstStyle/>
          <a:p>
            <a:r>
              <a:rPr lang="en-US" dirty="0" err="1" smtClean="0"/>
              <a:t>TypeScript</a:t>
            </a:r>
            <a:r>
              <a:rPr lang="en-US" dirty="0" smtClean="0"/>
              <a:t> Roadmap</a:t>
            </a:r>
            <a:endParaRPr lang="en-US" dirty="0"/>
          </a:p>
        </p:txBody>
      </p:sp>
      <p:sp>
        <p:nvSpPr>
          <p:cNvPr id="5" name="Text Placeholder 4"/>
          <p:cNvSpPr>
            <a:spLocks noGrp="1"/>
          </p:cNvSpPr>
          <p:nvPr>
            <p:ph type="body" sz="quarter" idx="11"/>
          </p:nvPr>
        </p:nvSpPr>
        <p:spPr/>
        <p:txBody>
          <a:bodyPr/>
          <a:lstStyle/>
          <a:p>
            <a:r>
              <a:rPr lang="en-US" dirty="0"/>
              <a:t>An Open Source language for </a:t>
            </a:r>
            <a:r>
              <a:rPr lang="en-US" dirty="0" smtClean="0"/>
              <a:t>large scale </a:t>
            </a:r>
            <a:r>
              <a:rPr lang="en-US" dirty="0"/>
              <a:t>JavaScript development.</a:t>
            </a:r>
          </a:p>
        </p:txBody>
      </p:sp>
    </p:spTree>
    <p:extLst>
      <p:ext uri="{BB962C8B-B14F-4D97-AF65-F5344CB8AC3E}">
        <p14:creationId xmlns:p14="http://schemas.microsoft.com/office/powerpoint/2010/main" val="1397331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8" y="1516062"/>
            <a:ext cx="10058399" cy="1828800"/>
          </a:xfrm>
        </p:spPr>
        <p:txBody>
          <a:bodyPr/>
          <a:lstStyle/>
          <a:p>
            <a:r>
              <a:rPr lang="en-US" dirty="0" smtClean="0"/>
              <a:t>http://typescriptlang.org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965" y="2129680"/>
            <a:ext cx="21548059" cy="441558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34" y="6545262"/>
            <a:ext cx="12524909" cy="748365"/>
          </a:xfrm>
          <a:prstGeom prst="rect">
            <a:avLst/>
          </a:prstGeom>
        </p:spPr>
      </p:pic>
    </p:spTree>
    <p:extLst>
      <p:ext uri="{BB962C8B-B14F-4D97-AF65-F5344CB8AC3E}">
        <p14:creationId xmlns:p14="http://schemas.microsoft.com/office/powerpoint/2010/main" val="35147838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Large scale JavaScript</a:t>
            </a:r>
            <a:br>
              <a:rPr lang="en-US" sz="4000" dirty="0" smtClean="0"/>
            </a:br>
            <a:r>
              <a:rPr lang="en-US" sz="4000" dirty="0" smtClean="0"/>
              <a:t>development is hard.</a:t>
            </a:r>
            <a:endParaRPr lang="en-US" sz="4000" dirty="0"/>
          </a:p>
        </p:txBody>
      </p:sp>
    </p:spTree>
    <p:extLst>
      <p:ext uri="{BB962C8B-B14F-4D97-AF65-F5344CB8AC3E}">
        <p14:creationId xmlns:p14="http://schemas.microsoft.com/office/powerpoint/2010/main" val="18772694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err="1" smtClean="0"/>
              <a:t>TypeScript</a:t>
            </a:r>
            <a:r>
              <a:rPr lang="en-US" sz="4000" dirty="0" smtClean="0"/>
              <a:t>: A language for large scale</a:t>
            </a:r>
            <a:br>
              <a:rPr lang="en-US" sz="4000" dirty="0" smtClean="0"/>
            </a:br>
            <a:r>
              <a:rPr lang="en-US" sz="4000" dirty="0" smtClean="0"/>
              <a:t>JavaScript development.</a:t>
            </a:r>
            <a:endParaRPr lang="en-US" sz="4000" dirty="0"/>
          </a:p>
        </p:txBody>
      </p:sp>
    </p:spTree>
    <p:extLst>
      <p:ext uri="{BB962C8B-B14F-4D97-AF65-F5344CB8AC3E}">
        <p14:creationId xmlns:p14="http://schemas.microsoft.com/office/powerpoint/2010/main" val="393693543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err="1" smtClean="0"/>
              <a:t>TypeScript</a:t>
            </a:r>
            <a:r>
              <a:rPr lang="en-US" sz="4000" dirty="0" smtClean="0"/>
              <a:t>: A typed superset of JavaScript that</a:t>
            </a:r>
            <a:br>
              <a:rPr lang="en-US" sz="4000" dirty="0" smtClean="0"/>
            </a:br>
            <a:r>
              <a:rPr lang="en-US" sz="4000" dirty="0" smtClean="0"/>
              <a:t>compiles to plain JavaScript.</a:t>
            </a:r>
            <a:endParaRPr lang="en-US" sz="4000" dirty="0"/>
          </a:p>
        </p:txBody>
      </p:sp>
    </p:spTree>
    <p:extLst>
      <p:ext uri="{BB962C8B-B14F-4D97-AF65-F5344CB8AC3E}">
        <p14:creationId xmlns:p14="http://schemas.microsoft.com/office/powerpoint/2010/main" val="11603803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
            </a:r>
            <a:br>
              <a:rPr lang="en-US" sz="4000" dirty="0" smtClean="0"/>
            </a:br>
            <a:r>
              <a:rPr lang="en-US" sz="4000" dirty="0" smtClean="0"/>
              <a:t>Any browser. Any host. Any OS.</a:t>
            </a:r>
            <a:endParaRPr lang="en-US" sz="4000" dirty="0"/>
          </a:p>
        </p:txBody>
      </p:sp>
    </p:spTree>
    <p:extLst>
      <p:ext uri="{BB962C8B-B14F-4D97-AF65-F5344CB8AC3E}">
        <p14:creationId xmlns:p14="http://schemas.microsoft.com/office/powerpoint/2010/main" val="13521942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
            </a:r>
            <a:br>
              <a:rPr lang="en-US" sz="4000" dirty="0" smtClean="0"/>
            </a:br>
            <a:r>
              <a:rPr lang="en-US" sz="4000" dirty="0" smtClean="0"/>
              <a:t>Open Source.</a:t>
            </a:r>
            <a:endParaRPr lang="en-US" sz="4000" dirty="0"/>
          </a:p>
        </p:txBody>
      </p:sp>
    </p:spTree>
    <p:extLst>
      <p:ext uri="{BB962C8B-B14F-4D97-AF65-F5344CB8AC3E}">
        <p14:creationId xmlns:p14="http://schemas.microsoft.com/office/powerpoint/2010/main" val="26483419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ndersh\Desktop\javascript-the-good-par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728" y="1717728"/>
            <a:ext cx="2003289" cy="26293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andersh\Desktop\c_cup_of_t_mug-r49d8465f2fc3408db300a9423019f628_x7jgr_8byvr_512.jpg"/>
          <p:cNvPicPr>
            <a:picLocks noChangeAspect="1" noChangeArrowheads="1"/>
          </p:cNvPicPr>
          <p:nvPr/>
        </p:nvPicPr>
        <p:blipFill rotWithShape="1">
          <a:blip r:embed="rId4">
            <a:extLst>
              <a:ext uri="{28A0092B-C50C-407E-A947-70E740481C1C}">
                <a14:useLocalDpi xmlns:a14="http://schemas.microsoft.com/office/drawing/2010/main" val="0"/>
              </a:ext>
            </a:extLst>
          </a:blip>
          <a:srcRect l="12924"/>
          <a:stretch/>
        </p:blipFill>
        <p:spPr bwMode="auto">
          <a:xfrm>
            <a:off x="4563927" y="1393281"/>
            <a:ext cx="2854560" cy="32782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89104" y="2293722"/>
            <a:ext cx="820738" cy="1477328"/>
          </a:xfrm>
          <a:prstGeom prst="rect">
            <a:avLst/>
          </a:prstGeom>
          <a:noFill/>
        </p:spPr>
        <p:txBody>
          <a:bodyPr wrap="none" lIns="0" tIns="0" rIns="0" bIns="0" rtlCol="0">
            <a:spAutoFit/>
          </a:bodyPr>
          <a:lstStyle/>
          <a:p>
            <a:r>
              <a:rPr lang="en-US" sz="9600" dirty="0" smtClean="0">
                <a:gradFill>
                  <a:gsLst>
                    <a:gs pos="0">
                      <a:srgbClr val="404040">
                        <a:lumMod val="75000"/>
                        <a:lumOff val="25000"/>
                      </a:srgbClr>
                    </a:gs>
                    <a:gs pos="80000">
                      <a:srgbClr val="404040">
                        <a:lumMod val="65000"/>
                        <a:lumOff val="35000"/>
                      </a:srgbClr>
                    </a:gs>
                  </a:gsLst>
                  <a:lin ang="16200000" scaled="0"/>
                </a:gradFill>
              </a:rPr>
              <a:t>+</a:t>
            </a:r>
          </a:p>
        </p:txBody>
      </p:sp>
      <p:pic>
        <p:nvPicPr>
          <p:cNvPr id="6" name="Picture 2" descr="C:\Users\andersh\Desktop\tool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5574" y="1832061"/>
            <a:ext cx="2540367" cy="24006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88324" y="2293721"/>
            <a:ext cx="820738" cy="1477328"/>
          </a:xfrm>
          <a:prstGeom prst="rect">
            <a:avLst/>
          </a:prstGeom>
          <a:noFill/>
        </p:spPr>
        <p:txBody>
          <a:bodyPr wrap="none" lIns="0" tIns="0" rIns="0" bIns="0" rtlCol="0">
            <a:spAutoFit/>
          </a:bodyPr>
          <a:lstStyle/>
          <a:p>
            <a:r>
              <a:rPr lang="en-US" sz="9600" dirty="0" smtClean="0">
                <a:gradFill>
                  <a:gsLst>
                    <a:gs pos="0">
                      <a:srgbClr val="404040">
                        <a:lumMod val="75000"/>
                        <a:lumOff val="25000"/>
                      </a:srgbClr>
                    </a:gs>
                    <a:gs pos="80000">
                      <a:srgbClr val="404040">
                        <a:lumMod val="65000"/>
                        <a:lumOff val="35000"/>
                      </a:srgbClr>
                    </a:gs>
                  </a:gsLst>
                  <a:lin ang="16200000" scaled="0"/>
                </a:gradFill>
              </a:rPr>
              <a:t>+</a:t>
            </a:r>
          </a:p>
        </p:txBody>
      </p:sp>
    </p:spTree>
    <p:extLst>
      <p:ext uri="{BB962C8B-B14F-4D97-AF65-F5344CB8AC3E}">
        <p14:creationId xmlns:p14="http://schemas.microsoft.com/office/powerpoint/2010/main" val="98853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andersh\Desktop\javascript-the-good-par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728" y="1717728"/>
            <a:ext cx="2003289" cy="26293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andersh\Desktop\c_cup_of_t_mug-r49d8465f2fc3408db300a9423019f628_x7jgr_8byvr_512.jpg"/>
          <p:cNvPicPr>
            <a:picLocks noChangeAspect="1" noChangeArrowheads="1"/>
          </p:cNvPicPr>
          <p:nvPr/>
        </p:nvPicPr>
        <p:blipFill rotWithShape="1">
          <a:blip r:embed="rId4">
            <a:extLst>
              <a:ext uri="{28A0092B-C50C-407E-A947-70E740481C1C}">
                <a14:useLocalDpi xmlns:a14="http://schemas.microsoft.com/office/drawing/2010/main" val="0"/>
              </a:ext>
            </a:extLst>
          </a:blip>
          <a:srcRect l="12924"/>
          <a:stretch/>
        </p:blipFill>
        <p:spPr bwMode="auto">
          <a:xfrm>
            <a:off x="4563927" y="1393281"/>
            <a:ext cx="2854560" cy="3278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89104" y="2293722"/>
            <a:ext cx="820738" cy="1477328"/>
          </a:xfrm>
          <a:prstGeom prst="rect">
            <a:avLst/>
          </a:prstGeom>
          <a:noFill/>
        </p:spPr>
        <p:txBody>
          <a:bodyPr wrap="none" lIns="0" tIns="0" rIns="0" bIns="0" rtlCol="0">
            <a:spAutoFit/>
          </a:bodyPr>
          <a:lstStyle/>
          <a:p>
            <a:r>
              <a:rPr lang="en-US" sz="9600" dirty="0" smtClean="0">
                <a:gradFill>
                  <a:gsLst>
                    <a:gs pos="0">
                      <a:srgbClr val="404040">
                        <a:lumMod val="75000"/>
                        <a:lumOff val="25000"/>
                      </a:srgbClr>
                    </a:gs>
                    <a:gs pos="80000">
                      <a:srgbClr val="404040">
                        <a:lumMod val="65000"/>
                        <a:lumOff val="35000"/>
                      </a:srgbClr>
                    </a:gs>
                  </a:gsLst>
                  <a:lin ang="16200000" scaled="0"/>
                </a:gradFill>
              </a:rPr>
              <a:t>+</a:t>
            </a:r>
          </a:p>
        </p:txBody>
      </p:sp>
      <p:pic>
        <p:nvPicPr>
          <p:cNvPr id="5" name="Picture 2" descr="C:\Users\andersh\Desktop\tool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5574" y="1832061"/>
            <a:ext cx="2540367" cy="24006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88324" y="2293721"/>
            <a:ext cx="820738" cy="1477328"/>
          </a:xfrm>
          <a:prstGeom prst="rect">
            <a:avLst/>
          </a:prstGeom>
          <a:noFill/>
        </p:spPr>
        <p:txBody>
          <a:bodyPr wrap="none" lIns="0" tIns="0" rIns="0" bIns="0" rtlCol="0">
            <a:spAutoFit/>
          </a:bodyPr>
          <a:lstStyle/>
          <a:p>
            <a:r>
              <a:rPr lang="en-US" sz="9600" dirty="0" smtClean="0">
                <a:gradFill>
                  <a:gsLst>
                    <a:gs pos="0">
                      <a:srgbClr val="404040">
                        <a:lumMod val="75000"/>
                        <a:lumOff val="25000"/>
                      </a:srgbClr>
                    </a:gs>
                    <a:gs pos="80000">
                      <a:srgbClr val="404040">
                        <a:lumMod val="65000"/>
                        <a:lumOff val="35000"/>
                      </a:srgbClr>
                    </a:gs>
                  </a:gsLst>
                  <a:lin ang="16200000" scaled="0"/>
                </a:gradFill>
              </a:rPr>
              <a:t>+</a:t>
            </a:r>
          </a:p>
        </p:txBody>
      </p:sp>
    </p:spTree>
    <p:extLst>
      <p:ext uri="{BB962C8B-B14F-4D97-AF65-F5344CB8AC3E}">
        <p14:creationId xmlns:p14="http://schemas.microsoft.com/office/powerpoint/2010/main" val="3933280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par>
                          <p:cTn id="17" fill="hold">
                            <p:stCondLst>
                              <p:cond delay="500"/>
                            </p:stCondLst>
                            <p:childTnLst>
                              <p:par>
                                <p:cTn id="18" presetID="63" presetClass="path" presetSubtype="0" accel="50000" decel="50000" fill="hold" nodeType="afterEffect">
                                  <p:stCondLst>
                                    <p:cond delay="0"/>
                                  </p:stCondLst>
                                  <p:childTnLst>
                                    <p:animMotion origin="layout" path="M 0 0 L 0.25 0 E" pathEditMode="relative" ptsTypes="">
                                      <p:cBhvr>
                                        <p:cTn id="19" dur="5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8" y="1516062"/>
            <a:ext cx="10058399" cy="1828800"/>
          </a:xfrm>
        </p:spPr>
        <p:txBody>
          <a:bodyPr/>
          <a:lstStyle/>
          <a:p>
            <a:r>
              <a:rPr lang="en-US" dirty="0" smtClean="0"/>
              <a:t>Announcing: </a:t>
            </a:r>
            <a:r>
              <a:rPr lang="en-US" dirty="0" err="1" smtClean="0"/>
              <a:t>TypeScript</a:t>
            </a:r>
            <a:r>
              <a:rPr lang="en-US" dirty="0" smtClean="0"/>
              <a:t> 1.0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965" y="2129680"/>
            <a:ext cx="21548059" cy="441558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34" y="6545262"/>
            <a:ext cx="12524909" cy="748365"/>
          </a:xfrm>
          <a:prstGeom prst="rect">
            <a:avLst/>
          </a:prstGeom>
        </p:spPr>
      </p:pic>
    </p:spTree>
    <p:extLst>
      <p:ext uri="{BB962C8B-B14F-4D97-AF65-F5344CB8AC3E}">
        <p14:creationId xmlns:p14="http://schemas.microsoft.com/office/powerpoint/2010/main" val="6456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B7D593BB-5D8D-4B13-94DB-2F791F96B001}" vid="{E01AF0A4-40D4-4266-A261-A7164FB60952}"/>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B7D593BB-5D8D-4B13-94DB-2F791F96B001}" vid="{3DA22327-C06D-4CEB-BB04-82777BDAF8CA}"/>
    </a:ext>
  </a:extLst>
</a:theme>
</file>

<file path=ppt/theme/theme3.xml><?xml version="1.0" encoding="utf-8"?>
<a:theme xmlns:a="http://schemas.openxmlformats.org/drawingml/2006/main" name="Build_2014_Template">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AF7916F5-B6CE-4446-87D4-7A61BEF9288B}" vid="{F2E341AB-B1C9-4A03-98B5-82D7F8BB090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59190252e8f6b8110360cee8e4044d5b">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ce62f3e539b6767ca1e323fb703a26fd"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27</Value>
      <Value>55</Value>
      <Value>28</Value>
      <Value>6</Value>
    </TaxCatchAll>
    <Event_x0020_End_x0020_Date xmlns="e36bfbf9-5e42-489c-a259-4c54eb22cb57">2014-04-04T07:00:00+00:00</Event_x0020_End_x0020_Date>
    <Event_x0020_Start_x0020_Date xmlns="e36bfbf9-5e42-489c-a259-4c54eb22cb57">2014-04-02T07:00:00+00:00</Event_x0020_Start_x0020_Date>
    <MS_x0020_Speaker xmlns="e36bfbf9-5e42-489c-a259-4c54eb22cb57">
      <UserInfo>
        <DisplayName/>
        <AccountId xsi:nil="true"/>
        <AccountType/>
      </UserInfo>
    </MS_x0020_Speaker>
    <External_x0020_Speaker xmlns="e36bfbf9-5e42-489c-a259-4c54eb22cb57"> Anders Hejlsberg</External_x0020_Speaker>
    <Session_x0020_Code xmlns="e36bfbf9-5e42-489c-a259-4c54eb22cb57">3-576</Session_x0020_Code>
    <Presentation_x0020_Date xmlns="e36bfbf9-5e42-489c-a259-4c54eb22cb57">2014-04-02T00:00:00-07:00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ermInfo xmlns="http://schemas.microsoft.com/office/infopath/2007/PartnerControls">
          <TermName xmlns="http://schemas.microsoft.com/office/infopath/2007/PartnerControls">Build 2014</TermName>
          <TermId xmlns="http://schemas.microsoft.com/office/infopath/2007/PartnerControls">8770012f-d296-48ca-a06e-3861b41b8494</TermId>
        </TermInfo>
      </Term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8D1A452-E14D-4855-86D9-B23C243AD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e36bfbf9-5e42-489c-a259-4c54eb22cb57"/>
    <ds:schemaRef ds:uri="http://schemas.openxmlformats.org/package/2006/metadata/core-properties"/>
    <ds:schemaRef ds:uri="230e9df3-be65-4c73-a93b-d1236ebd677e"/>
    <ds:schemaRef ds:uri="http://schemas.microsoft.com/sharepoint/v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Presentation1</Template>
  <TotalTime>146</TotalTime>
  <Words>694</Words>
  <Application>Microsoft Office PowerPoint</Application>
  <PresentationFormat>Personalizzato</PresentationFormat>
  <Paragraphs>77</Paragraphs>
  <Slides>14</Slides>
  <Notes>14</Notes>
  <HiddenSlides>0</HiddenSlides>
  <MMClips>0</MMClips>
  <ScaleCrop>false</ScaleCrop>
  <HeadingPairs>
    <vt:vector size="4" baseType="variant">
      <vt:variant>
        <vt:lpstr>Tema</vt:lpstr>
      </vt:variant>
      <vt:variant>
        <vt:i4>3</vt:i4>
      </vt:variant>
      <vt:variant>
        <vt:lpstr>Titoli diapositive</vt:lpstr>
      </vt:variant>
      <vt:variant>
        <vt:i4>14</vt:i4>
      </vt:variant>
    </vt:vector>
  </HeadingPairs>
  <TitlesOfParts>
    <vt:vector size="17" baseType="lpstr">
      <vt:lpstr>5-30536_Build_2014_Breakout_Template_White_16x9</vt:lpstr>
      <vt:lpstr>1_5-30536_Build_2014_Breakout_Template_Blue_16x9</vt:lpstr>
      <vt:lpstr>Build_2014_Template</vt:lpstr>
      <vt:lpstr>TypeScript</vt:lpstr>
      <vt:lpstr>Large scale JavaScript development is hard.</vt:lpstr>
      <vt:lpstr>TypeScript: A language for large scale JavaScript development.</vt:lpstr>
      <vt:lpstr>TypeScript: A typed superset of JavaScript that compiles to plain JavaScript.</vt:lpstr>
      <vt:lpstr> Any browser. Any host. Any OS.</vt:lpstr>
      <vt:lpstr> Open Source.</vt:lpstr>
      <vt:lpstr>Presentazione standard di PowerPoint</vt:lpstr>
      <vt:lpstr>Presentazione standard di PowerPoint</vt:lpstr>
      <vt:lpstr>Announcing: TypeScript 1.0</vt:lpstr>
      <vt:lpstr>Type System</vt:lpstr>
      <vt:lpstr>Classes, Interfaces, Modules</vt:lpstr>
      <vt:lpstr>TypeScript Ecosystem</vt:lpstr>
      <vt:lpstr>TypeScript Roadmap</vt:lpstr>
      <vt:lpstr>http://typescriptlang.org</vt:lpstr>
    </vt:vector>
  </TitlesOfParts>
  <Manager>&lt;Speech writer name goes here&gt;</Manager>
  <Company>MS Events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subject>Build 2014</dc:subject>
  <dc:creator>Administrator</dc:creator>
  <cp:keywords>Build 2014</cp:keywords>
  <dc:description>Template: Mitchell Derrey, Silver Fox Productions
Formatting: 
Event Dates: April 2nd - 4th, 2014
Event Location: Moscone Conference Center, San Francisco, CA
Audience Type: Internal</dc:description>
  <cp:lastModifiedBy>Administrator</cp:lastModifiedBy>
  <cp:revision>5</cp:revision>
  <dcterms:created xsi:type="dcterms:W3CDTF">2014-04-02T20:48:57Z</dcterms:created>
  <dcterms:modified xsi:type="dcterms:W3CDTF">2014-12-15T17:31:40Z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y fmtid="{D5CDD505-2E9C-101B-9397-08002B2CF9AE}" pid="12" name="TaxKeyword">
    <vt:lpwstr>55;#Build 2014|8770012f-d296-48ca-a06e-3861b41b8494</vt:lpwstr>
  </property>
</Properties>
</file>