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8000" y="1620441"/>
            <a:ext cx="6447599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1524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27000" lvl="2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27000" lvl="3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27000" lvl="4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27000" lvl="5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27000" lvl="6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27000" lvl="7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27000" lvl="8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342900" marR="0" rtl="0" algn="l">
              <a:spcBef>
                <a:spcPts val="0"/>
              </a:spcBef>
              <a:defRPr/>
            </a:lvl2pPr>
            <a:lvl3pPr indent="0" lvl="2" marL="685800" marR="0" rtl="0" algn="l">
              <a:spcBef>
                <a:spcPts val="0"/>
              </a:spcBef>
              <a:defRPr/>
            </a:lvl3pPr>
            <a:lvl4pPr indent="0" lvl="3" marL="1028700" marR="0" rtl="0" algn="l">
              <a:spcBef>
                <a:spcPts val="0"/>
              </a:spcBef>
              <a:defRPr/>
            </a:lvl4pPr>
            <a:lvl5pPr indent="0" lvl="4" marL="1371600" marR="0" rtl="0" algn="l">
              <a:spcBef>
                <a:spcPts val="0"/>
              </a:spcBef>
              <a:defRPr/>
            </a:lvl5pPr>
            <a:lvl6pPr indent="0" lvl="5" marL="1714500" marR="0" rtl="0" algn="l">
              <a:spcBef>
                <a:spcPts val="0"/>
              </a:spcBef>
              <a:defRPr/>
            </a:lvl6pPr>
            <a:lvl7pPr indent="0" lvl="6" marL="2057400" marR="0" rtl="0" algn="l">
              <a:spcBef>
                <a:spcPts val="0"/>
              </a:spcBef>
              <a:defRPr/>
            </a:lvl7pPr>
            <a:lvl8pPr indent="0" lvl="7" marL="2400300" marR="0" rtl="0" algn="l">
              <a:spcBef>
                <a:spcPts val="0"/>
              </a:spcBef>
              <a:defRPr/>
            </a:lvl8pPr>
            <a:lvl9pPr indent="0" lvl="8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342900" marR="0" rtl="0" algn="l">
              <a:spcBef>
                <a:spcPts val="0"/>
              </a:spcBef>
              <a:defRPr/>
            </a:lvl2pPr>
            <a:lvl3pPr indent="0" lvl="2" marL="685800" marR="0" rtl="0" algn="l">
              <a:spcBef>
                <a:spcPts val="0"/>
              </a:spcBef>
              <a:defRPr/>
            </a:lvl3pPr>
            <a:lvl4pPr indent="0" lvl="3" marL="1028700" marR="0" rtl="0" algn="l">
              <a:spcBef>
                <a:spcPts val="0"/>
              </a:spcBef>
              <a:defRPr/>
            </a:lvl4pPr>
            <a:lvl5pPr indent="0" lvl="4" marL="1371600" marR="0" rtl="0" algn="l">
              <a:spcBef>
                <a:spcPts val="0"/>
              </a:spcBef>
              <a:defRPr/>
            </a:lvl5pPr>
            <a:lvl6pPr indent="0" lvl="5" marL="1714500" marR="0" rtl="0" algn="l">
              <a:spcBef>
                <a:spcPts val="0"/>
              </a:spcBef>
              <a:defRPr/>
            </a:lvl6pPr>
            <a:lvl7pPr indent="0" lvl="6" marL="2057400" marR="0" rtl="0" algn="l">
              <a:spcBef>
                <a:spcPts val="0"/>
              </a:spcBef>
              <a:defRPr/>
            </a:lvl7pPr>
            <a:lvl8pPr indent="0" lvl="7" marL="2400300" marR="0" rtl="0" algn="l">
              <a:spcBef>
                <a:spcPts val="0"/>
              </a:spcBef>
              <a:defRPr/>
            </a:lvl8pPr>
            <a:lvl9pPr indent="0" lvl="8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x="756300" y="4056725"/>
            <a:ext cx="76314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lang="en" sz="1400" u="sng">
                <a:solidFill>
                  <a:srgbClr val="434343"/>
                </a:solidFill>
              </a:rPr>
              <a:t>Team 7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400">
                <a:solidFill>
                  <a:srgbClr val="434343"/>
                </a:solidFill>
              </a:rPr>
              <a:t>Monodeep Kar</a:t>
            </a:r>
            <a:r>
              <a:rPr b="0" i="0" lang="en" sz="1400" u="none" cap="none" strike="noStrike">
                <a:solidFill>
                  <a:srgbClr val="434343"/>
                </a:solidFill>
              </a:rPr>
              <a:t>, Vinish Chamrani, Akshay Phadke,</a:t>
            </a:r>
            <a:r>
              <a:rPr lang="en" sz="1100">
                <a:solidFill>
                  <a:srgbClr val="434343"/>
                </a:solidFill>
              </a:rPr>
              <a:t> </a:t>
            </a:r>
            <a:r>
              <a:rPr lang="en" sz="1400">
                <a:solidFill>
                  <a:srgbClr val="434343"/>
                </a:solidFill>
              </a:rPr>
              <a:t>Daniel Morton</a:t>
            </a:r>
            <a:r>
              <a:rPr lang="en" sz="1100">
                <a:solidFill>
                  <a:srgbClr val="434343"/>
                </a:solidFill>
              </a:rPr>
              <a:t>, </a:t>
            </a:r>
            <a:r>
              <a:rPr lang="en" sz="1400">
                <a:solidFill>
                  <a:srgbClr val="434343"/>
                </a:solidFill>
              </a:rPr>
              <a:t>Dylan Slack, Zeheng Chen</a:t>
            </a:r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457200" y="563750"/>
            <a:ext cx="8229600" cy="20522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DIRECTED ACYCLIC GRAPH</a:t>
            </a: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APACHE SPARK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348187" y="32725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 GUI</a:t>
            </a: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11163" l="0" r="0" t="3293"/>
          <a:stretch/>
        </p:blipFill>
        <p:spPr>
          <a:xfrm>
            <a:off x="878224" y="987225"/>
            <a:ext cx="7524673" cy="37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48187" y="32725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 GUI</a:t>
            </a: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7285" l="0" r="0" t="3437"/>
          <a:stretch/>
        </p:blipFill>
        <p:spPr>
          <a:xfrm>
            <a:off x="958712" y="898375"/>
            <a:ext cx="7226573" cy="3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48187" y="45192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THIRD PARTY DEVELOPER DEMO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997100" y="1214300"/>
            <a:ext cx="74538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75" y="897775"/>
            <a:ext cx="5188050" cy="40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3482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50200" y="1600700"/>
            <a:ext cx="6945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Selection of fields based on which clustering would be carried out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Saved the intermediate clustering information in RDD</a:t>
            </a: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Eventually had to save them in textfile</a:t>
            </a: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While reading the textfile back, for the later part of the program, had to perform parsing and data modification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Figured out Spark transformations for appropriate RDD formation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Sparks stop when the in-memory capacity gets full, so we had to launch a larger instance to process the larger dataset (1 million)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en" sz="1400">
                <a:solidFill>
                  <a:srgbClr val="3F3F3F"/>
                </a:solidFill>
              </a:rPr>
              <a:t>For more accurate recommendation, the time-dependent fields (float array) had to be taken into account</a:t>
            </a: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98875" y="46707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RESULTS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09325" y="1393400"/>
            <a:ext cx="72267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1" i="0" lang="en" sz="1400" u="none" cap="none" strike="noStrike">
                <a:solidFill>
                  <a:schemeClr val="accent1"/>
                </a:solidFill>
              </a:rPr>
              <a:t>Million Song Dataset</a:t>
            </a:r>
            <a:r>
              <a:rPr b="1" i="0" lang="en" sz="1400" u="none" cap="none" strike="noStrike">
                <a:solidFill>
                  <a:srgbClr val="3F3F3F"/>
                </a:solidFill>
              </a:rPr>
              <a:t>: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 </a:t>
            </a:r>
            <a:r>
              <a:rPr lang="en" sz="1400">
                <a:solidFill>
                  <a:srgbClr val="3F3F3F"/>
                </a:solidFill>
              </a:rPr>
              <a:t>S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tudied the structure and format of the dataset and identified the metadata we can use for the recommendation system</a:t>
            </a:r>
          </a:p>
          <a:p>
            <a:pPr indent="-260350" lvl="0" marL="254000" marR="0" rtl="0" algn="just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1" i="0" lang="en" sz="1400" u="none" cap="none" strike="noStrike">
                <a:solidFill>
                  <a:schemeClr val="accent1"/>
                </a:solidFill>
              </a:rPr>
              <a:t>Apache Spark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: </a:t>
            </a:r>
            <a:r>
              <a:rPr lang="en" sz="1400">
                <a:solidFill>
                  <a:srgbClr val="3F3F3F"/>
                </a:solidFill>
              </a:rPr>
              <a:t>U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sed Ambari Server to setup the Spark application to </a:t>
            </a:r>
            <a:r>
              <a:rPr lang="en" sz="1400">
                <a:solidFill>
                  <a:srgbClr val="3F3F3F"/>
                </a:solidFill>
              </a:rPr>
              <a:t>transform the data into suitable format to perform various analysis</a:t>
            </a:r>
          </a:p>
          <a:p>
            <a:pPr lvl="0" rtl="0" algn="just">
              <a:spcBef>
                <a:spcPts val="0"/>
              </a:spcBef>
              <a:buClr>
                <a:schemeClr val="accent1"/>
              </a:buClr>
              <a:buSzPct val="78571"/>
              <a:buFont typeface="Arial"/>
              <a:buChar char=""/>
            </a:pPr>
            <a:r>
              <a:rPr b="1" lang="en" sz="1400">
                <a:solidFill>
                  <a:schemeClr val="accent1"/>
                </a:solidFill>
              </a:rPr>
              <a:t>Machine Learning</a:t>
            </a:r>
            <a:r>
              <a:rPr lang="en" sz="1400">
                <a:solidFill>
                  <a:srgbClr val="3F3F3F"/>
                </a:solidFill>
              </a:rPr>
              <a:t>: Used K-means clustering along with cosine similarity and Euclidean distance to recommend similar songs using Spark’s MLlib</a:t>
            </a:r>
          </a:p>
          <a:p>
            <a:pPr indent="-260350" lvl="0" marL="254000" marR="0" rtl="0" algn="just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1" i="0" lang="en" sz="1400" u="none" cap="none" strike="noStrike">
                <a:solidFill>
                  <a:schemeClr val="accent1"/>
                </a:solidFill>
              </a:rPr>
              <a:t>MapReduce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:</a:t>
            </a:r>
            <a:r>
              <a:rPr lang="en" sz="1400">
                <a:solidFill>
                  <a:srgbClr val="3F3F3F"/>
                </a:solidFill>
              </a:rPr>
              <a:t> Used the various transformations to obtain a list of top 10 artists and top 10 songs for the same year as the queried song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.</a:t>
            </a:r>
          </a:p>
          <a:p>
            <a:pPr indent="-279400" lvl="0" marL="254000" marR="0" rtl="0" algn="just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ymbol"/>
              <a:buChar char=""/>
            </a:pPr>
            <a:r>
              <a:rPr b="1" lang="en" sz="1400">
                <a:solidFill>
                  <a:schemeClr val="accent1"/>
                </a:solidFill>
              </a:rPr>
              <a:t>Data storage</a:t>
            </a:r>
            <a:r>
              <a:rPr b="1" lang="en" sz="1400">
                <a:solidFill>
                  <a:srgbClr val="3F3F3F"/>
                </a:solidFill>
              </a:rPr>
              <a:t>: </a:t>
            </a:r>
            <a:r>
              <a:rPr lang="en" sz="1400">
                <a:solidFill>
                  <a:srgbClr val="3F3F3F"/>
                </a:solidFill>
              </a:rPr>
              <a:t>Used MongoDB to store the data generated by Spark. Used Node.js modules to integrate MongoDB data with front-end.</a:t>
            </a:r>
          </a:p>
          <a:p>
            <a:pPr indent="-279400" lvl="0" marL="254000" marR="0" rtl="0" algn="just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ymbol"/>
              <a:buChar char=""/>
            </a:pPr>
            <a:r>
              <a:rPr b="1" lang="en" sz="1400">
                <a:solidFill>
                  <a:schemeClr val="accent1"/>
                </a:solidFill>
              </a:rPr>
              <a:t>API</a:t>
            </a:r>
            <a:r>
              <a:rPr b="1" lang="en" sz="1400">
                <a:solidFill>
                  <a:srgbClr val="3F3F3F"/>
                </a:solidFill>
              </a:rPr>
              <a:t>: </a:t>
            </a:r>
            <a:r>
              <a:rPr lang="en" sz="1400">
                <a:solidFill>
                  <a:srgbClr val="3F3F3F"/>
                </a:solidFill>
              </a:rPr>
              <a:t>Created an API with use cases for song (by ID) and a view of the most popular songs/artists per year (the “charts” view).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348200" y="44732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268850" y="1561200"/>
            <a:ext cx="66063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We </a:t>
            </a:r>
            <a:r>
              <a:rPr lang="en" sz="1400">
                <a:solidFill>
                  <a:srgbClr val="3F3F3F"/>
                </a:solidFill>
              </a:rPr>
              <a:t>used 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Directed Acyclic Graphs in Apache Spark in order to make song recommendations from a current song.</a:t>
            </a:r>
          </a:p>
          <a:p>
            <a:pPr indent="-69850" lvl="0" marL="635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lang="en" sz="1400">
                <a:solidFill>
                  <a:srgbClr val="3F3F3F"/>
                </a:solidFill>
              </a:rPr>
              <a:t>Used 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MapReduce, Machine Learning, and Content Based filtering for song recommendation. 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Recommended items to user similar to previous items </a:t>
            </a:r>
            <a:r>
              <a:rPr lang="en" sz="1400">
                <a:solidFill>
                  <a:srgbClr val="3F3F3F"/>
                </a:solidFill>
              </a:rPr>
              <a:t>the user listened to.</a:t>
            </a:r>
          </a:p>
          <a:p>
            <a:pPr lvl="1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Example: Recommend songs with same singer(s), genre, etc.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348200" y="39797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MILLION SONG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r>
              <a:rPr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DATASET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95650" y="1033525"/>
            <a:ext cx="7687799" cy="2472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Available at labrosa.ee.columbia.edu/millionsong/pages/getting-dataset</a:t>
            </a:r>
          </a:p>
          <a:p>
            <a:pPr lvl="1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It is a distributed database of size of about 300 GB</a:t>
            </a:r>
          </a:p>
          <a:p>
            <a:pPr indent="-260350" lvl="0" marL="254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We worked on the subset of given database “Million Song Subset” which contains information of about 10,000 songs which is about 1.8 GB in size.</a:t>
            </a:r>
          </a:p>
          <a:p>
            <a:pPr indent="-260350" lvl="0" marL="254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The dataset itself is in the </a:t>
            </a:r>
            <a:r>
              <a:rPr b="0" i="0" lang="en" sz="1400" u="none" cap="none" strike="noStrike">
                <a:solidFill>
                  <a:srgbClr val="FF0000"/>
                </a:solidFill>
              </a:rPr>
              <a:t>HDF5 file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 format and comes with various wrappers to retrieve data from this file format. </a:t>
            </a:r>
          </a:p>
          <a:p>
            <a:pPr lvl="1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A versatile data model that can represent very complex data objects and a wide variety of metadata.</a:t>
            </a:r>
          </a:p>
          <a:p>
            <a:pPr indent="-260350" lvl="0" marL="254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Using a </a:t>
            </a:r>
            <a:r>
              <a:rPr lang="en" sz="1400">
                <a:solidFill>
                  <a:srgbClr val="FF0000"/>
                </a:solidFill>
              </a:rPr>
              <a:t>P</a:t>
            </a:r>
            <a:r>
              <a:rPr b="0" i="0" lang="en" sz="1400" u="none" cap="none" strike="noStrike">
                <a:solidFill>
                  <a:srgbClr val="FF0000"/>
                </a:solidFill>
              </a:rPr>
              <a:t>ython wrapper</a:t>
            </a:r>
            <a:r>
              <a:rPr b="0" i="0" lang="en" sz="1400" u="none" cap="none" strike="noStrike">
                <a:solidFill>
                  <a:srgbClr val="3F3F3F"/>
                </a:solidFill>
              </a:rPr>
              <a:t> which searches through the directory to find all files with extension .h5, we retrieved some of the required metadata from the entire subset and stored it as CSV file. 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57" y="3897148"/>
            <a:ext cx="6072300" cy="8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348200" y="31897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SELECTING </a:t>
            </a:r>
            <a:r>
              <a:rPr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SONG 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FIELDS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82475" y="944575"/>
            <a:ext cx="81939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"/>
            </a:pPr>
            <a:r>
              <a:rPr lang="en" sz="1400">
                <a:solidFill>
                  <a:srgbClr val="3F3F3F"/>
                </a:solidFill>
              </a:rPr>
              <a:t>The dataset has about 55 fields of metadata out of which we identified following for our purpose of song recommendation: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1642075"/>
            <a:ext cx="7936851" cy="3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00850" y="457200"/>
            <a:ext cx="79379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MACHINE LEARNING IMPLEMENTATION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00850" y="1018300"/>
            <a:ext cx="7459799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6700" lvl="0" marL="25400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</a:pPr>
            <a:r>
              <a:rPr lang="en" sz="1200">
                <a:solidFill>
                  <a:srgbClr val="3F3F3F"/>
                </a:solidFill>
              </a:rPr>
              <a:t>A vector of 4 fields (key confidence, mode confidence, loudness and tempo) is used to cluster the data</a:t>
            </a:r>
          </a:p>
          <a:p>
            <a:pPr indent="-266700" lvl="0" marL="25400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Noto Symbol"/>
            </a:pPr>
            <a:r>
              <a:rPr lang="en" sz="1200">
                <a:solidFill>
                  <a:srgbClr val="3F3F3F"/>
                </a:solidFill>
              </a:rPr>
              <a:t>K-means clustering is achieved through Spark MLIib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-3167" r="0" t="-3167"/>
          <a:stretch/>
        </p:blipFill>
        <p:spPr>
          <a:xfrm>
            <a:off x="602675" y="1662550"/>
            <a:ext cx="7938000" cy="28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71325" y="719637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</a:p>
        </p:txBody>
      </p:sp>
      <p:sp>
        <p:nvSpPr>
          <p:cNvPr id="82" name="Shape 82"/>
          <p:cNvSpPr/>
          <p:nvPr/>
        </p:nvSpPr>
        <p:spPr>
          <a:xfrm>
            <a:off x="1407475" y="2106262"/>
            <a:ext cx="773099" cy="81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2180575" y="2515312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2315150" y="1999887"/>
            <a:ext cx="106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Batch processing</a:t>
            </a:r>
          </a:p>
        </p:txBody>
      </p:sp>
      <p:sp>
        <p:nvSpPr>
          <p:cNvPr id="85" name="Shape 85"/>
          <p:cNvSpPr/>
          <p:nvPr/>
        </p:nvSpPr>
        <p:spPr>
          <a:xfrm>
            <a:off x="3514425" y="2106262"/>
            <a:ext cx="773099" cy="81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Mongo DB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4278325" y="2515312"/>
            <a:ext cx="7374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5015725" y="2106262"/>
            <a:ext cx="1277100" cy="81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ExpressJS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(NodeJs)</a:t>
            </a:r>
          </a:p>
        </p:txBody>
      </p:sp>
      <p:cxnSp>
        <p:nvCxnSpPr>
          <p:cNvPr id="88" name="Shape 88"/>
          <p:cNvCxnSpPr>
            <a:stCxn id="87" idx="3"/>
          </p:cNvCxnSpPr>
          <p:nvPr/>
        </p:nvCxnSpPr>
        <p:spPr>
          <a:xfrm>
            <a:off x="6292825" y="2515312"/>
            <a:ext cx="8151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7110400" y="2106262"/>
            <a:ext cx="1277100" cy="81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3rd Party Dev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652400" y="2512462"/>
            <a:ext cx="671400" cy="57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x="1487387" y="1422112"/>
            <a:ext cx="19569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EC2</a:t>
            </a:r>
          </a:p>
        </p:txBody>
      </p:sp>
      <p:cxnSp>
        <p:nvCxnSpPr>
          <p:cNvPr id="92" name="Shape 92"/>
          <p:cNvCxnSpPr>
            <a:endCxn id="93" idx="1"/>
          </p:cNvCxnSpPr>
          <p:nvPr/>
        </p:nvCxnSpPr>
        <p:spPr>
          <a:xfrm>
            <a:off x="6292825" y="2929887"/>
            <a:ext cx="874200" cy="9171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7167025" y="3437937"/>
            <a:ext cx="1277100" cy="81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Front End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34687" y="1831162"/>
            <a:ext cx="19569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API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02437" y="1760412"/>
            <a:ext cx="19569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348250" y="41772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GENERATING TOP 10 LISTS </a:t>
            </a:r>
            <a:r>
              <a:rPr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35075" y="1116475"/>
            <a:ext cx="7680599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Char char=""/>
            </a:pPr>
            <a:r>
              <a:rPr b="0" i="0" lang="en" sz="1400" u="none" cap="none" strike="noStrike">
                <a:solidFill>
                  <a:srgbClr val="3F3F3F"/>
                </a:solidFill>
              </a:rPr>
              <a:t>MapReduce was used to compute the following things based on the Million Song Subset: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3F3F3F"/>
                </a:solidFill>
              </a:rPr>
              <a:t>For the song being queried, return the top 10 artists of the same year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3F3F3F"/>
                </a:solidFill>
              </a:rPr>
              <a:t>For the song being queried, return the top 10 songs of the same year</a:t>
            </a:r>
          </a:p>
          <a:p>
            <a:pPr indent="-260350" lvl="0" marL="2540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260350" lvl="0" marL="2540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45833"/>
              <a:buFont typeface="Trebuchet MS"/>
              <a:buNone/>
            </a:pPr>
            <a:r>
              <a:rPr b="1" lang="en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STEPS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step1=sc.textFile("file:///home/ubuntu/output_csv.csv")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step2=step1.map(lambda line: line.split(",")).filter(lambda line: len(line)&gt;1)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step3=step2.map(lambda line: ((str(line[1].encode('utf-8')),str(line[0].encode('utf-8')))))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step4=step2.map(lambda line: ((line[1].encode('utf-8'),line[0].encode('utf-8'),float(line[4]),int(line[9])))).distinct()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step5=step4.filter(lambda line: line[3]==inp_year).map(lambda line: ((float(line[2]),(line[0],line[1],line[3]))))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step6=step5.sortByKey(False)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step7=step6.take(10)</a:t>
            </a: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  <a:p>
            <a:pPr indent="-260350" lvl="0" marL="254000" marR="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sz="1400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348200" y="407825"/>
            <a:ext cx="6447599" cy="99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RESTFUL API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25025" y="1090424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191919"/>
                </a:solidFill>
              </a:rPr>
              <a:t>Examples</a:t>
            </a:r>
            <a:r>
              <a:rPr lang="en">
                <a:solidFill>
                  <a:srgbClr val="191919"/>
                </a:solidFill>
              </a:rPr>
              <a:t>: GET api/songs/&lt;song_id&gt;, GET api/charts?type={artist|year}, GET api/songs?name=’song_name’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song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id: (primary key)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similar: [{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	song_id: 12,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	name: ‘Some song’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}],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artist: ‘John Doe’,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name: ‘Primary song name’,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	year: ‘2014’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91919"/>
                </a:solidFill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98000" y="1887825"/>
            <a:ext cx="2955900" cy="307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19191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48187" y="285675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 GUI</a:t>
            </a: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5447" l="0" r="0" t="3153"/>
          <a:stretch/>
        </p:blipFill>
        <p:spPr>
          <a:xfrm>
            <a:off x="998325" y="928000"/>
            <a:ext cx="7147350" cy="39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