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9ECA9D8-574D-4614-941E-C40932479293}">
  <a:tblStyle styleId="{49ECA9D8-574D-4614-941E-C40932479293}" styleName="Table_0"/>
  <a:tblStyle styleId="{881EE517-13A5-40D1-9E10-E4641084F0C6}" styleName="Table_1"/>
  <a:tblStyle styleId="{D277B139-B0D6-4E50-99ED-83896267B166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None/>
              <a:defRPr sz="17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2pPr>
            <a:lvl3pPr indent="0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3pPr>
            <a:lvl4pPr indent="0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4pPr>
            <a:lvl5pPr indent="0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5pPr>
            <a:lvl6pPr indent="0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indent="0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indent="0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indent="0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3429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685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0287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1714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057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2400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3" Type="http://schemas.openxmlformats.org/officeDocument/2006/relationships/slideLayout" Target="../slideLayouts/slideLayout9.xml"/><Relationship Id="rId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indent="0" marL="0" marR="0" rtl="0" algn="l">
              <a:spcBef>
                <a:spcPts val="0"/>
              </a:spcBef>
              <a:buSzPct val="100000"/>
              <a:defRPr sz="1100"/>
            </a:lvl2pPr>
            <a:lvl3pPr indent="0" marL="0" marR="0" rtl="0" algn="l">
              <a:spcBef>
                <a:spcPts val="0"/>
              </a:spcBef>
              <a:buSzPct val="100000"/>
              <a:defRPr sz="1100"/>
            </a:lvl3pPr>
            <a:lvl4pPr indent="0" marL="0" marR="0" rtl="0" algn="l">
              <a:spcBef>
                <a:spcPts val="0"/>
              </a:spcBef>
              <a:buSzPct val="100000"/>
              <a:defRPr sz="1100"/>
            </a:lvl4pPr>
            <a:lvl5pPr indent="0" marL="0" marR="0" rtl="0" algn="l">
              <a:spcBef>
                <a:spcPts val="0"/>
              </a:spcBef>
              <a:buSzPct val="100000"/>
              <a:defRPr sz="1100"/>
            </a:lvl5pPr>
            <a:lvl6pPr indent="0" marL="0" marR="0" rtl="0" algn="l">
              <a:spcBef>
                <a:spcPts val="0"/>
              </a:spcBef>
              <a:buSzPct val="100000"/>
              <a:defRPr sz="1100"/>
            </a:lvl6pPr>
            <a:lvl7pPr indent="0" marL="0" marR="0" rtl="0" algn="l">
              <a:spcBef>
                <a:spcPts val="0"/>
              </a:spcBef>
              <a:buSzPct val="100000"/>
              <a:defRPr sz="1100"/>
            </a:lvl7pPr>
            <a:lvl8pPr indent="0" marL="0" marR="0" rtl="0" algn="l">
              <a:spcBef>
                <a:spcPts val="0"/>
              </a:spcBef>
              <a:buSzPct val="100000"/>
              <a:defRPr sz="1100"/>
            </a:lvl8pPr>
            <a:lvl9pPr indent="0" marL="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indent="-63500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indent="-76200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indent="-88900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indent="-88900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indent="-88900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indent="-88900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indent="-88900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indent="-88900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l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marL="0" marR="0" rtl="0" algn="ctr">
              <a:spcBef>
                <a:spcPts val="0"/>
              </a:spcBef>
              <a:buSzPct val="100000"/>
              <a:defRPr sz="1100"/>
            </a:lvl1pPr>
            <a:lvl2pPr indent="0" marL="342900" marR="0" rtl="0" algn="l">
              <a:spcBef>
                <a:spcPts val="0"/>
              </a:spcBef>
              <a:buSzPct val="100000"/>
              <a:defRPr sz="1100"/>
            </a:lvl2pPr>
            <a:lvl3pPr indent="0" marL="685800" marR="0" rtl="0" algn="l">
              <a:spcBef>
                <a:spcPts val="0"/>
              </a:spcBef>
              <a:buSzPct val="100000"/>
              <a:defRPr sz="1100"/>
            </a:lvl3pPr>
            <a:lvl4pPr indent="0" marL="1028700" marR="0" rtl="0" algn="l">
              <a:spcBef>
                <a:spcPts val="0"/>
              </a:spcBef>
              <a:buSzPct val="100000"/>
              <a:defRPr sz="1100"/>
            </a:lvl4pPr>
            <a:lvl5pPr indent="0" marL="1371600" marR="0" rtl="0" algn="l">
              <a:spcBef>
                <a:spcPts val="0"/>
              </a:spcBef>
              <a:buSzPct val="100000"/>
              <a:defRPr sz="1100"/>
            </a:lvl5pPr>
            <a:lvl6pPr indent="0" marL="1714500" marR="0" rtl="0" algn="l">
              <a:spcBef>
                <a:spcPts val="0"/>
              </a:spcBef>
              <a:buSzPct val="100000"/>
              <a:defRPr sz="1100"/>
            </a:lvl6pPr>
            <a:lvl7pPr indent="0" marL="2057400" marR="0" rtl="0" algn="l">
              <a:spcBef>
                <a:spcPts val="0"/>
              </a:spcBef>
              <a:buSzPct val="100000"/>
              <a:defRPr sz="1100"/>
            </a:lvl7pPr>
            <a:lvl8pPr indent="0" marL="2400300" marR="0" rtl="0" algn="l">
              <a:spcBef>
                <a:spcPts val="0"/>
              </a:spcBef>
              <a:buSzPct val="100000"/>
              <a:defRPr sz="1100"/>
            </a:lvl8pPr>
            <a:lvl9pPr indent="0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3" Type="http://schemas.openxmlformats.org/officeDocument/2006/relationships/hyperlink" Target="http://labrosa.ee.columbia.edu/millionsong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685800" y="1666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Directed Acyclic Graphs (Python) - Apache Spark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685800" y="35509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10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/>
              <a:t>TEAM 7:</a:t>
            </a:r>
          </a:p>
          <a:p>
            <a:pPr lvl="0" rtl="0" algn="r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/>
              <a:t>Daniel Morton, Akshay Phadke, Dylan Slack,</a:t>
            </a:r>
          </a:p>
          <a:p>
            <a:pPr lvl="0" rtl="0" algn="r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/>
              <a:t>Monodeep Kar, Vinish Chamrani, Zeheng Chen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000"/>
              <a:t>Problem: How to do Song Recommendation in Scale 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Pandora’s Music Genome only has </a:t>
            </a:r>
            <a:r>
              <a:rPr lang="en" sz="1800">
                <a:solidFill>
                  <a:srgbClr val="333333"/>
                </a:solidFill>
              </a:rPr>
              <a:t>800,000 songs identified.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333333"/>
                </a:solidFill>
              </a:rPr>
              <a:t>Human curated, tagged. </a:t>
            </a:r>
          </a:p>
          <a:p>
            <a:pPr indent="-342900" lvl="1" marL="914400" rtl="0"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rgbClr val="333333"/>
                </a:solidFill>
              </a:rPr>
              <a:t>It won’t scale. </a:t>
            </a:r>
          </a:p>
          <a:p>
            <a:pPr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Spotify: there are 30 millions songs.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We need a way to quickly analyze all the songs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This is a big data problem.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We will use Hadoop Spark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 algn="ctr">
              <a:spcBef>
                <a:spcPts val="0"/>
              </a:spcBef>
              <a:buNone/>
            </a:pPr>
            <a:r>
              <a:rPr lang="en" sz="3000"/>
              <a:t>Song Recommendation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Based on the current song the user is listening to, recommend a set of similar songs based on various criteria such as Artist, Genre, etc.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Also if another user is listening to a similar song, then share the lists of songs heard among the users.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Based on the amount of hits the songs get, generate a list of popular songs and recommend most popular songs with higher priority.</a:t>
            </a:r>
          </a:p>
          <a:p>
            <a:pPr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28650" y="17945"/>
            <a:ext cx="7886700" cy="61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Database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3536" y="706271"/>
            <a:ext cx="8884692" cy="43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audio features and metadata for a million contemporary popular music tracks (</a:t>
            </a:r>
            <a:r>
              <a:rPr b="0" baseline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http://labrosa.ee.columbia.edu/millionsong/</a:t>
            </a: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for one million songs provided, sample audio for each can be fetched using other services, complementary datasets (e.g. user ratings) available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Description:</a:t>
            </a: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more detailed metadata to improve recommendation quality  </a:t>
            </a: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Shape 125"/>
          <p:cNvGraphicFramePr/>
          <p:nvPr/>
        </p:nvGraphicFramePr>
        <p:xfrm>
          <a:off x="295152" y="23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{49ECA9D8-574D-4614-941E-C40932479293}</a:tableStyleId>
              </a:tblPr>
              <a:tblGrid>
                <a:gridCol w="1804050"/>
                <a:gridCol w="1524100"/>
                <a:gridCol w="5225550"/>
              </a:tblGrid>
              <a:tr h="2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title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string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song title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track id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string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Echo Nest track ID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1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track 7digitalid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int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ID from 7digital.com or -1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14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year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int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song release year from MusicBrainz or 0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288878" y="388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{881EE517-13A5-40D1-9E10-E4641084F0C6}</a:tableStyleId>
              </a:tblPr>
              <a:tblGrid>
                <a:gridCol w="1723350"/>
                <a:gridCol w="2773225"/>
                <a:gridCol w="40503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bars start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array float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beginning of bars, usually on a beat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beats confidence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array float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confidence measure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beats start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array float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result of beat tracking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danceability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float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aseline="0" lang="en" sz="1400" u="none" cap="none" strike="noStrike"/>
                        <a:t>algorithmic estimation</a:t>
                      </a:r>
                    </a:p>
                  </a:txBody>
                  <a:tcPr marT="34300" marB="34300" marR="68600" marL="68600">
                    <a:lnL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28650" y="273848"/>
            <a:ext cx="7886700" cy="844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000"/>
              <a:t>Implementation of DAG and Spark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75" y="1118348"/>
            <a:ext cx="5209400" cy="3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Use Cases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Present the user with a category of songs or allow him to search for a specific song.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Once the song finishes, allow him to choose the next song from the same category or same artist. 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Keep a track of the playlist and then compare the playlist with other users.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800"/>
              <a:t>Exchange the most frequently heard songs as recommendations from other users.</a:t>
            </a:r>
          </a:p>
          <a:p>
            <a:pPr indent="0" lvl="0" marL="0" rtl="0" algn="just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algn="just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Example Queries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GET /api/recommendations?songId=12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songs: [{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id: 14,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title: ‘A similar song’,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artist: ‘Some artist’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}, {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id: 352,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title: ‘Another similar song’,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	artist: ‘Another artist’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lang="en"/>
              <a:t>}]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Timeline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579300" y="1102668"/>
            <a:ext cx="7886700" cy="3263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1" name="Shape 151"/>
          <p:cNvGraphicFramePr/>
          <p:nvPr/>
        </p:nvGraphicFramePr>
        <p:xfrm>
          <a:off x="1352350" y="19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{D277B139-B0D6-4E50-99ED-83896267B166}</a:tableStyleId>
              </a:tblPr>
              <a:tblGrid>
                <a:gridCol w="1679650"/>
                <a:gridCol w="4660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Component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3/26 - 4/2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the problem, identify the dataset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4/2 - 4/9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Finalize design, figure out Spark, begin implementation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4/9 - 4/21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Implement design, create report and presentation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4/21 - 4/23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CDR, submit project materials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