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331" r:id="rId4"/>
    <p:sldId id="332" r:id="rId5"/>
    <p:sldId id="343" r:id="rId6"/>
    <p:sldId id="333" r:id="rId7"/>
    <p:sldId id="334" r:id="rId8"/>
    <p:sldId id="335" r:id="rId9"/>
    <p:sldId id="342" r:id="rId10"/>
    <p:sldId id="341" r:id="rId11"/>
    <p:sldId id="337" r:id="rId12"/>
    <p:sldId id="338" r:id="rId13"/>
    <p:sldId id="339" r:id="rId14"/>
    <p:sldId id="340" r:id="rId15"/>
    <p:sldId id="345" r:id="rId16"/>
    <p:sldId id="344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1" r:id="rId30"/>
    <p:sldId id="362" r:id="rId31"/>
    <p:sldId id="365" r:id="rId32"/>
    <p:sldId id="366" r:id="rId33"/>
    <p:sldId id="363" r:id="rId34"/>
    <p:sldId id="364" r:id="rId35"/>
    <p:sldId id="328" r:id="rId36"/>
    <p:sldId id="302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28" autoAdjust="0"/>
  </p:normalViewPr>
  <p:slideViewPr>
    <p:cSldViewPr>
      <p:cViewPr>
        <p:scale>
          <a:sx n="80" d="100"/>
          <a:sy n="80" d="100"/>
        </p:scale>
        <p:origin x="-2165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582A-DF3C-40F5-92C9-4FB796411B9C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9AB-BDF1-44D1-8524-9D0BA4BD68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53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8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5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40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2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0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867D-9305-47F9-8F0F-B67499EC52B4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BC1F-A8FB-4671-A296-C66572FD8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65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r/v1/D%C3%A9marrage-rapide-Installation-de-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dmouchene@htcompass.f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/>
          <p:cNvSpPr txBox="1">
            <a:spLocks/>
          </p:cNvSpPr>
          <p:nvPr/>
        </p:nvSpPr>
        <p:spPr>
          <a:xfrm flipH="1">
            <a:off x="863712" y="2924944"/>
            <a:ext cx="7704856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Introduction a git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83568" y="368741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fr-FR" sz="2400" dirty="0"/>
              <a:t>Un </a:t>
            </a:r>
            <a:r>
              <a:rPr lang="en-US" altLang="fr-FR" sz="2400" dirty="0" err="1"/>
              <a:t>système</a:t>
            </a:r>
            <a:r>
              <a:rPr lang="en-US" altLang="fr-FR" sz="2400" dirty="0"/>
              <a:t> de </a:t>
            </a:r>
            <a:r>
              <a:rPr lang="en-US" altLang="fr-FR" sz="2400" dirty="0" err="1"/>
              <a:t>contrôle</a:t>
            </a:r>
            <a:r>
              <a:rPr lang="en-US" altLang="fr-FR" sz="2400" dirty="0"/>
              <a:t> de version </a:t>
            </a:r>
            <a:r>
              <a:rPr lang="en-US" altLang="fr-FR" sz="2400" dirty="0" err="1"/>
              <a:t>distribué</a:t>
            </a:r>
            <a:endParaRPr lang="en-US" alt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4664"/>
            <a:ext cx="2283671" cy="205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File:Git-logo-orange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En local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64807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smtClean="0"/>
              <a:t>Créer </a:t>
            </a:r>
            <a:r>
              <a:rPr lang="fr-FR" b="1" dirty="0">
                <a:latin typeface="+mj-lt"/>
                <a:ea typeface="+mj-ea"/>
                <a:cs typeface="+mj-cs"/>
              </a:rPr>
              <a:t>un</a:t>
            </a:r>
            <a:r>
              <a:rPr lang="fr-FR" sz="2800" b="1" dirty="0"/>
              <a:t> dossier git sur </a:t>
            </a:r>
            <a:r>
              <a:rPr lang="fr-FR" sz="2800" b="1" dirty="0" smtClean="0"/>
              <a:t>votre ordinateur : </a:t>
            </a:r>
            <a:r>
              <a:rPr lang="fr-FR" sz="3000" b="1" dirty="0" smtClean="0"/>
              <a:t>git </a:t>
            </a:r>
            <a:r>
              <a:rPr lang="fr-FR" sz="3000" b="1" dirty="0" err="1" smtClean="0"/>
              <a:t>init</a:t>
            </a:r>
            <a:endParaRPr lang="fr-FR" sz="30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" y="1340768"/>
            <a:ext cx="8720046" cy="492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En local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64807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smtClean="0"/>
              <a:t>Ajouter un fichier /dossier </a:t>
            </a:r>
            <a:r>
              <a:rPr lang="fr-FR" sz="2800" b="1" dirty="0" smtClean="0">
                <a:sym typeface="Wingdings" panose="05000000000000000000" pitchFamily="2" charset="2"/>
              </a:rPr>
              <a:t> git </a:t>
            </a:r>
            <a:r>
              <a:rPr lang="fr-FR" sz="2800" b="1" dirty="0" err="1" smtClean="0">
                <a:sym typeface="Wingdings" panose="05000000000000000000" pitchFamily="2" charset="2"/>
              </a:rPr>
              <a:t>status</a:t>
            </a:r>
            <a:endParaRPr lang="fr-FR" sz="30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81138"/>
            <a:ext cx="8763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5716" y="5548078"/>
            <a:ext cx="5112568" cy="617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Untracked</a:t>
            </a:r>
            <a:r>
              <a:rPr lang="fr-FR" sz="2800" b="1" dirty="0" smtClean="0">
                <a:solidFill>
                  <a:srgbClr val="FF0000"/>
                </a:solidFill>
              </a:rPr>
              <a:t> file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</a:t>
            </a:r>
            <a:r>
              <a:rPr lang="fr-FR" sz="3600" b="1" dirty="0" smtClean="0"/>
              <a:t>avec </a:t>
            </a:r>
            <a:r>
              <a:rPr lang="fr-FR" sz="3600" b="1" dirty="0"/>
              <a:t>Git : En local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64807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smtClean="0"/>
              <a:t>Ajouter le fichier à l’index git </a:t>
            </a:r>
            <a:r>
              <a:rPr lang="fr-FR" sz="2800" b="1" dirty="0" smtClean="0">
                <a:sym typeface="Wingdings" panose="05000000000000000000" pitchFamily="2" charset="2"/>
              </a:rPr>
              <a:t> git </a:t>
            </a:r>
            <a:r>
              <a:rPr lang="fr-FR" sz="2800" b="1" dirty="0" err="1" smtClean="0">
                <a:sym typeface="Wingdings" panose="05000000000000000000" pitchFamily="2" charset="2"/>
              </a:rPr>
              <a:t>add</a:t>
            </a:r>
            <a:r>
              <a:rPr lang="fr-FR" sz="2800" b="1" dirty="0" smtClean="0">
                <a:sym typeface="Wingdings" panose="05000000000000000000" pitchFamily="2" charset="2"/>
              </a:rPr>
              <a:t> file / *</a:t>
            </a:r>
            <a:endParaRPr lang="fr-FR" sz="30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71600"/>
            <a:ext cx="7496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15716" y="5575468"/>
            <a:ext cx="5112568" cy="617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rgbClr val="00B050"/>
                </a:solidFill>
              </a:rPr>
              <a:t>staged</a:t>
            </a:r>
            <a:r>
              <a:rPr lang="fr-FR" sz="2800" b="1" dirty="0" smtClean="0">
                <a:solidFill>
                  <a:srgbClr val="00B050"/>
                </a:solidFill>
              </a:rPr>
              <a:t> file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En local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476672"/>
            <a:ext cx="8450840" cy="648071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err="1" smtClean="0"/>
              <a:t>Commiter</a:t>
            </a:r>
            <a:r>
              <a:rPr lang="fr-FR" sz="2800" b="1" dirty="0" smtClean="0"/>
              <a:t> le fichier à l’index git </a:t>
            </a:r>
            <a:r>
              <a:rPr lang="fr-FR" sz="2800" b="1" dirty="0" smtClean="0">
                <a:sym typeface="Wingdings" panose="05000000000000000000" pitchFamily="2" charset="2"/>
              </a:rPr>
              <a:t> git commit –m ’ </a:t>
            </a:r>
            <a:r>
              <a:rPr lang="fr-FR" sz="2800" b="1" dirty="0" err="1" smtClean="0">
                <a:sym typeface="Wingdings" panose="05000000000000000000" pitchFamily="2" charset="2"/>
              </a:rPr>
              <a:t>msg</a:t>
            </a:r>
            <a:r>
              <a:rPr lang="fr-FR" sz="2800" b="1" dirty="0" smtClean="0">
                <a:sym typeface="Wingdings" panose="05000000000000000000" pitchFamily="2" charset="2"/>
              </a:rPr>
              <a:t>’</a:t>
            </a:r>
            <a:endParaRPr lang="fr-FR" sz="30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53122" cy="475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3528" y="5661248"/>
            <a:ext cx="8301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i="1" u="sng" dirty="0" err="1" smtClean="0"/>
              <a:t>Commited</a:t>
            </a:r>
            <a:r>
              <a:rPr lang="fr-FR" sz="2400" b="1" i="1" u="sng" dirty="0" smtClean="0"/>
              <a:t> file </a:t>
            </a:r>
            <a:r>
              <a:rPr lang="fr-FR" sz="2400" b="1" dirty="0" smtClean="0"/>
              <a:t>: Si </a:t>
            </a:r>
            <a:r>
              <a:rPr lang="fr-FR" sz="2400" b="1" dirty="0"/>
              <a:t>vous ne fournissez pas de fichier après le commentaire, tout ce que vous avez fait sera </a:t>
            </a:r>
            <a:r>
              <a:rPr lang="fr-FR" sz="2400" b="1" dirty="0" err="1" smtClean="0"/>
              <a:t>commité</a:t>
            </a:r>
            <a:r>
              <a:rPr lang="fr-FR" sz="2400" b="1" dirty="0" smtClean="0"/>
              <a:t>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9572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En local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614355"/>
            <a:ext cx="8450840" cy="64807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smtClean="0"/>
              <a:t>Voir l’historique des modification </a:t>
            </a:r>
            <a:r>
              <a:rPr lang="fr-FR" sz="2800" b="1" dirty="0" smtClean="0">
                <a:sym typeface="Wingdings" panose="05000000000000000000" pitchFamily="2" charset="2"/>
              </a:rPr>
              <a:t> git log</a:t>
            </a:r>
            <a:endParaRPr lang="fr-FR" sz="30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3773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Connecter à un repo distant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614355"/>
            <a:ext cx="8450840" cy="648071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>
              <a:buNone/>
            </a:pPr>
            <a:endParaRPr lang="fr-FR" sz="14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r>
              <a:rPr lang="fr-FR" sz="11200" dirty="0" smtClean="0"/>
              <a:t>Création de compte </a:t>
            </a:r>
            <a:r>
              <a:rPr lang="fr-FR" sz="11200" dirty="0" err="1" smtClean="0"/>
              <a:t>github</a:t>
            </a:r>
            <a:r>
              <a:rPr lang="fr-FR" sz="11200" dirty="0" smtClean="0"/>
              <a:t> : @mail HTC</a:t>
            </a:r>
            <a:endParaRPr lang="fr-FR" sz="11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93655"/>
            <a:ext cx="5976664" cy="46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Connecter à un repo distant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614355"/>
            <a:ext cx="8450840" cy="648071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>
              <a:buNone/>
            </a:pPr>
            <a:endParaRPr lang="fr-FR" sz="14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r>
              <a:rPr lang="fr-FR" sz="11200" dirty="0" smtClean="0"/>
              <a:t>Connecter votre repo local à une repo distant</a:t>
            </a:r>
            <a:endParaRPr lang="fr-FR" sz="11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40768"/>
            <a:ext cx="86266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11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Pour chaque tâche une branche dédié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lvl="0"/>
            <a:r>
              <a:rPr lang="fr-FR" sz="2800" b="1" dirty="0" smtClean="0"/>
              <a:t>Soit la demande </a:t>
            </a:r>
            <a:r>
              <a:rPr lang="fr-FR" sz="2800" b="1" dirty="0" err="1" smtClean="0"/>
              <a:t>jira</a:t>
            </a:r>
            <a:r>
              <a:rPr lang="fr-FR" sz="2800" b="1" dirty="0" smtClean="0"/>
              <a:t> : jira-146</a:t>
            </a:r>
            <a:endParaRPr lang="fr-FR" sz="2800" b="1" dirty="0"/>
          </a:p>
          <a:p>
            <a:pPr lvl="1"/>
            <a:r>
              <a:rPr lang="fr-FR" sz="2400" b="1" i="1" dirty="0" smtClean="0"/>
              <a:t>Git </a:t>
            </a:r>
            <a:r>
              <a:rPr lang="fr-FR" sz="2400" b="1" i="1" dirty="0" err="1" smtClean="0"/>
              <a:t>branch</a:t>
            </a:r>
            <a:r>
              <a:rPr lang="fr-FR" sz="2400" b="1" i="1" dirty="0" smtClean="0"/>
              <a:t> jira-146</a:t>
            </a:r>
            <a:endParaRPr lang="fr-FR" sz="2400" b="1" i="1" dirty="0"/>
          </a:p>
          <a:p>
            <a:pPr lvl="0"/>
            <a:r>
              <a:rPr lang="fr-FR" sz="2800" b="1" dirty="0" smtClean="0"/>
              <a:t>Permet de créer une nouvelle branche en local </a:t>
            </a:r>
          </a:p>
          <a:p>
            <a:pPr lvl="1"/>
            <a:r>
              <a:rPr lang="fr-FR" sz="2400" b="1" i="1" dirty="0" smtClean="0"/>
              <a:t>Git </a:t>
            </a:r>
            <a:r>
              <a:rPr lang="fr-FR" sz="2400" b="1" i="1" dirty="0" err="1" smtClean="0"/>
              <a:t>branch</a:t>
            </a:r>
            <a:r>
              <a:rPr lang="fr-FR" sz="2400" b="1" i="1" dirty="0" smtClean="0"/>
              <a:t> –</a:t>
            </a:r>
            <a:r>
              <a:rPr lang="fr-FR" sz="2400" b="1" i="1" dirty="0" err="1" smtClean="0"/>
              <a:t>list</a:t>
            </a:r>
            <a:r>
              <a:rPr lang="fr-FR" sz="2400" b="1" i="1" dirty="0" smtClean="0"/>
              <a:t> </a:t>
            </a:r>
            <a:r>
              <a:rPr lang="fr-FR" sz="2400" b="1" dirty="0" smtClean="0"/>
              <a:t>: voir la liste des branche</a:t>
            </a:r>
          </a:p>
          <a:p>
            <a:pPr lvl="1"/>
            <a:r>
              <a:rPr lang="fr-FR" sz="2400" b="1" i="1" dirty="0" smtClean="0"/>
              <a:t>Git </a:t>
            </a:r>
            <a:r>
              <a:rPr lang="fr-FR" sz="2400" b="1" i="1" dirty="0" err="1" smtClean="0"/>
              <a:t>checkout</a:t>
            </a:r>
            <a:r>
              <a:rPr lang="fr-FR" sz="2400" b="1" i="1" dirty="0" smtClean="0"/>
              <a:t> apolo14-146 </a:t>
            </a:r>
            <a:r>
              <a:rPr lang="fr-FR" sz="2400" b="1" dirty="0" smtClean="0"/>
              <a:t>: permet de changer de branche</a:t>
            </a:r>
          </a:p>
          <a:p>
            <a:pPr marL="457200" lvl="1" indent="0" algn="ctr">
              <a:buNone/>
            </a:pPr>
            <a:r>
              <a:rPr lang="fr-FR" sz="3200" dirty="0" smtClean="0">
                <a:latin typeface="Arial Black" panose="020B0A04020102020204" pitchFamily="34" charset="0"/>
              </a:rPr>
              <a:t>Démonstration</a:t>
            </a:r>
            <a:endParaRPr lang="fr-FR" dirty="0" smtClean="0">
              <a:latin typeface="Arial Black" panose="020B0A04020102020204" pitchFamily="34" charset="0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Flèche vers le bas 1"/>
          <p:cNvSpPr/>
          <p:nvPr/>
        </p:nvSpPr>
        <p:spPr>
          <a:xfrm>
            <a:off x="4375400" y="46531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295 0.12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" y="476672"/>
            <a:ext cx="882898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dmouchene\Desktop\htc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-963488"/>
            <a:ext cx="1319960" cy="6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11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Exercice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une nouvelle branche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Faire des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Essayer de revenir à la </a:t>
            </a:r>
            <a:r>
              <a:rPr lang="fr-FR" dirty="0" err="1" smtClean="0"/>
              <a:t>branch</a:t>
            </a:r>
            <a:r>
              <a:rPr lang="fr-FR" dirty="0" smtClean="0"/>
              <a:t> master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Faites un commit 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Et tenter à nouveau de revenir à la branche Master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: est un repaire, à faire </a:t>
            </a:r>
            <a:r>
              <a:rPr lang="fr-FR" dirty="0" smtClean="0"/>
              <a:t>souvent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24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3011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DEFINITION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/>
              <a:t>G</a:t>
            </a:r>
            <a:r>
              <a:rPr lang="fr-FR" sz="2800" b="1" dirty="0" smtClean="0"/>
              <a:t>it </a:t>
            </a:r>
            <a:r>
              <a:rPr lang="fr-FR" sz="2800" b="1" dirty="0"/>
              <a:t>est  un logiciel de gestion </a:t>
            </a:r>
            <a:endParaRPr lang="fr-FR" sz="2800" b="1" dirty="0" smtClean="0"/>
          </a:p>
          <a:p>
            <a:pPr marL="0" indent="0">
              <a:buNone/>
            </a:pPr>
            <a:r>
              <a:rPr lang="fr-FR" sz="2800" b="1" dirty="0" smtClean="0"/>
              <a:t>de </a:t>
            </a:r>
            <a:r>
              <a:rPr lang="fr-FR" sz="2800" b="1" dirty="0"/>
              <a:t>sources </a:t>
            </a:r>
            <a:r>
              <a:rPr lang="fr-FR" sz="2800" b="1" dirty="0" smtClean="0"/>
              <a:t>décentralisé et distribué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/>
              <a:t>Crée par </a:t>
            </a:r>
            <a:r>
              <a:rPr lang="en-US" sz="2800" b="1" dirty="0"/>
              <a:t> Linus Torvalds</a:t>
            </a:r>
            <a:r>
              <a:rPr lang="en-US" sz="2800" b="1" dirty="0" smtClean="0"/>
              <a:t>, </a:t>
            </a:r>
          </a:p>
          <a:p>
            <a:pPr marL="0" indent="0">
              <a:buNone/>
            </a:pPr>
            <a:r>
              <a:rPr lang="fr-FR" sz="2800" b="1" dirty="0" smtClean="0"/>
              <a:t>créateur</a:t>
            </a:r>
            <a:r>
              <a:rPr lang="en-US" sz="2800" b="1" dirty="0" smtClean="0"/>
              <a:t> de Linux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2005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/>
              <a:t>Essentiel </a:t>
            </a:r>
            <a:r>
              <a:rPr lang="fr-FR" sz="2800" b="1" dirty="0"/>
              <a:t>pour les projets d'équipe, mais aussi très utile pour les projets </a:t>
            </a:r>
            <a:r>
              <a:rPr lang="fr-FR" sz="2800" b="1" dirty="0" smtClean="0"/>
              <a:t>individuels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/>
              <a:t>De plus en plus utilisé avec son concurrent </a:t>
            </a:r>
            <a:r>
              <a:rPr lang="fr-FR" sz="2800" b="1" dirty="0" err="1"/>
              <a:t>Mercurial</a:t>
            </a:r>
            <a:r>
              <a:rPr lang="fr-FR" sz="2800" b="1" dirty="0"/>
              <a:t> et remplacent progressivement les systèmes centralisés tels que CVS et Subversion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fr-FR" sz="28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115805" cy="212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3923928" y="6328410"/>
            <a:ext cx="187220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prstClr val="black">
                    <a:tint val="75000"/>
                  </a:prstClr>
                </a:solidFill>
              </a:rPr>
              <a:t>HIGH TECH COMPASS</a:t>
            </a:r>
            <a:endParaRPr lang="fr-FR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040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Solutions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16818"/>
            <a:ext cx="87249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3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160487"/>
            <a:ext cx="87153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6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040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Solutions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85825"/>
            <a:ext cx="8763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040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Solutions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7249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040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Solutions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76263"/>
            <a:ext cx="870585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7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11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Le </a:t>
            </a:r>
            <a:r>
              <a:rPr lang="fr-FR" sz="2800" b="1" u="sng" dirty="0" err="1" smtClean="0"/>
              <a:t>merge</a:t>
            </a:r>
            <a:endParaRPr lang="fr-FR" sz="2800" b="1" u="sng" dirty="0" smtClean="0"/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Une fois les </a:t>
            </a:r>
            <a:r>
              <a:rPr lang="fr-FR" dirty="0" err="1" smtClean="0"/>
              <a:t>modifs</a:t>
            </a:r>
            <a:r>
              <a:rPr lang="fr-FR" dirty="0" smtClean="0"/>
              <a:t> terminées et le commit effectué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Il est nécessaire de rapatrier les </a:t>
            </a:r>
            <a:r>
              <a:rPr lang="fr-FR" dirty="0" err="1" smtClean="0"/>
              <a:t>modifs</a:t>
            </a:r>
            <a:r>
              <a:rPr lang="fr-FR" dirty="0" smtClean="0"/>
              <a:t> sur la branche master (Ou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Pour exécuter cette tâche : Très simple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Aller dans la branche master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smtClean="0"/>
              <a:t>jira-96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" y="721196"/>
            <a:ext cx="87249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11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Pousser une branche vers le serveur distant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une nouvelle </a:t>
            </a:r>
            <a:r>
              <a:rPr lang="fr-FR" dirty="0" err="1" smtClean="0"/>
              <a:t>branch</a:t>
            </a:r>
            <a:r>
              <a:rPr lang="fr-FR" dirty="0" smtClean="0"/>
              <a:t> : jira-555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Faire des </a:t>
            </a:r>
            <a:r>
              <a:rPr lang="fr-FR" dirty="0" err="1" smtClean="0"/>
              <a:t>modifs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Faire le </a:t>
            </a:r>
            <a:r>
              <a:rPr lang="fr-FR" dirty="0" err="1" smtClean="0"/>
              <a:t>commiter</a:t>
            </a:r>
            <a:r>
              <a:rPr lang="fr-F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Tenter de faire un push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9" y="548680"/>
            <a:ext cx="8715375" cy="58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Git clone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614355"/>
            <a:ext cx="8450840" cy="648071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>
              <a:buNone/>
            </a:pPr>
            <a:endParaRPr lang="fr-FR" sz="14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r>
              <a:rPr lang="fr-FR" sz="11200" dirty="0" smtClean="0"/>
              <a:t>Utiliser un EDI et importer le ou les projets du repo</a:t>
            </a:r>
            <a:endParaRPr lang="fr-FR" sz="11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9"/>
          <a:stretch/>
        </p:blipFill>
        <p:spPr bwMode="auto">
          <a:xfrm>
            <a:off x="2483768" y="1210429"/>
            <a:ext cx="4171950" cy="488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0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301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Attentes de Git</a:t>
            </a:r>
            <a:endParaRPr lang="fr-FR" sz="2800" b="1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b="1" dirty="0" smtClean="0"/>
              <a:t>Rapidité</a:t>
            </a:r>
            <a:endParaRPr lang="fr-FR" sz="2800" dirty="0"/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800" b="1" dirty="0"/>
              <a:t>Support des développements non </a:t>
            </a:r>
            <a:r>
              <a:rPr lang="fr-FR" sz="2800" b="1" dirty="0" smtClean="0"/>
              <a:t>linéaires </a:t>
            </a:r>
            <a:r>
              <a:rPr lang="fr-FR" sz="2800" b="1" dirty="0"/>
              <a:t>(des milliers de branches en parallèle) </a:t>
            </a:r>
            <a:endParaRPr lang="fr-FR" sz="28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b="1" dirty="0"/>
              <a:t>Complétement </a:t>
            </a:r>
            <a:r>
              <a:rPr lang="fr-FR" sz="2800" b="1" dirty="0" smtClean="0"/>
              <a:t>distribué</a:t>
            </a:r>
            <a:endParaRPr lang="fr-FR" sz="2800" dirty="0"/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800" b="1" dirty="0"/>
              <a:t>Capable de gérer un grand </a:t>
            </a:r>
            <a:r>
              <a:rPr lang="fr-FR" sz="2800" b="1" dirty="0" smtClean="0"/>
              <a:t>nombre </a:t>
            </a:r>
            <a:r>
              <a:rPr lang="fr-FR" sz="2800" b="1" dirty="0"/>
              <a:t>de </a:t>
            </a:r>
            <a:r>
              <a:rPr lang="fr-FR" sz="2800" b="1" dirty="0" smtClean="0"/>
              <a:t>projets</a:t>
            </a:r>
            <a:endParaRPr lang="fr-FR" sz="28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b="1" dirty="0"/>
              <a:t>Adopté par la communauté open source</a:t>
            </a:r>
            <a:endParaRPr lang="fr-FR" sz="2800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Travailler avec des branches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112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Le clone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Une fois le repo distant rapatrié en local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Vous pouvez utiliser toutes les commandes git que nous avons vue depuis le début de ce cours (git </a:t>
            </a:r>
            <a:r>
              <a:rPr lang="fr-FR" dirty="0" err="1" smtClean="0"/>
              <a:t>init</a:t>
            </a:r>
            <a:r>
              <a:rPr lang="fr-F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Vous pouvez créer des branches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Si vous être autorisé vous pouvez faire des </a:t>
            </a:r>
            <a:r>
              <a:rPr lang="fr-FR" dirty="0" err="1" smtClean="0"/>
              <a:t>modifs</a:t>
            </a:r>
            <a:r>
              <a:rPr lang="fr-FR" dirty="0" smtClean="0"/>
              <a:t> sur le repo distant </a:t>
            </a:r>
            <a:r>
              <a:rPr lang="fr-FR" dirty="0" smtClean="0"/>
              <a:t>!!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3923928" y="6328410"/>
            <a:ext cx="187220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prstClr val="black">
                    <a:tint val="75000"/>
                  </a:prstClr>
                </a:solidFill>
              </a:rPr>
              <a:t>HIGH TECH COMPASS</a:t>
            </a:r>
            <a:endParaRPr lang="fr-FR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5053"/>
            <a:ext cx="5616624" cy="686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8" y="613962"/>
            <a:ext cx="858791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9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Git clone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" y="643678"/>
            <a:ext cx="9139312" cy="53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7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 smtClean="0"/>
              <a:t>Git clone</a:t>
            </a:r>
            <a:r>
              <a:rPr lang="fr-FR" sz="3200" b="1" dirty="0"/>
              <a:t/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369632" y="614355"/>
            <a:ext cx="8450840" cy="648071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>
              <a:buNone/>
            </a:pPr>
            <a:endParaRPr lang="fr-FR" sz="14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r>
              <a:rPr lang="fr-FR" sz="11200" dirty="0" smtClean="0"/>
              <a:t>Rapatrier directement un repo git existant</a:t>
            </a:r>
            <a:endParaRPr lang="fr-FR" sz="11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9379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6</a:t>
            </a:r>
            <a:r>
              <a:rPr lang="fr-FR" b="1" dirty="0" smtClean="0"/>
              <a:t>)  CONCLUSION</a:t>
            </a:r>
            <a:endParaRPr lang="fr-FR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138008" cy="404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3923928" y="6328410"/>
            <a:ext cx="187220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prstClr val="black">
                    <a:tint val="75000"/>
                  </a:prstClr>
                </a:solidFill>
              </a:rPr>
              <a:t>HIGH TECH COMPASS</a:t>
            </a:r>
            <a:endParaRPr lang="fr-FR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 b="1899"/>
          <a:stretch/>
        </p:blipFill>
        <p:spPr bwMode="auto">
          <a:xfrm>
            <a:off x="323528" y="390912"/>
            <a:ext cx="8064896" cy="57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548432" cy="5301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Pourquoi un système de gestion de versions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lvl="0"/>
            <a:r>
              <a:rPr lang="fr-FR" sz="2800" b="1" dirty="0"/>
              <a:t>Gérer plusieurs versions d’un projet (de fichiers</a:t>
            </a:r>
            <a:r>
              <a:rPr lang="fr-FR" sz="2800" b="1" dirty="0" smtClean="0"/>
              <a:t>)</a:t>
            </a:r>
          </a:p>
          <a:p>
            <a:pPr lvl="0"/>
            <a:endParaRPr lang="fr-FR" sz="2800" b="1" dirty="0"/>
          </a:p>
          <a:p>
            <a:pPr lvl="0"/>
            <a:r>
              <a:rPr lang="fr-FR" sz="2800" b="1" dirty="0"/>
              <a:t>Tous les «vrais» projets utilisent un système de contrôle de </a:t>
            </a:r>
            <a:r>
              <a:rPr lang="fr-FR" sz="2800" b="1" dirty="0" smtClean="0"/>
              <a:t>version</a:t>
            </a:r>
          </a:p>
          <a:p>
            <a:pPr lvl="0"/>
            <a:endParaRPr lang="fr-FR" sz="2800" b="1" dirty="0"/>
          </a:p>
          <a:p>
            <a:pPr lvl="0"/>
            <a:r>
              <a:rPr lang="fr-FR" sz="2800" b="1" dirty="0"/>
              <a:t>Pour travailler seul</a:t>
            </a:r>
            <a:r>
              <a:rPr lang="fr-FR" sz="2800" b="1" dirty="0" smtClean="0"/>
              <a:t>: </a:t>
            </a:r>
            <a:r>
              <a:rPr lang="fr-FR" sz="2400" b="1" dirty="0" smtClean="0"/>
              <a:t>Vous </a:t>
            </a:r>
            <a:r>
              <a:rPr lang="fr-FR" sz="2400" b="1" dirty="0"/>
              <a:t>donne une "machine à remonter le temps" pour revenir aux versions </a:t>
            </a:r>
            <a:r>
              <a:rPr lang="fr-FR" sz="2400" b="1" dirty="0" smtClean="0"/>
              <a:t>précédentes</a:t>
            </a:r>
          </a:p>
          <a:p>
            <a:pPr lvl="0"/>
            <a:endParaRPr lang="fr-FR" sz="2400" b="1" dirty="0"/>
          </a:p>
          <a:p>
            <a:pPr lvl="0"/>
            <a:r>
              <a:rPr lang="fr-FR" sz="2800" b="1" dirty="0"/>
              <a:t>Pour travailler avec les autres</a:t>
            </a:r>
            <a:r>
              <a:rPr lang="fr-FR" sz="2800" b="1" dirty="0" smtClean="0"/>
              <a:t>: </a:t>
            </a:r>
            <a:r>
              <a:rPr lang="fr-FR" sz="2400" b="1" dirty="0" smtClean="0"/>
              <a:t>Simplifie </a:t>
            </a:r>
            <a:r>
              <a:rPr lang="fr-FR" sz="2400" b="1" dirty="0"/>
              <a:t>grandement le travail simultané en fusionnant les modifications aisément</a:t>
            </a:r>
          </a:p>
          <a:p>
            <a:pPr lvl="0"/>
            <a:endParaRPr lang="fr-FR" sz="2000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3923928" y="6328410"/>
            <a:ext cx="187220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prstClr val="black">
                    <a:tint val="75000"/>
                  </a:prstClr>
                </a:solidFill>
              </a:rPr>
              <a:t>HIGH TECH COMPASS</a:t>
            </a:r>
            <a:endParaRPr lang="fr-FR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98128" cy="590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7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752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Installation de git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lvl="0"/>
            <a:endParaRPr lang="fr-FR" sz="2000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9050"/>
            <a:ext cx="7776864" cy="415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553000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://git-scm.com/book/fr/v1/D%C3%A9marrage-rapide-Installation-de-Git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2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3826768" cy="864096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1)  INTRODUCTION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63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Installation de git : Présentez vous à Git</a:t>
            </a:r>
          </a:p>
          <a:p>
            <a:pPr marL="0" indent="0">
              <a:lnSpc>
                <a:spcPct val="90000"/>
              </a:lnSpc>
              <a:buNone/>
            </a:pPr>
            <a:endParaRPr lang="fr-FR" sz="2800" b="1" dirty="0" smtClean="0"/>
          </a:p>
          <a:p>
            <a:pPr marL="0" indent="0">
              <a:buNone/>
            </a:pPr>
            <a:r>
              <a:rPr lang="fr-FR" sz="3600" b="1" dirty="0"/>
              <a:t>Accès à git-batch</a:t>
            </a:r>
          </a:p>
          <a:p>
            <a:pPr lvl="0">
              <a:buFont typeface="Wingdings" pitchFamily="2" charset="2"/>
              <a:buChar char="è"/>
            </a:pPr>
            <a:r>
              <a:rPr lang="fr-FR" sz="2600" b="1" dirty="0" smtClean="0"/>
              <a:t>Bouton droit de la </a:t>
            </a:r>
          </a:p>
          <a:p>
            <a:pPr marL="0" lvl="0" indent="0">
              <a:buNone/>
            </a:pPr>
            <a:r>
              <a:rPr lang="fr-FR" sz="2600" b="1" dirty="0"/>
              <a:t> </a:t>
            </a:r>
            <a:r>
              <a:rPr lang="fr-FR" sz="2600" b="1" dirty="0" smtClean="0"/>
              <a:t>    souris</a:t>
            </a:r>
            <a:endParaRPr lang="fr-FR" sz="2600" b="1" dirty="0"/>
          </a:p>
          <a:p>
            <a:pPr lvl="0"/>
            <a:endParaRPr lang="fr-FR" sz="2000" dirty="0" smtClean="0"/>
          </a:p>
          <a:p>
            <a:pPr lvl="0"/>
            <a:endParaRPr lang="fr-FR" sz="2000" dirty="0"/>
          </a:p>
          <a:p>
            <a:pPr lvl="0"/>
            <a:endParaRPr lang="fr-FR" sz="2000" dirty="0" smtClean="0"/>
          </a:p>
          <a:p>
            <a:pPr lvl="0"/>
            <a:endParaRPr lang="fr-FR" sz="2000" dirty="0"/>
          </a:p>
          <a:p>
            <a:pPr lvl="4"/>
            <a:endParaRPr lang="fr-FR" sz="800" dirty="0" smtClean="0"/>
          </a:p>
          <a:p>
            <a:pPr lvl="0"/>
            <a:endParaRPr lang="fr-FR" sz="2000" dirty="0"/>
          </a:p>
          <a:p>
            <a:pPr marL="444500" indent="-355600">
              <a:buFont typeface="Wingdings" panose="05000000000000000000" pitchFamily="2" charset="2"/>
              <a:buChar char="Ø"/>
            </a:pPr>
            <a:r>
              <a:rPr lang="en-US" altLang="en-US" sz="2400" b="1" dirty="0" err="1"/>
              <a:t>git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config</a:t>
            </a:r>
            <a:r>
              <a:rPr lang="en-US" altLang="en-US" sz="2400" b="1" dirty="0"/>
              <a:t> --global </a:t>
            </a:r>
            <a:r>
              <a:rPr lang="en-US" altLang="en-US" sz="2400" b="1" dirty="0" err="1" smtClean="0"/>
              <a:t>user.email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hlinkClick r:id="rId2"/>
              </a:rPr>
              <a:t>dmouchene@htcompass.fr</a:t>
            </a:r>
            <a:endParaRPr lang="en-US" altLang="en-US" sz="2400" b="1" dirty="0" smtClean="0"/>
          </a:p>
          <a:p>
            <a:pPr marL="355600" indent="-266700"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git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/>
              <a:t>config</a:t>
            </a:r>
            <a:r>
              <a:rPr lang="en-US" altLang="en-US" sz="2400" b="1" dirty="0"/>
              <a:t> --global user.name </a:t>
            </a:r>
            <a:r>
              <a:rPr lang="en-US" altLang="en-US" sz="2400" b="1" dirty="0" smtClean="0"/>
              <a:t>“Djamel MOUCHENE"</a:t>
            </a:r>
            <a:endParaRPr lang="en-US" alt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fr-FR" sz="28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1999" b="41685"/>
          <a:stretch/>
        </p:blipFill>
        <p:spPr bwMode="auto">
          <a:xfrm>
            <a:off x="4427984" y="1484784"/>
            <a:ext cx="4176464" cy="338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3968" y="3681088"/>
            <a:ext cx="1908000" cy="540000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55776" y="3681088"/>
            <a:ext cx="1554472" cy="57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71 2.22222E-6 L 1.66667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</a:t>
            </a:r>
            <a:r>
              <a:rPr lang="fr-FR" sz="3600" b="1" dirty="0" smtClean="0"/>
              <a:t>git </a:t>
            </a:r>
            <a:r>
              <a:rPr lang="fr-FR" sz="3600" b="1" dirty="0" err="1" smtClean="0"/>
              <a:t>status</a:t>
            </a:r>
            <a:endParaRPr lang="fr-FR" sz="3200" b="1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328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1000" b="1" u="sng" dirty="0" smtClean="0"/>
          </a:p>
          <a:p>
            <a:pPr marL="0" indent="0" algn="ctr">
              <a:buNone/>
            </a:pPr>
            <a:endParaRPr lang="fr-FR" sz="1000" b="1" u="sng" dirty="0"/>
          </a:p>
          <a:p>
            <a:pPr marL="0" indent="0" algn="ctr">
              <a:buNone/>
            </a:pPr>
            <a:endParaRPr lang="fr-FR" sz="1000" b="1" u="sng" dirty="0" smtClean="0"/>
          </a:p>
          <a:p>
            <a:pPr marL="0" indent="0" algn="ctr">
              <a:buNone/>
            </a:pPr>
            <a:endParaRPr lang="fr-FR" sz="1000" b="1" u="sng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permet de lister les modifications en cours (non enregistrées dans votre dépôt) dans votre dossier de travail. On retrouve 4 états possibles pour chaque fichier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/>
              <a:t>untracked</a:t>
            </a:r>
            <a:r>
              <a:rPr lang="fr-FR" dirty="0"/>
              <a:t> : fichier non suivi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/>
              <a:t>unmodified</a:t>
            </a:r>
            <a:r>
              <a:rPr lang="fr-FR" dirty="0"/>
              <a:t> : fichier non modifié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/>
              <a:t>modified</a:t>
            </a:r>
            <a:r>
              <a:rPr lang="fr-FR" dirty="0"/>
              <a:t> : fichier modifié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/>
              <a:t>staged</a:t>
            </a:r>
            <a:r>
              <a:rPr lang="fr-FR" dirty="0"/>
              <a:t> : modification du fichier indexée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7504" y="44624"/>
            <a:ext cx="6048672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1) </a:t>
            </a:r>
            <a:r>
              <a:rPr lang="fr-FR" sz="3600" b="1" dirty="0"/>
              <a:t>Premiers pas avec Git : </a:t>
            </a:r>
            <a:r>
              <a:rPr lang="fr-FR" sz="3600" b="1" dirty="0" smtClean="0"/>
              <a:t>git </a:t>
            </a:r>
            <a:r>
              <a:rPr lang="fr-FR" sz="3600" b="1" dirty="0" err="1" smtClean="0"/>
              <a:t>status</a:t>
            </a:r>
            <a:endParaRPr lang="fr-FR" sz="32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 septembre 2020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52550"/>
            <a:ext cx="8248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28713</TotalTime>
  <Words>832</Words>
  <Application>Microsoft Office PowerPoint</Application>
  <PresentationFormat>Affichage à l'écran (4:3)</PresentationFormat>
  <Paragraphs>278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Présentation PowerPoint</vt:lpstr>
      <vt:lpstr>1)  INTRODUCTION</vt:lpstr>
      <vt:lpstr>1)  INTRODUCTION</vt:lpstr>
      <vt:lpstr>1)  INTRODUCTION</vt:lpstr>
      <vt:lpstr>1)  INTRODUCTION</vt:lpstr>
      <vt:lpstr>1)  INTRODUCTION</vt:lpstr>
      <vt:lpstr>1)  INTRODUCTION</vt:lpstr>
      <vt:lpstr>1) Premiers pas avec Git : git status</vt:lpstr>
      <vt:lpstr>1) Premiers pas avec Git : git status</vt:lpstr>
      <vt:lpstr>1) Premiers pas avec Git : En local </vt:lpstr>
      <vt:lpstr>1) Premiers pas avec Git : En local </vt:lpstr>
      <vt:lpstr>1) Premiers pas avec Git : En local </vt:lpstr>
      <vt:lpstr>1) Premiers pas avec Git : En local </vt:lpstr>
      <vt:lpstr>1) Premiers pas avec Git : En local </vt:lpstr>
      <vt:lpstr>1) Connecter à un repo distant </vt:lpstr>
      <vt:lpstr>1) Connecter à un repo distant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Travailler avec des branches </vt:lpstr>
      <vt:lpstr>1) Git clone </vt:lpstr>
      <vt:lpstr>1) Travailler avec des branches </vt:lpstr>
      <vt:lpstr>Présentation PowerPoint</vt:lpstr>
      <vt:lpstr>Présentation PowerPoint</vt:lpstr>
      <vt:lpstr>1) Git clone </vt:lpstr>
      <vt:lpstr>1) Git clone </vt:lpstr>
      <vt:lpstr>6)  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AGILE SCRUM</dc:title>
  <dc:creator>Djamel MOUCHENE</dc:creator>
  <cp:lastModifiedBy>Djamel MOUCHENE</cp:lastModifiedBy>
  <cp:revision>116</cp:revision>
  <dcterms:created xsi:type="dcterms:W3CDTF">2018-11-11T21:27:30Z</dcterms:created>
  <dcterms:modified xsi:type="dcterms:W3CDTF">2020-09-13T23:43:40Z</dcterms:modified>
</cp:coreProperties>
</file>