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56" r:id="rId2"/>
    <p:sldId id="270" r:id="rId3"/>
    <p:sldId id="313" r:id="rId4"/>
    <p:sldId id="273" r:id="rId5"/>
    <p:sldId id="274" r:id="rId6"/>
    <p:sldId id="305" r:id="rId7"/>
    <p:sldId id="276" r:id="rId8"/>
    <p:sldId id="277" r:id="rId9"/>
    <p:sldId id="278" r:id="rId10"/>
    <p:sldId id="279" r:id="rId11"/>
    <p:sldId id="280" r:id="rId12"/>
    <p:sldId id="281" r:id="rId13"/>
    <p:sldId id="311" r:id="rId14"/>
    <p:sldId id="283" r:id="rId15"/>
    <p:sldId id="284" r:id="rId16"/>
    <p:sldId id="298" r:id="rId17"/>
    <p:sldId id="288" r:id="rId18"/>
    <p:sldId id="307" r:id="rId19"/>
    <p:sldId id="303" r:id="rId20"/>
    <p:sldId id="310" r:id="rId21"/>
    <p:sldId id="309" r:id="rId22"/>
    <p:sldId id="289" r:id="rId23"/>
    <p:sldId id="314" r:id="rId24"/>
    <p:sldId id="290" r:id="rId25"/>
    <p:sldId id="291" r:id="rId26"/>
    <p:sldId id="312" r:id="rId27"/>
    <p:sldId id="286" r:id="rId28"/>
    <p:sldId id="296" r:id="rId29"/>
    <p:sldId id="266" r:id="rId30"/>
    <p:sldId id="269" r:id="rId31"/>
    <p:sldId id="272" r:id="rId32"/>
    <p:sldId id="263" r:id="rId33"/>
  </p:sldIdLst>
  <p:sldSz cx="9144000" cy="6858000" type="screen4x3"/>
  <p:notesSz cx="6858000" cy="9107488"/>
  <p:defaultTextStyle>
    <a:defPPr>
      <a:defRPr lang="en-GB"/>
    </a:defPPr>
    <a:lvl1pPr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mn-ea"/>
        <a:cs typeface="Arial" charset="0"/>
      </a:defRPr>
    </a:lvl1pPr>
    <a:lvl2pPr marL="4572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mn-ea"/>
        <a:cs typeface="Arial" charset="0"/>
      </a:defRPr>
    </a:lvl2pPr>
    <a:lvl3pPr marL="9144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mn-ea"/>
        <a:cs typeface="Arial" charset="0"/>
      </a:defRPr>
    </a:lvl3pPr>
    <a:lvl4pPr marL="13716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mn-ea"/>
        <a:cs typeface="Arial" charset="0"/>
      </a:defRPr>
    </a:lvl4pPr>
    <a:lvl5pPr marL="18288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mn-ea"/>
        <a:cs typeface="Arial" charset="0"/>
      </a:defRPr>
    </a:lvl5pPr>
    <a:lvl6pPr marL="2286000" algn="l" defTabSz="914400" rtl="0" eaLnBrk="1" latinLnBrk="0" hangingPunct="1">
      <a:defRPr sz="1600" kern="1200">
        <a:solidFill>
          <a:srgbClr val="000000"/>
        </a:solidFill>
        <a:latin typeface="Arial" charset="0"/>
        <a:ea typeface="+mn-ea"/>
        <a:cs typeface="Arial" charset="0"/>
      </a:defRPr>
    </a:lvl6pPr>
    <a:lvl7pPr marL="2743200" algn="l" defTabSz="914400" rtl="0" eaLnBrk="1" latinLnBrk="0" hangingPunct="1">
      <a:defRPr sz="1600" kern="1200">
        <a:solidFill>
          <a:srgbClr val="000000"/>
        </a:solidFill>
        <a:latin typeface="Arial" charset="0"/>
        <a:ea typeface="+mn-ea"/>
        <a:cs typeface="Arial" charset="0"/>
      </a:defRPr>
    </a:lvl7pPr>
    <a:lvl8pPr marL="3200400" algn="l" defTabSz="914400" rtl="0" eaLnBrk="1" latinLnBrk="0" hangingPunct="1">
      <a:defRPr sz="1600" kern="1200">
        <a:solidFill>
          <a:srgbClr val="000000"/>
        </a:solidFill>
        <a:latin typeface="Arial" charset="0"/>
        <a:ea typeface="+mn-ea"/>
        <a:cs typeface="Arial" charset="0"/>
      </a:defRPr>
    </a:lvl8pPr>
    <a:lvl9pPr marL="3657600" algn="l" defTabSz="914400" rtl="0" eaLnBrk="1" latinLnBrk="0" hangingPunct="1">
      <a:defRPr sz="1600" kern="1200">
        <a:solidFill>
          <a:srgbClr val="00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ABF"/>
    <a:srgbClr val="7F1C7D"/>
    <a:srgbClr val="003F69"/>
    <a:srgbClr val="00B0DA"/>
    <a:srgbClr val="00B8FF"/>
    <a:srgbClr val="3B0256"/>
    <a:srgbClr val="83D1F5"/>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6" autoAdjust="0"/>
    <p:restoredTop sz="80229" autoAdjust="0"/>
  </p:normalViewPr>
  <p:slideViewPr>
    <p:cSldViewPr snapToGrid="0">
      <p:cViewPr varScale="1">
        <p:scale>
          <a:sx n="89" d="100"/>
          <a:sy n="89" d="100"/>
        </p:scale>
        <p:origin x="-2364" y="-108"/>
      </p:cViewPr>
      <p:guideLst>
        <p:guide orient="horz" pos="4174"/>
        <p:guide pos="2880"/>
      </p:guideLst>
    </p:cSldViewPr>
  </p:slideViewPr>
  <p:outlineViewPr>
    <p:cViewPr varScale="1">
      <p:scale>
        <a:sx n="170" d="200"/>
        <a:sy n="170" d="200"/>
      </p:scale>
      <p:origin x="126" y="24862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7" d="100"/>
          <a:sy n="77" d="100"/>
        </p:scale>
        <p:origin x="-32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l">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lvl1pPr>
          </a:lstStyle>
          <a:p>
            <a:pPr>
              <a:defRPr/>
            </a:pPr>
            <a:endParaRPr lang="en-GB"/>
          </a:p>
        </p:txBody>
      </p:sp>
      <p:sp>
        <p:nvSpPr>
          <p:cNvPr id="4098"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lvl1pPr>
          </a:lstStyle>
          <a:p>
            <a:pPr>
              <a:defRPr/>
            </a:pPr>
            <a:endParaRPr lang="en-GB"/>
          </a:p>
        </p:txBody>
      </p:sp>
      <p:sp>
        <p:nvSpPr>
          <p:cNvPr id="4099" name="Rectangle 3"/>
          <p:cNvSpPr>
            <a:spLocks noGrp="1" noChangeArrowheads="1"/>
          </p:cNvSpPr>
          <p:nvPr>
            <p:ph type="ftr" idx="2"/>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l">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lvl1pPr>
          </a:lstStyle>
          <a:p>
            <a:pPr>
              <a:defRPr/>
            </a:pPr>
            <a:endParaRPr lang="en-GB"/>
          </a:p>
        </p:txBody>
      </p:sp>
      <p:sp>
        <p:nvSpPr>
          <p:cNvPr id="4100" name="Rectangle 4"/>
          <p:cNvSpPr>
            <a:spLocks noGrp="1" noChangeArrowheads="1"/>
          </p:cNvSpPr>
          <p:nvPr>
            <p:ph type="sldNum" idx="3"/>
          </p:nvPr>
        </p:nvSpPr>
        <p:spPr bwMode="auto">
          <a:xfrm>
            <a:off x="-90488" y="-503238"/>
            <a:ext cx="180976" cy="5492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pPr>
              <a:defRPr/>
            </a:pPr>
            <a:fld id="{F05645D5-0089-40F5-80BF-CB6F0E804DEC}" type="slidenum">
              <a:rPr lang="en-GB"/>
              <a:pPr>
                <a:defRPr/>
              </a:pPr>
              <a:t>‹#›</a:t>
            </a:fld>
            <a:endParaRPr lang="en-GB"/>
          </a:p>
        </p:txBody>
      </p:sp>
    </p:spTree>
    <p:extLst>
      <p:ext uri="{BB962C8B-B14F-4D97-AF65-F5344CB8AC3E}">
        <p14:creationId xmlns:p14="http://schemas.microsoft.com/office/powerpoint/2010/main" val="2256811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pPr>
              <a:defRPr/>
            </a:pPr>
            <a:endParaRPr lang="en-GB"/>
          </a:p>
        </p:txBody>
      </p:sp>
      <p:sp>
        <p:nvSpPr>
          <p:cNvPr id="3074"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pPr>
              <a:defRPr/>
            </a:pPr>
            <a:endParaRPr lang="en-GB"/>
          </a:p>
        </p:txBody>
      </p:sp>
      <p:sp>
        <p:nvSpPr>
          <p:cNvPr id="10244" name="Rectangle 3"/>
          <p:cNvSpPr>
            <a:spLocks noGrp="1" noRot="1" noChangeAspect="1" noChangeArrowheads="1" noTextEdit="1"/>
          </p:cNvSpPr>
          <p:nvPr>
            <p:ph type="sldImg" idx="2"/>
          </p:nvPr>
        </p:nvSpPr>
        <p:spPr bwMode="auto">
          <a:xfrm>
            <a:off x="1152525" y="682625"/>
            <a:ext cx="4552950" cy="34147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6" name="Text Box 4"/>
          <p:cNvSpPr txBox="1">
            <a:spLocks noGrp="1" noChangeArrowheads="1"/>
          </p:cNvSpPr>
          <p:nvPr>
            <p:ph type="body" idx="3"/>
          </p:nvPr>
        </p:nvSpPr>
        <p:spPr bwMode="auto">
          <a:xfrm>
            <a:off x="273050" y="4273550"/>
            <a:ext cx="6311900" cy="4098925"/>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bodyPr>
          <a:lstStyle/>
          <a:p>
            <a:pPr lvl="0"/>
            <a:r>
              <a:rPr lang="en-GB" noProof="0" smtClean="0"/>
              <a:t>Click to edit the notes format</a:t>
            </a:r>
          </a:p>
        </p:txBody>
      </p:sp>
      <p:sp>
        <p:nvSpPr>
          <p:cNvPr id="3077" name="Rectangle 5"/>
          <p:cNvSpPr>
            <a:spLocks noGrp="1" noChangeArrowheads="1"/>
          </p:cNvSpPr>
          <p:nvPr>
            <p:ph type="ftr" idx="4"/>
          </p:nvPr>
        </p:nvSpPr>
        <p:spPr bwMode="auto">
          <a:xfrm>
            <a:off x="0" y="0"/>
            <a:ext cx="1588" cy="1588"/>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pPr>
              <a:defRPr/>
            </a:pPr>
            <a:endParaRPr lang="en-GB"/>
          </a:p>
        </p:txBody>
      </p:sp>
      <p:sp>
        <p:nvSpPr>
          <p:cNvPr id="3078" name="Rectangle 6"/>
          <p:cNvSpPr>
            <a:spLocks noGrp="1" noChangeArrowheads="1"/>
          </p:cNvSpPr>
          <p:nvPr>
            <p:ph type="sldNum" idx="5"/>
          </p:nvPr>
        </p:nvSpPr>
        <p:spPr bwMode="auto">
          <a:xfrm>
            <a:off x="-90488" y="-503238"/>
            <a:ext cx="180976" cy="549276"/>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lvl1pPr>
          </a:lstStyle>
          <a:p>
            <a:pPr>
              <a:defRPr/>
            </a:pPr>
            <a:fld id="{8D8CAFEA-45EF-44C8-9436-06DCF68E8514}" type="slidenum">
              <a:rPr lang="en-GB"/>
              <a:pPr>
                <a:defRPr/>
              </a:pPr>
              <a:t>‹#›</a:t>
            </a:fld>
            <a:endParaRPr lang="en-GB"/>
          </a:p>
        </p:txBody>
      </p:sp>
    </p:spTree>
    <p:extLst>
      <p:ext uri="{BB962C8B-B14F-4D97-AF65-F5344CB8AC3E}">
        <p14:creationId xmlns:p14="http://schemas.microsoft.com/office/powerpoint/2010/main" val="50596170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Arial" charset="0"/>
      </a:defRPr>
    </a:lvl1pPr>
    <a:lvl2pPr marL="742950" indent="-285750" algn="l" defTabSz="449263" rtl="0" eaLnBrk="0" fontAlgn="base" hangingPunct="0">
      <a:spcBef>
        <a:spcPct val="30000"/>
      </a:spcBef>
      <a:spcAft>
        <a:spcPct val="0"/>
      </a:spcAft>
      <a:buClr>
        <a:srgbClr val="000000"/>
      </a:buClr>
      <a:buSzPct val="100000"/>
      <a:buFont typeface="Wingdings" pitchFamily="2" charset="2"/>
      <a:defRPr sz="1200" kern="1200">
        <a:solidFill>
          <a:srgbClr val="000000"/>
        </a:solidFill>
        <a:latin typeface="Arial" charset="0"/>
        <a:ea typeface="+mn-ea"/>
        <a:cs typeface="Arial" charset="0"/>
      </a:defRPr>
    </a:lvl2pPr>
    <a:lvl3pPr marL="1143000" indent="-228600" algn="l" defTabSz="449263" rtl="0" eaLnBrk="0" fontAlgn="base" hangingPunct="0">
      <a:spcBef>
        <a:spcPct val="30000"/>
      </a:spcBef>
      <a:spcAft>
        <a:spcPct val="0"/>
      </a:spcAft>
      <a:buClr>
        <a:srgbClr val="000000"/>
      </a:buClr>
      <a:buSzPct val="100000"/>
      <a:buFont typeface="Arial" charset="0"/>
      <a:buChar char="–"/>
      <a:defRPr sz="1200" kern="1200">
        <a:solidFill>
          <a:srgbClr val="000000"/>
        </a:solidFill>
        <a:latin typeface="Arial" charset="0"/>
        <a:ea typeface="+mn-ea"/>
        <a:cs typeface="Arial" charset="0"/>
      </a:defRPr>
    </a:lvl3pPr>
    <a:lvl4pPr marL="1600200" indent="-228600" algn="l" defTabSz="449263" rtl="0" eaLnBrk="0" fontAlgn="base" hangingPunct="0">
      <a:spcBef>
        <a:spcPct val="30000"/>
      </a:spcBef>
      <a:spcAft>
        <a:spcPct val="0"/>
      </a:spcAft>
      <a:buClr>
        <a:srgbClr val="000000"/>
      </a:buClr>
      <a:buSzPct val="100000"/>
      <a:buFont typeface="Wingdings" pitchFamily="2" charset="2"/>
      <a:buChar char="w"/>
      <a:defRPr sz="1200" kern="1200">
        <a:solidFill>
          <a:srgbClr val="000000"/>
        </a:solidFill>
        <a:latin typeface="Arial" charset="0"/>
        <a:ea typeface="+mn-ea"/>
        <a:cs typeface="Arial" charset="0"/>
      </a:defRPr>
    </a:lvl4pPr>
    <a:lvl5pPr marL="20574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bi.gov/wanted/topten/fugitives/bulger.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idx="5"/>
          </p:nvPr>
        </p:nvSpPr>
        <p:spPr>
          <a:xfrm>
            <a:off x="0" y="0"/>
            <a:ext cx="1588" cy="1588"/>
          </a:xfrm>
          <a:noFill/>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5pPr>
            <a:lvl6pPr marL="25146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6pPr>
            <a:lvl7pPr marL="29718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7pPr>
            <a:lvl8pPr marL="34290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8pPr>
            <a:lvl9pPr marL="38862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cs typeface="Arial" charset="0"/>
              </a:defRPr>
            </a:lvl9pPr>
          </a:lstStyle>
          <a:p>
            <a:pPr eaLnBrk="1" hangingPunct="1"/>
            <a:fld id="{F73216CD-ACA0-4674-A438-B5ACC380472F}" type="slidenum">
              <a:rPr lang="en-GB" sz="1000" smtClean="0"/>
              <a:pPr eaLnBrk="1" hangingPunct="1"/>
              <a:t>1</a:t>
            </a:fld>
            <a:endParaRPr lang="en-GB" sz="1000" smtClean="0"/>
          </a:p>
        </p:txBody>
      </p:sp>
      <p:sp>
        <p:nvSpPr>
          <p:cNvPr id="11267" name="Rectangle 1"/>
          <p:cNvSpPr>
            <a:spLocks noGrp="1" noRot="1" noChangeAspect="1" noChangeArrowheads="1" noTextEdit="1"/>
          </p:cNvSpPr>
          <p:nvPr>
            <p:ph type="sldImg"/>
          </p:nvPr>
        </p:nvSpPr>
        <p:spPr>
          <a:ln/>
        </p:spPr>
      </p:sp>
      <p:sp>
        <p:nvSpPr>
          <p:cNvPr id="11268" name="Text Box 2"/>
          <p:cNvSpPr txBox="1">
            <a:spLocks noGrp="1" noChangeArrowheads="1"/>
          </p:cNvSpPr>
          <p:nvPr>
            <p:ph type="body" idx="1"/>
          </p:nvPr>
        </p:nvSpPr>
        <p:spPr>
          <a:xfrm>
            <a:off x="273050" y="4273550"/>
            <a:ext cx="6311900" cy="4286250"/>
          </a:xfrm>
          <a:noFill/>
          <a:extLst>
            <a:ext uri="{909E8E84-426E-40DD-AFC4-6F175D3DCCD1}">
              <a14:hiddenFill xmlns:a14="http://schemas.microsoft.com/office/drawing/2010/main">
                <a:solidFill>
                  <a:srgbClr val="BBE0E3"/>
                </a:solidFill>
              </a14:hiddenFill>
            </a:ext>
          </a:extLst>
        </p:spPr>
        <p:txBody>
          <a:bodyPr>
            <a:spAutoFit/>
          </a:bodyPr>
          <a:lstStyle>
            <a:lvl1pPr marL="123825" indent="-123825">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1pPr>
            <a:lvl2pPr marL="260350" indent="-134938">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5pPr>
            <a:lvl6pPr marL="25146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6pPr>
            <a:lvl7pPr marL="29718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7pPr>
            <a:lvl8pPr marL="34290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8pPr>
            <a:lvl9pPr marL="38862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9pPr>
          </a:lstStyle>
          <a:p>
            <a:pPr eaLnBrk="1" hangingPunct="1">
              <a:lnSpc>
                <a:spcPct val="90000"/>
              </a:lnSpc>
              <a:spcBef>
                <a:spcPts val="313"/>
              </a:spcBef>
              <a:buClr>
                <a:srgbClr val="00A30F"/>
              </a:buClr>
              <a:buFont typeface="Wingdings" pitchFamily="2" charset="2"/>
              <a:buChar char=""/>
            </a:pPr>
            <a:endParaRPr lang="en-GB" sz="10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FB78E5DC-2DE4-43D3-9F7A-CF64B921BBF3}" type="slidenum">
              <a:rPr lang="en-US"/>
              <a:pPr/>
              <a:t>11</a:t>
            </a:fld>
            <a:endParaRPr lang="en-US"/>
          </a:p>
        </p:txBody>
      </p:sp>
      <p:sp>
        <p:nvSpPr>
          <p:cNvPr id="510978" name="Rectangle 2"/>
          <p:cNvSpPr>
            <a:spLocks noGrp="1" noRot="1" noChangeAspect="1" noChangeArrowheads="1" noTextEdit="1"/>
          </p:cNvSpPr>
          <p:nvPr>
            <p:ph type="sldImg"/>
          </p:nvPr>
        </p:nvSpPr>
        <p:spPr>
          <a:xfrm>
            <a:off x="1985963" y="658813"/>
            <a:ext cx="2886075" cy="2163762"/>
          </a:xfrm>
          <a:ln/>
        </p:spPr>
      </p:sp>
      <p:sp>
        <p:nvSpPr>
          <p:cNvPr id="510979" name="Rectangle 3"/>
          <p:cNvSpPr>
            <a:spLocks noGrp="1" noChangeArrowheads="1"/>
          </p:cNvSpPr>
          <p:nvPr>
            <p:ph type="body" idx="1"/>
          </p:nvPr>
        </p:nvSpPr>
        <p:spPr/>
        <p:txBody>
          <a:bodyPr/>
          <a:lstStyle/>
          <a:p>
            <a:r>
              <a:rPr lang="en-US" dirty="0"/>
              <a:t>We remove ambiguity in requirements by better understanding </a:t>
            </a:r>
          </a:p>
          <a:p>
            <a:pPr>
              <a:buFontTx/>
              <a:buChar char="•"/>
            </a:pPr>
            <a:r>
              <a:rPr lang="en-US" dirty="0"/>
              <a:t>What the customer needs</a:t>
            </a:r>
          </a:p>
          <a:p>
            <a:pPr>
              <a:buFontTx/>
              <a:buChar char="•"/>
            </a:pPr>
            <a:r>
              <a:rPr lang="en-US" dirty="0"/>
              <a:t>What other stakeholders need</a:t>
            </a:r>
          </a:p>
          <a:p>
            <a:pPr>
              <a:buFontTx/>
              <a:buChar char="•"/>
            </a:pPr>
            <a:r>
              <a:rPr lang="en-US" dirty="0"/>
              <a:t>What internal and external constraints affect the project and its deliverables?</a:t>
            </a:r>
          </a:p>
          <a:p>
            <a:endParaRPr lang="en-US" dirty="0"/>
          </a:p>
          <a:p>
            <a:r>
              <a:rPr lang="en-US" dirty="0"/>
              <a:t>This requires both conversation and thinking</a:t>
            </a:r>
          </a:p>
          <a:p>
            <a:r>
              <a:rPr lang="en-US" dirty="0"/>
              <a:t>We know ambiguity has been removed (at least somewhat) when there is consensus</a:t>
            </a:r>
          </a:p>
          <a:p>
            <a:r>
              <a:rPr lang="en-US" dirty="0"/>
              <a:t>(but keep in mind that consensus can be naïve. That’s why you need good requirements analysts working on your projects).</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B724F114-4D4D-41A8-96A4-859AF6C7AE97}" type="slidenum">
              <a:rPr lang="en-US"/>
              <a:pPr/>
              <a:t>12</a:t>
            </a:fld>
            <a:endParaRPr lang="en-US"/>
          </a:p>
        </p:txBody>
      </p:sp>
      <p:sp>
        <p:nvSpPr>
          <p:cNvPr id="512002" name="Rectangle 2"/>
          <p:cNvSpPr>
            <a:spLocks noGrp="1" noRot="1" noChangeAspect="1" noChangeArrowheads="1" noTextEdit="1"/>
          </p:cNvSpPr>
          <p:nvPr>
            <p:ph type="sldImg"/>
          </p:nvPr>
        </p:nvSpPr>
        <p:spPr>
          <a:xfrm>
            <a:off x="1985963" y="658813"/>
            <a:ext cx="2886075" cy="2163762"/>
          </a:xfrm>
          <a:ln/>
        </p:spPr>
      </p:sp>
      <p:sp>
        <p:nvSpPr>
          <p:cNvPr id="512003" name="Rectangle 3"/>
          <p:cNvSpPr>
            <a:spLocks noGrp="1" noChangeArrowheads="1"/>
          </p:cNvSpPr>
          <p:nvPr>
            <p:ph type="body" idx="1"/>
          </p:nvPr>
        </p:nvSpPr>
        <p:spPr/>
        <p:txBody>
          <a:bodyPr/>
          <a:lstStyle/>
          <a:p>
            <a:r>
              <a:rPr lang="en-US" dirty="0"/>
              <a:t>There are many possible ways to express requirements.</a:t>
            </a:r>
          </a:p>
          <a:p>
            <a:endParaRPr lang="en-US" dirty="0"/>
          </a:p>
          <a:p>
            <a:r>
              <a:rPr lang="en-US" dirty="0"/>
              <a:t>In explaining the idea of different notations to my middle school kids, I said “if you wanted me to pass you the salt at dinner, you wouldn’t write me a letter”</a:t>
            </a:r>
          </a:p>
          <a:p>
            <a:endParaRPr lang="en-US" dirty="0"/>
          </a:p>
          <a:p>
            <a:r>
              <a:rPr lang="en-US" dirty="0"/>
              <a:t>Same general principle applies in a business </a:t>
            </a:r>
            <a:r>
              <a:rPr lang="en-US" dirty="0" smtClean="0"/>
              <a:t>context,</a:t>
            </a:r>
            <a:r>
              <a:rPr lang="en-US" baseline="0" dirty="0" smtClean="0"/>
              <a:t> but the tools we make available to our teams in business constrain the notations available.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85831F7C-1045-4110-86C6-22A08A266271}" type="slidenum">
              <a:rPr lang="en-US"/>
              <a:pPr/>
              <a:t>13</a:t>
            </a:fld>
            <a:endParaRPr lang="en-US"/>
          </a:p>
        </p:txBody>
      </p:sp>
      <p:sp>
        <p:nvSpPr>
          <p:cNvPr id="515074" name="Rectangle 2"/>
          <p:cNvSpPr>
            <a:spLocks noGrp="1" noRot="1" noChangeAspect="1" noChangeArrowheads="1" noTextEdit="1"/>
          </p:cNvSpPr>
          <p:nvPr>
            <p:ph type="sldImg"/>
          </p:nvPr>
        </p:nvSpPr>
        <p:spPr>
          <a:xfrm>
            <a:off x="1985963" y="658813"/>
            <a:ext cx="2886075" cy="2163762"/>
          </a:xfrm>
          <a:ln/>
        </p:spPr>
      </p:sp>
      <p:sp>
        <p:nvSpPr>
          <p:cNvPr id="515075" name="Rectangle 3"/>
          <p:cNvSpPr>
            <a:spLocks noGrp="1" noChangeArrowheads="1"/>
          </p:cNvSpPr>
          <p:nvPr>
            <p:ph type="body" idx="1"/>
          </p:nvPr>
        </p:nvSpPr>
        <p:spPr/>
        <p:txBody>
          <a:bodyPr/>
          <a:lstStyle/>
          <a:p>
            <a:r>
              <a:rPr lang="en-US"/>
              <a:t>We always think first of text, and rightly so.</a:t>
            </a:r>
          </a:p>
          <a:p>
            <a:r>
              <a:rPr lang="en-US"/>
              <a:t>We are a society built on the written word, which remains unparalleled as a store of knowledge.  Still true today despite all the advances in video and multi-media.</a:t>
            </a:r>
          </a:p>
          <a:p>
            <a:endParaRPr lang="en-US"/>
          </a:p>
          <a:p>
            <a:r>
              <a:rPr lang="en-US"/>
              <a:t>But not everything is best expressed in text.</a:t>
            </a:r>
          </a:p>
          <a:p>
            <a:r>
              <a:rPr lang="en-US"/>
              <a:t/>
            </a:r>
            <a:br>
              <a:rPr lang="en-US"/>
            </a:br>
            <a:r>
              <a:rPr lang="en-US"/>
              <a:t>That’s why we are talking today about visual definition.</a:t>
            </a:r>
          </a:p>
          <a:p>
            <a:r>
              <a:rPr lang="en-US"/>
              <a:t/>
            </a:r>
            <a:br>
              <a:rPr lang="en-US"/>
            </a:b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D8C4842B-896C-4235-83F0-A15F9F70D718}" type="slidenum">
              <a:rPr lang="en-US"/>
              <a:pPr/>
              <a:t>14</a:t>
            </a:fld>
            <a:endParaRPr lang="en-US"/>
          </a:p>
        </p:txBody>
      </p:sp>
      <p:sp>
        <p:nvSpPr>
          <p:cNvPr id="516098" name="Rectangle 2"/>
          <p:cNvSpPr>
            <a:spLocks noGrp="1" noRot="1" noChangeAspect="1" noChangeArrowheads="1" noTextEdit="1"/>
          </p:cNvSpPr>
          <p:nvPr>
            <p:ph type="sldImg"/>
          </p:nvPr>
        </p:nvSpPr>
        <p:spPr>
          <a:xfrm>
            <a:off x="1985963" y="658813"/>
            <a:ext cx="2886075" cy="2163762"/>
          </a:xfrm>
          <a:ln/>
        </p:spPr>
      </p:sp>
      <p:sp>
        <p:nvSpPr>
          <p:cNvPr id="516099" name="Rectangle 3"/>
          <p:cNvSpPr>
            <a:spLocks noGrp="1" noChangeArrowheads="1"/>
          </p:cNvSpPr>
          <p:nvPr>
            <p:ph type="body" idx="1"/>
          </p:nvPr>
        </p:nvSpPr>
        <p:spPr/>
        <p:txBody>
          <a:bodyPr/>
          <a:lstStyle/>
          <a:p>
            <a:r>
              <a:rPr lang="en-US" dirty="0"/>
              <a:t>Requirements related information is expressed in many vehicles and places. Here I’m including related information like “how important” and “why”.</a:t>
            </a:r>
          </a:p>
          <a:p>
            <a:r>
              <a:rPr lang="en-US" dirty="0"/>
              <a:t/>
            </a:r>
            <a:br>
              <a:rPr lang="en-US" dirty="0"/>
            </a:br>
            <a:r>
              <a:rPr lang="en-US" dirty="0"/>
              <a:t>The important thing is to express this information in ways that it won’t get lost, and that the right information gets to the right people on the team.</a:t>
            </a:r>
          </a:p>
          <a:p>
            <a:r>
              <a:rPr lang="en-US" dirty="0"/>
              <a:t>Hallway conversations, emails and instant messages are infamous for causing “lost information”</a:t>
            </a:r>
          </a:p>
          <a:p>
            <a:endParaRPr lang="en-US" dirty="0"/>
          </a:p>
          <a:p>
            <a:r>
              <a:rPr lang="en-US" dirty="0"/>
              <a:t>The list here includes “electronic notations”. These include PowerPoint presentations, models, and UI storyboards and simulations</a:t>
            </a:r>
            <a:r>
              <a:rPr lang="en-US" dirty="0" smtClean="0"/>
              <a:t>.</a:t>
            </a:r>
          </a:p>
          <a:p>
            <a:endParaRPr lang="en-US" dirty="0" smtClean="0"/>
          </a:p>
          <a:p>
            <a:r>
              <a:rPr lang="en-US" dirty="0" smtClean="0"/>
              <a:t>And I</a:t>
            </a:r>
            <a:r>
              <a:rPr lang="en-US" baseline="0" dirty="0" smtClean="0"/>
              <a:t> think we’ll see more use of forums or other social media to identify and express requirements</a:t>
            </a:r>
          </a:p>
          <a:p>
            <a:endParaRPr lang="en-US" baseline="0" dirty="0" smtClean="0"/>
          </a:p>
          <a:p>
            <a:r>
              <a:rPr lang="en-US" baseline="0" dirty="0" smtClean="0"/>
              <a:t>It’s interesting to note that most of these are examples of information silos.  They stand on their own, and it’s very difficult to relate them to other expressions in a meaningful way that you can share with others.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F8205F61-D1B9-439A-9217-40AEBCA4CDF8}" type="slidenum">
              <a:rPr lang="en-US"/>
              <a:pPr/>
              <a:t>15</a:t>
            </a:fld>
            <a:endParaRPr lang="en-US"/>
          </a:p>
        </p:txBody>
      </p:sp>
      <p:sp>
        <p:nvSpPr>
          <p:cNvPr id="513026" name="Rectangle 2"/>
          <p:cNvSpPr>
            <a:spLocks noGrp="1" noRot="1" noChangeAspect="1" noChangeArrowheads="1" noTextEdit="1"/>
          </p:cNvSpPr>
          <p:nvPr>
            <p:ph type="sldImg"/>
          </p:nvPr>
        </p:nvSpPr>
        <p:spPr>
          <a:xfrm>
            <a:off x="1985963" y="658813"/>
            <a:ext cx="2886075" cy="2163762"/>
          </a:xfrm>
          <a:ln/>
        </p:spPr>
      </p:sp>
      <p:sp>
        <p:nvSpPr>
          <p:cNvPr id="513027" name="Rectangle 3"/>
          <p:cNvSpPr>
            <a:spLocks noGrp="1" noChangeArrowheads="1"/>
          </p:cNvSpPr>
          <p:nvPr>
            <p:ph type="body" idx="1"/>
          </p:nvPr>
        </p:nvSpPr>
        <p:spPr/>
        <p:txBody>
          <a:bodyPr/>
          <a:lstStyle/>
          <a:p>
            <a:r>
              <a:rPr lang="en-US" dirty="0"/>
              <a:t>UI storyboards and UI simulations are notations that have gained increasing prominence in recent years, and for good reason.</a:t>
            </a:r>
          </a:p>
          <a:p>
            <a:endParaRPr lang="en-US" dirty="0"/>
          </a:p>
          <a:p>
            <a:r>
              <a:rPr lang="en-US" dirty="0"/>
              <a:t>They are proving to be very helpful in expressing the visible aspects of an application or product.</a:t>
            </a:r>
          </a:p>
          <a:p>
            <a:endParaRPr lang="en-US" dirty="0"/>
          </a:p>
          <a:p>
            <a:r>
              <a:rPr lang="en-US" dirty="0"/>
              <a:t>They help project teams talk to non-technical customers using fewer technical abstractions … more concretely and in a context familiar or intuitive to the customer</a:t>
            </a:r>
            <a:r>
              <a:rPr lang="en-US" dirty="0" smtClean="0"/>
              <a:t>.</a:t>
            </a:r>
          </a:p>
          <a:p>
            <a:endParaRPr lang="en-US" dirty="0" smtClean="0"/>
          </a:p>
          <a:p>
            <a:r>
              <a:rPr lang="en-US" dirty="0" smtClean="0"/>
              <a:t>In addition the UX aspects in general are more valued by customers</a:t>
            </a:r>
            <a:r>
              <a:rPr lang="en-US" baseline="0" dirty="0" smtClean="0"/>
              <a:t> &amp; users, who have higher expectations.  UX aspects are naturally visual.</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C461AE54-A6E6-42B3-BF3F-17A263E7C478}" type="slidenum">
              <a:rPr lang="en-US"/>
              <a:pPr/>
              <a:t>16</a:t>
            </a:fld>
            <a:endParaRPr lang="en-US"/>
          </a:p>
        </p:txBody>
      </p:sp>
      <p:sp>
        <p:nvSpPr>
          <p:cNvPr id="514050" name="Rectangle 2"/>
          <p:cNvSpPr>
            <a:spLocks noGrp="1" noRot="1" noChangeAspect="1" noChangeArrowheads="1" noTextEdit="1"/>
          </p:cNvSpPr>
          <p:nvPr>
            <p:ph type="sldImg"/>
          </p:nvPr>
        </p:nvSpPr>
        <p:spPr>
          <a:xfrm>
            <a:off x="1985963" y="658813"/>
            <a:ext cx="2886075" cy="2163762"/>
          </a:xfrm>
          <a:ln/>
        </p:spPr>
      </p:sp>
      <p:sp>
        <p:nvSpPr>
          <p:cNvPr id="514051" name="Rectangle 3"/>
          <p:cNvSpPr>
            <a:spLocks noGrp="1" noChangeArrowheads="1"/>
          </p:cNvSpPr>
          <p:nvPr>
            <p:ph type="body" idx="1"/>
          </p:nvPr>
        </p:nvSpPr>
        <p:spPr/>
        <p:txBody>
          <a:bodyPr/>
          <a:lstStyle/>
          <a:p>
            <a:r>
              <a:rPr lang="en-US" dirty="0" smtClean="0"/>
              <a:t>UML and SysML</a:t>
            </a:r>
            <a:r>
              <a:rPr lang="en-US" baseline="0" dirty="0" smtClean="0"/>
              <a:t> are much better for analyzing </a:t>
            </a:r>
            <a:r>
              <a:rPr lang="en-US" dirty="0" smtClean="0"/>
              <a:t>requirements </a:t>
            </a:r>
            <a:r>
              <a:rPr lang="en-US" dirty="0"/>
              <a:t>that lack visual aspects</a:t>
            </a:r>
          </a:p>
          <a:p>
            <a:endParaRPr lang="en-US" dirty="0"/>
          </a:p>
          <a:p>
            <a:r>
              <a:rPr lang="en-US" dirty="0"/>
              <a:t>Nonfunctional requirements include performance, the various “</a:t>
            </a:r>
            <a:r>
              <a:rPr lang="en-US" dirty="0" err="1"/>
              <a:t>ilitiies</a:t>
            </a:r>
            <a:r>
              <a:rPr lang="en-US" dirty="0"/>
              <a:t>”,  and compliance-related information: policies, standards and regulations</a:t>
            </a:r>
          </a:p>
          <a:p>
            <a:endParaRPr lang="en-US" dirty="0"/>
          </a:p>
          <a:p>
            <a:r>
              <a:rPr lang="en-US" dirty="0"/>
              <a:t>“</a:t>
            </a:r>
            <a:r>
              <a:rPr lang="en-US" dirty="0" err="1"/>
              <a:t>ilities</a:t>
            </a:r>
            <a:r>
              <a:rPr lang="en-US" dirty="0"/>
              <a:t> include Usability, Maintainability, Extensibility, Scalability, Availability/reliability, Security (and many more).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FF93835F-8F66-4A49-B36E-D3BACC38F1D1}" type="slidenum">
              <a:rPr lang="en-US"/>
              <a:pPr/>
              <a:t>17</a:t>
            </a:fld>
            <a:endParaRPr lang="en-US"/>
          </a:p>
        </p:txBody>
      </p:sp>
      <p:sp>
        <p:nvSpPr>
          <p:cNvPr id="518146" name="Rectangle 2"/>
          <p:cNvSpPr>
            <a:spLocks noGrp="1" noRot="1" noChangeAspect="1" noChangeArrowheads="1" noTextEdit="1"/>
          </p:cNvSpPr>
          <p:nvPr>
            <p:ph type="sldImg"/>
          </p:nvPr>
        </p:nvSpPr>
        <p:spPr>
          <a:xfrm>
            <a:off x="1985963" y="658813"/>
            <a:ext cx="2886075" cy="2163762"/>
          </a:xfrm>
          <a:ln/>
        </p:spPr>
      </p:sp>
      <p:sp>
        <p:nvSpPr>
          <p:cNvPr id="518147" name="Rectangle 3"/>
          <p:cNvSpPr>
            <a:spLocks noGrp="1" noChangeArrowheads="1"/>
          </p:cNvSpPr>
          <p:nvPr>
            <p:ph type="body" idx="1"/>
          </p:nvPr>
        </p:nvSpPr>
        <p:spPr/>
        <p:txBody>
          <a:bodyPr/>
          <a:lstStyle/>
          <a:p>
            <a:r>
              <a:rPr lang="en-US" dirty="0" smtClean="0"/>
              <a:t>Conceptual conversations are the most important.  They typically occur between the customer and the analyst.  They address the big questions about what’s needed and reduce the most ambiguity.</a:t>
            </a:r>
          </a:p>
          <a:p>
            <a:endParaRPr lang="en-US" dirty="0" smtClean="0"/>
          </a:p>
          <a:p>
            <a:r>
              <a:rPr lang="en-US" dirty="0" smtClean="0"/>
              <a:t>Progressive design conversations are narrower in scope. They typically occur between user experience professionals and developers, with (ideally) customers validating progress along the way.</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FF93835F-8F66-4A49-B36E-D3BACC38F1D1}" type="slidenum">
              <a:rPr lang="en-US"/>
              <a:pPr/>
              <a:t>18</a:t>
            </a:fld>
            <a:endParaRPr lang="en-US"/>
          </a:p>
        </p:txBody>
      </p:sp>
      <p:sp>
        <p:nvSpPr>
          <p:cNvPr id="518146" name="Rectangle 2"/>
          <p:cNvSpPr>
            <a:spLocks noGrp="1" noRot="1" noChangeAspect="1" noChangeArrowheads="1" noTextEdit="1"/>
          </p:cNvSpPr>
          <p:nvPr>
            <p:ph type="sldImg"/>
          </p:nvPr>
        </p:nvSpPr>
        <p:spPr>
          <a:xfrm>
            <a:off x="1985963" y="658813"/>
            <a:ext cx="2886075" cy="2163762"/>
          </a:xfrm>
          <a:ln/>
        </p:spPr>
      </p:sp>
      <p:sp>
        <p:nvSpPr>
          <p:cNvPr id="518147" name="Rectangle 3"/>
          <p:cNvSpPr>
            <a:spLocks noGrp="1" noChangeArrowheads="1"/>
          </p:cNvSpPr>
          <p:nvPr>
            <p:ph type="body" idx="1"/>
          </p:nvPr>
        </p:nvSpPr>
        <p:spPr/>
        <p:txBody>
          <a:bodyPr/>
          <a:lstStyle/>
          <a:p>
            <a:r>
              <a:rPr lang="en-US" dirty="0" smtClean="0"/>
              <a:t>Some types of audience are better at interpreting</a:t>
            </a:r>
            <a:r>
              <a:rPr lang="en-US" baseline="0" dirty="0" smtClean="0"/>
              <a:t> abstract visual notations.  Typically people in the line of business are not used to the abstract notations that IT like for their ability to communicate with precision.  Scenarios presented concretely are often more effective with these stakeholders.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F34F4F56-E80A-475E-864D-D4EB6E26A1A5}" type="slidenum">
              <a:rPr lang="en-US"/>
              <a:pPr/>
              <a:t>19</a:t>
            </a:fld>
            <a:endParaRPr lang="en-US"/>
          </a:p>
        </p:txBody>
      </p:sp>
      <p:sp>
        <p:nvSpPr>
          <p:cNvPr id="519170" name="Rectangle 2"/>
          <p:cNvSpPr>
            <a:spLocks noGrp="1" noRot="1" noChangeAspect="1" noChangeArrowheads="1" noTextEdit="1"/>
          </p:cNvSpPr>
          <p:nvPr>
            <p:ph type="sldImg"/>
          </p:nvPr>
        </p:nvSpPr>
        <p:spPr>
          <a:xfrm>
            <a:off x="1985963" y="658813"/>
            <a:ext cx="2886075" cy="2163762"/>
          </a:xfrm>
          <a:ln/>
        </p:spPr>
      </p:sp>
      <p:sp>
        <p:nvSpPr>
          <p:cNvPr id="519171" name="Rectangle 3"/>
          <p:cNvSpPr>
            <a:spLocks noGrp="1" noChangeArrowheads="1"/>
          </p:cNvSpPr>
          <p:nvPr>
            <p:ph type="body" idx="1"/>
          </p:nvPr>
        </p:nvSpPr>
        <p:spPr/>
        <p:txBody>
          <a:bodyPr/>
          <a:lstStyle/>
          <a:p>
            <a:pPr>
              <a:buFontTx/>
              <a:buNone/>
            </a:pPr>
            <a:r>
              <a:rPr lang="en-US" dirty="0" smtClean="0">
                <a:latin typeface="Arial" charset="0"/>
              </a:rPr>
              <a:t>In complex systems, textual requirements</a:t>
            </a:r>
            <a:r>
              <a:rPr lang="en-US" baseline="0" dirty="0" smtClean="0">
                <a:latin typeface="Arial" charset="0"/>
              </a:rPr>
              <a:t> and system modeling can be used together to better understand the problem and explore the best solution</a:t>
            </a:r>
          </a:p>
          <a:p>
            <a:pPr>
              <a:buFontTx/>
              <a:buChar char="•"/>
            </a:pPr>
            <a:endParaRPr lang="en-US" dirty="0" smtClean="0">
              <a:latin typeface="Arial" charset="0"/>
            </a:endParaRPr>
          </a:p>
          <a:p>
            <a:pPr>
              <a:buFontTx/>
              <a:buChar char="•"/>
            </a:pPr>
            <a:r>
              <a:rPr lang="en-US" dirty="0" smtClean="0">
                <a:latin typeface="Arial" charset="0"/>
              </a:rPr>
              <a:t>the relationship between requirements management and systems </a:t>
            </a:r>
            <a:r>
              <a:rPr lang="en-US" dirty="0" err="1" smtClean="0">
                <a:latin typeface="Arial" charset="0"/>
              </a:rPr>
              <a:t>modelling</a:t>
            </a:r>
            <a:r>
              <a:rPr lang="en-US" dirty="0" smtClean="0">
                <a:latin typeface="Arial" charset="0"/>
              </a:rPr>
              <a:t> is like a club sandwich. </a:t>
            </a:r>
          </a:p>
          <a:p>
            <a:pPr>
              <a:buFontTx/>
              <a:buChar char="•"/>
            </a:pPr>
            <a:r>
              <a:rPr lang="en-US" dirty="0" smtClean="0">
                <a:latin typeface="Arial" charset="0"/>
              </a:rPr>
              <a:t>requirements management is the </a:t>
            </a:r>
            <a:r>
              <a:rPr lang="sv-SE" dirty="0" smtClean="0">
                <a:latin typeface="Arial" charset="0"/>
              </a:rPr>
              <a:t>”bread and butter” of the development cycle.</a:t>
            </a:r>
          </a:p>
          <a:p>
            <a:pPr>
              <a:buFontTx/>
              <a:buChar char="•"/>
            </a:pPr>
            <a:r>
              <a:rPr lang="sv-SE" dirty="0" smtClean="0">
                <a:latin typeface="Arial" charset="0"/>
              </a:rPr>
              <a:t>the filling provided by system modelling holds the bread together, and makes the whole more interesting. </a:t>
            </a:r>
          </a:p>
          <a:p>
            <a:pPr>
              <a:buFontTx/>
              <a:buChar char="•"/>
            </a:pPr>
            <a:r>
              <a:rPr lang="sv-SE" dirty="0" smtClean="0">
                <a:latin typeface="Arial" charset="0"/>
              </a:rPr>
              <a:t>both the bread and the filling that make the sandwich. </a:t>
            </a:r>
          </a:p>
          <a:p>
            <a:pPr>
              <a:buFontTx/>
              <a:buNone/>
            </a:pPr>
            <a:endParaRPr lang="sv-SE"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00E033AC-CA79-4C2F-B6B7-D26444762CC5}" type="slidenum">
              <a:rPr lang="en-US"/>
              <a:pPr/>
              <a:t>20</a:t>
            </a:fld>
            <a:endParaRPr lang="en-US"/>
          </a:p>
        </p:txBody>
      </p:sp>
      <p:sp>
        <p:nvSpPr>
          <p:cNvPr id="1595394" name="Rectangle 2"/>
          <p:cNvSpPr>
            <a:spLocks noGrp="1" noRot="1" noChangeAspect="1" noChangeArrowheads="1" noTextEdit="1"/>
          </p:cNvSpPr>
          <p:nvPr>
            <p:ph type="sldImg"/>
          </p:nvPr>
        </p:nvSpPr>
        <p:spPr>
          <a:xfrm>
            <a:off x="1146175" y="673100"/>
            <a:ext cx="4586288" cy="3441700"/>
          </a:xfrm>
          <a:ln/>
        </p:spPr>
      </p:sp>
      <p:sp>
        <p:nvSpPr>
          <p:cNvPr id="1595395" name="Rectangle 3"/>
          <p:cNvSpPr>
            <a:spLocks noGrp="1" noChangeArrowheads="1"/>
          </p:cNvSpPr>
          <p:nvPr>
            <p:ph type="body" idx="1"/>
          </p:nvPr>
        </p:nvSpPr>
        <p:spPr>
          <a:xfrm>
            <a:off x="894860" y="4339341"/>
            <a:ext cx="5082240" cy="4112507"/>
          </a:xfrm>
          <a:noFill/>
          <a:ln/>
        </p:spPr>
        <p:txBody>
          <a:bodyPr/>
          <a:lstStyle/>
          <a:p>
            <a:r>
              <a:rPr lang="sv-SE" dirty="0"/>
              <a:t>Modeling supports the design activity. It assists the engineer in understanding enough of the system to decompose the requirements at a particular level into the next level down. The requirements themselves are a complete snapshot of what is required at increasing levels of detail. Modeling is where most the creative work takes place, resulting in a design document containing the diagrams of the model and textual explanantions, rationale and context. </a:t>
            </a:r>
          </a:p>
          <a:p>
            <a:r>
              <a:rPr lang="sv-SE" dirty="0" smtClean="0"/>
              <a:t>Models </a:t>
            </a:r>
            <a:r>
              <a:rPr lang="sv-SE" dirty="0"/>
              <a:t>can be used to derive each layer of requirements from the previous. The boxes on the left represent requirements documents, and on the right, design documents.</a:t>
            </a:r>
          </a:p>
          <a:p>
            <a:endParaRPr lang="en-US" dirty="0"/>
          </a:p>
          <a:p>
            <a:r>
              <a:rPr lang="en-US" dirty="0"/>
              <a:t>The requirements management activities can be considered to be generic since textual requirements are handled in a similar way regardless of the application domain.  Modeling is potentially a domain-specific activity because different Modeling techniques can be applied to represent different aspects of a system.</a:t>
            </a:r>
            <a:r>
              <a:rPr lang="en-GB" dirty="0"/>
              <a:t>  This is particularly true of the detailed design layers.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1"/>
          <p:cNvSpPr txBox="1">
            <a:spLocks noGrp="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cs typeface="Arial" charset="0"/>
              </a:defRPr>
            </a:lvl1pPr>
            <a:lvl2pPr marL="742950" indent="-285750" defTabSz="457200" eaLnBrk="0" hangingPunct="0">
              <a:defRPr sz="1600">
                <a:solidFill>
                  <a:srgbClr val="000000"/>
                </a:solidFill>
                <a:latin typeface="Arial" charset="0"/>
                <a:cs typeface="Arial" charset="0"/>
              </a:defRPr>
            </a:lvl2pPr>
            <a:lvl3pPr marL="1143000" indent="-228600" defTabSz="457200" eaLnBrk="0" hangingPunct="0">
              <a:defRPr sz="1600">
                <a:solidFill>
                  <a:srgbClr val="000000"/>
                </a:solidFill>
                <a:latin typeface="Arial" charset="0"/>
                <a:cs typeface="Arial" charset="0"/>
              </a:defRPr>
            </a:lvl3pPr>
            <a:lvl4pPr marL="1600200" indent="-228600" defTabSz="457200" eaLnBrk="0" hangingPunct="0">
              <a:defRPr sz="1600">
                <a:solidFill>
                  <a:srgbClr val="000000"/>
                </a:solidFill>
                <a:latin typeface="Arial" charset="0"/>
                <a:cs typeface="Arial" charset="0"/>
              </a:defRPr>
            </a:lvl4pPr>
            <a:lvl5pPr marL="2057400" indent="-228600" defTabSz="457200" eaLnBrk="0" hangingPunct="0">
              <a:defRPr sz="1600">
                <a:solidFill>
                  <a:srgbClr val="000000"/>
                </a:solidFill>
                <a:latin typeface="Arial" charset="0"/>
                <a:cs typeface="Arial" charset="0"/>
              </a:defRPr>
            </a:lvl5pPr>
            <a:lvl6pPr marL="25146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l" eaLnBrk="1" hangingPunct="1">
              <a:buClrTx/>
              <a:buSzTx/>
              <a:buFontTx/>
              <a:buNone/>
            </a:pPr>
            <a:r>
              <a:rPr lang="en-US" sz="1200">
                <a:solidFill>
                  <a:schemeClr val="tx1"/>
                </a:solidFill>
                <a:latin typeface="Calibri" pitchFamily="34" charset="0"/>
                <a:ea typeface="ＭＳ Ｐゴシック" pitchFamily="34" charset="-128"/>
              </a:rPr>
              <a:t>IBM IOD 2011</a:t>
            </a:r>
          </a:p>
        </p:txBody>
      </p:sp>
      <p:sp>
        <p:nvSpPr>
          <p:cNvPr id="40963" name="Date Placeholder 2"/>
          <p:cNvSpPr txBox="1">
            <a:spLocks noGrp="1"/>
          </p:cNvSpPr>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cs typeface="Arial" charset="0"/>
              </a:defRPr>
            </a:lvl1pPr>
            <a:lvl2pPr marL="742950" indent="-285750" defTabSz="457200" eaLnBrk="0" hangingPunct="0">
              <a:defRPr sz="1600">
                <a:solidFill>
                  <a:srgbClr val="000000"/>
                </a:solidFill>
                <a:latin typeface="Arial" charset="0"/>
                <a:cs typeface="Arial" charset="0"/>
              </a:defRPr>
            </a:lvl2pPr>
            <a:lvl3pPr marL="1143000" indent="-228600" defTabSz="457200" eaLnBrk="0" hangingPunct="0">
              <a:defRPr sz="1600">
                <a:solidFill>
                  <a:srgbClr val="000000"/>
                </a:solidFill>
                <a:latin typeface="Arial" charset="0"/>
                <a:cs typeface="Arial" charset="0"/>
              </a:defRPr>
            </a:lvl3pPr>
            <a:lvl4pPr marL="1600200" indent="-228600" defTabSz="457200" eaLnBrk="0" hangingPunct="0">
              <a:defRPr sz="1600">
                <a:solidFill>
                  <a:srgbClr val="000000"/>
                </a:solidFill>
                <a:latin typeface="Arial" charset="0"/>
                <a:cs typeface="Arial" charset="0"/>
              </a:defRPr>
            </a:lvl4pPr>
            <a:lvl5pPr marL="2057400" indent="-228600" defTabSz="457200" eaLnBrk="0" hangingPunct="0">
              <a:defRPr sz="1600">
                <a:solidFill>
                  <a:srgbClr val="000000"/>
                </a:solidFill>
                <a:latin typeface="Arial" charset="0"/>
                <a:cs typeface="Arial" charset="0"/>
              </a:defRPr>
            </a:lvl5pPr>
            <a:lvl6pPr marL="25146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r" eaLnBrk="1" hangingPunct="1">
              <a:buClrTx/>
              <a:buSzTx/>
              <a:buFontTx/>
              <a:buNone/>
            </a:pPr>
            <a:fld id="{37D62E78-37AD-4D3A-B8DA-37745A40E1F2}" type="datetime1">
              <a:rPr lang="en-US" sz="1200">
                <a:solidFill>
                  <a:schemeClr val="tx1"/>
                </a:solidFill>
                <a:latin typeface="Calibri" pitchFamily="34" charset="0"/>
                <a:ea typeface="ＭＳ Ｐゴシック" pitchFamily="34" charset="-128"/>
              </a:rPr>
              <a:pPr algn="r" eaLnBrk="1" hangingPunct="1">
                <a:buClrTx/>
                <a:buSzTx/>
                <a:buFontTx/>
                <a:buNone/>
              </a:pPr>
              <a:t>5/30/2012</a:t>
            </a:fld>
            <a:endParaRPr lang="en-US" sz="1200">
              <a:solidFill>
                <a:schemeClr val="tx1"/>
              </a:solidFill>
              <a:latin typeface="Calibri" pitchFamily="34" charset="0"/>
              <a:ea typeface="ＭＳ Ｐゴシック" pitchFamily="34" charset="-128"/>
            </a:endParaRPr>
          </a:p>
        </p:txBody>
      </p:sp>
      <p:sp>
        <p:nvSpPr>
          <p:cNvPr id="40964" name="Footer Placeholder 5"/>
          <p:cNvSpPr txBox="1">
            <a:spLocks noGrp="1"/>
          </p:cNvSpPr>
          <p:nvPr/>
        </p:nvSpPr>
        <p:spPr bwMode="auto">
          <a:xfrm>
            <a:off x="0" y="86502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457200" eaLnBrk="0" hangingPunct="0">
              <a:defRPr sz="1600">
                <a:solidFill>
                  <a:srgbClr val="000000"/>
                </a:solidFill>
                <a:latin typeface="Arial" charset="0"/>
                <a:cs typeface="Arial" charset="0"/>
              </a:defRPr>
            </a:lvl1pPr>
            <a:lvl2pPr marL="742950" indent="-285750" defTabSz="457200" eaLnBrk="0" hangingPunct="0">
              <a:defRPr sz="1600">
                <a:solidFill>
                  <a:srgbClr val="000000"/>
                </a:solidFill>
                <a:latin typeface="Arial" charset="0"/>
                <a:cs typeface="Arial" charset="0"/>
              </a:defRPr>
            </a:lvl2pPr>
            <a:lvl3pPr marL="1143000" indent="-228600" defTabSz="457200" eaLnBrk="0" hangingPunct="0">
              <a:defRPr sz="1600">
                <a:solidFill>
                  <a:srgbClr val="000000"/>
                </a:solidFill>
                <a:latin typeface="Arial" charset="0"/>
                <a:cs typeface="Arial" charset="0"/>
              </a:defRPr>
            </a:lvl3pPr>
            <a:lvl4pPr marL="1600200" indent="-228600" defTabSz="457200" eaLnBrk="0" hangingPunct="0">
              <a:defRPr sz="1600">
                <a:solidFill>
                  <a:srgbClr val="000000"/>
                </a:solidFill>
                <a:latin typeface="Arial" charset="0"/>
                <a:cs typeface="Arial" charset="0"/>
              </a:defRPr>
            </a:lvl4pPr>
            <a:lvl5pPr marL="2057400" indent="-228600" defTabSz="457200" eaLnBrk="0" hangingPunct="0">
              <a:defRPr sz="1600">
                <a:solidFill>
                  <a:srgbClr val="000000"/>
                </a:solidFill>
                <a:latin typeface="Arial" charset="0"/>
                <a:cs typeface="Arial" charset="0"/>
              </a:defRPr>
            </a:lvl5pPr>
            <a:lvl6pPr marL="25146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l" eaLnBrk="1" hangingPunct="1">
              <a:buClrTx/>
              <a:buSzTx/>
              <a:buFontTx/>
              <a:buNone/>
            </a:pPr>
            <a:r>
              <a:rPr lang="en-US" sz="1200">
                <a:solidFill>
                  <a:schemeClr val="tx1"/>
                </a:solidFill>
                <a:latin typeface="Calibri" pitchFamily="34" charset="0"/>
                <a:ea typeface="ＭＳ Ｐゴシック" pitchFamily="34" charset="-128"/>
              </a:rPr>
              <a:t>Prensenter name here.ppt</a:t>
            </a:r>
          </a:p>
        </p:txBody>
      </p:sp>
      <p:sp>
        <p:nvSpPr>
          <p:cNvPr id="40965" name="Rectangle 3"/>
          <p:cNvSpPr txBox="1">
            <a:spLocks noGrp="1" noChangeArrowheads="1"/>
          </p:cNvSpPr>
          <p:nvPr/>
        </p:nvSpPr>
        <p:spPr bwMode="auto">
          <a:xfrm>
            <a:off x="3886200" y="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defTabSz="912813" eaLnBrk="0" hangingPunct="0">
              <a:defRPr sz="1600">
                <a:solidFill>
                  <a:srgbClr val="000000"/>
                </a:solidFill>
                <a:latin typeface="Arial" charset="0"/>
                <a:cs typeface="Arial" charset="0"/>
              </a:defRPr>
            </a:lvl1pPr>
            <a:lvl2pPr marL="742950" indent="-285750" defTabSz="912813" eaLnBrk="0" hangingPunct="0">
              <a:defRPr sz="1600">
                <a:solidFill>
                  <a:srgbClr val="000000"/>
                </a:solidFill>
                <a:latin typeface="Arial" charset="0"/>
                <a:cs typeface="Arial" charset="0"/>
              </a:defRPr>
            </a:lvl2pPr>
            <a:lvl3pPr marL="1143000" indent="-228600" defTabSz="912813" eaLnBrk="0" hangingPunct="0">
              <a:defRPr sz="1600">
                <a:solidFill>
                  <a:srgbClr val="000000"/>
                </a:solidFill>
                <a:latin typeface="Arial" charset="0"/>
                <a:cs typeface="Arial" charset="0"/>
              </a:defRPr>
            </a:lvl3pPr>
            <a:lvl4pPr marL="1600200" indent="-228600" defTabSz="912813" eaLnBrk="0" hangingPunct="0">
              <a:defRPr sz="1600">
                <a:solidFill>
                  <a:srgbClr val="000000"/>
                </a:solidFill>
                <a:latin typeface="Arial" charset="0"/>
                <a:cs typeface="Arial" charset="0"/>
              </a:defRPr>
            </a:lvl4pPr>
            <a:lvl5pPr marL="2057400" indent="-228600" defTabSz="912813" eaLnBrk="0" hangingPunct="0">
              <a:defRPr sz="1600">
                <a:solidFill>
                  <a:srgbClr val="000000"/>
                </a:solidFill>
                <a:latin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r">
              <a:buClrTx/>
              <a:buSzTx/>
              <a:buFontTx/>
              <a:buNone/>
            </a:pPr>
            <a:fld id="{5246E969-6F4C-4BF8-96F3-DC828446C27C}" type="datetime8">
              <a:rPr lang="en-US" sz="1200">
                <a:solidFill>
                  <a:schemeClr val="tx1"/>
                </a:solidFill>
                <a:ea typeface="ＭＳ Ｐゴシック" pitchFamily="34" charset="-128"/>
              </a:rPr>
              <a:pPr algn="r">
                <a:buClrTx/>
                <a:buSzTx/>
                <a:buFontTx/>
                <a:buNone/>
              </a:pPr>
              <a:t>5/30/2012 6:38 AM</a:t>
            </a:fld>
            <a:endParaRPr lang="en-US" sz="1200">
              <a:solidFill>
                <a:schemeClr val="tx1"/>
              </a:solidFill>
              <a:ea typeface="ＭＳ Ｐゴシック" pitchFamily="34" charset="-128"/>
            </a:endParaRPr>
          </a:p>
        </p:txBody>
      </p:sp>
      <p:sp>
        <p:nvSpPr>
          <p:cNvPr id="40966" name="Rectangle 7"/>
          <p:cNvSpPr txBox="1">
            <a:spLocks noGrp="1" noChangeArrowheads="1"/>
          </p:cNvSpPr>
          <p:nvPr/>
        </p:nvSpPr>
        <p:spPr bwMode="auto">
          <a:xfrm>
            <a:off x="3886200" y="8653463"/>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defTabSz="912813" eaLnBrk="0" hangingPunct="0">
              <a:defRPr sz="1600">
                <a:solidFill>
                  <a:srgbClr val="000000"/>
                </a:solidFill>
                <a:latin typeface="Arial" charset="0"/>
                <a:cs typeface="Arial" charset="0"/>
              </a:defRPr>
            </a:lvl1pPr>
            <a:lvl2pPr marL="742950" indent="-285750" defTabSz="912813" eaLnBrk="0" hangingPunct="0">
              <a:defRPr sz="1600">
                <a:solidFill>
                  <a:srgbClr val="000000"/>
                </a:solidFill>
                <a:latin typeface="Arial" charset="0"/>
                <a:cs typeface="Arial" charset="0"/>
              </a:defRPr>
            </a:lvl2pPr>
            <a:lvl3pPr marL="1143000" indent="-228600" defTabSz="912813" eaLnBrk="0" hangingPunct="0">
              <a:defRPr sz="1600">
                <a:solidFill>
                  <a:srgbClr val="000000"/>
                </a:solidFill>
                <a:latin typeface="Arial" charset="0"/>
                <a:cs typeface="Arial" charset="0"/>
              </a:defRPr>
            </a:lvl3pPr>
            <a:lvl4pPr marL="1600200" indent="-228600" defTabSz="912813" eaLnBrk="0" hangingPunct="0">
              <a:defRPr sz="1600">
                <a:solidFill>
                  <a:srgbClr val="000000"/>
                </a:solidFill>
                <a:latin typeface="Arial" charset="0"/>
                <a:cs typeface="Arial" charset="0"/>
              </a:defRPr>
            </a:lvl4pPr>
            <a:lvl5pPr marL="2057400" indent="-228600" defTabSz="912813" eaLnBrk="0" hangingPunct="0">
              <a:defRPr sz="1600">
                <a:solidFill>
                  <a:srgbClr val="000000"/>
                </a:solidFill>
                <a:latin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r">
              <a:buClrTx/>
              <a:buSzTx/>
              <a:buFontTx/>
              <a:buNone/>
            </a:pPr>
            <a:fld id="{36B2388B-9E79-4135-9824-2F1306E32D36}" type="slidenum">
              <a:rPr lang="en-US" sz="1200">
                <a:solidFill>
                  <a:schemeClr val="tx1"/>
                </a:solidFill>
                <a:ea typeface="ＭＳ Ｐゴシック" pitchFamily="34" charset="-128"/>
              </a:rPr>
              <a:pPr algn="r">
                <a:buClrTx/>
                <a:buSzTx/>
                <a:buFontTx/>
                <a:buNone/>
              </a:pPr>
              <a:t>2</a:t>
            </a:fld>
            <a:endParaRPr lang="en-US" sz="1200">
              <a:solidFill>
                <a:schemeClr val="tx1"/>
              </a:solidFill>
              <a:ea typeface="ＭＳ Ｐゴシック" pitchFamily="34" charset="-128"/>
            </a:endParaRPr>
          </a:p>
        </p:txBody>
      </p:sp>
      <p:sp>
        <p:nvSpPr>
          <p:cNvPr id="40967" name="Rectangle 2"/>
          <p:cNvSpPr>
            <a:spLocks noGrp="1" noRot="1" noChangeAspect="1" noChangeArrowheads="1" noTextEdit="1"/>
          </p:cNvSpPr>
          <p:nvPr>
            <p:ph type="sldImg"/>
          </p:nvPr>
        </p:nvSpPr>
        <p:spPr>
          <a:xfrm>
            <a:off x="1150938" y="682625"/>
            <a:ext cx="4556125" cy="3417888"/>
          </a:xfrm>
          <a:noFill/>
          <a:ln/>
          <a:extLst>
            <a:ext uri="{909E8E84-426E-40DD-AFC4-6F175D3DCCD1}">
              <a14:hiddenFill xmlns:a14="http://schemas.microsoft.com/office/drawing/2010/main">
                <a:solidFill>
                  <a:srgbClr val="FFFFFF"/>
                </a:solidFill>
              </a14:hiddenFill>
            </a:ext>
          </a:extLst>
        </p:spPr>
      </p:sp>
      <p:sp>
        <p:nvSpPr>
          <p:cNvPr id="40968" name="Rectangle 3"/>
          <p:cNvSpPr txBox="1">
            <a:spLocks noGrp="1" noChangeArrowheads="1"/>
          </p:cNvSpPr>
          <p:nvPr>
            <p:ph type="body" idx="1"/>
          </p:nvPr>
        </p:nvSpPr>
        <p:spPr>
          <a:xfrm>
            <a:off x="914400" y="4325938"/>
            <a:ext cx="5029200" cy="4098925"/>
          </a:xfrm>
          <a:noFill/>
        </p:spPr>
        <p:txBody>
          <a:bodyPr lIns="91424" tIns="45712" rIns="91424" bIns="45712"/>
          <a:lstStyle>
            <a:lvl1pPr>
              <a:defRPr sz="1200">
                <a:solidFill>
                  <a:srgbClr val="000000"/>
                </a:solidFill>
                <a:latin typeface="Arial" charset="0"/>
                <a:cs typeface="Arial" charset="0"/>
              </a:defRPr>
            </a:lvl1pPr>
            <a:lvl2pPr>
              <a:defRPr sz="1200">
                <a:solidFill>
                  <a:srgbClr val="000000"/>
                </a:solidFill>
                <a:latin typeface="Arial" charset="0"/>
                <a:cs typeface="Arial" charset="0"/>
              </a:defRPr>
            </a:lvl2pPr>
            <a:lvl3pPr>
              <a:defRPr sz="1200">
                <a:solidFill>
                  <a:srgbClr val="000000"/>
                </a:solidFill>
                <a:latin typeface="Arial" charset="0"/>
                <a:cs typeface="Arial" charset="0"/>
              </a:defRPr>
            </a:lvl3pPr>
            <a:lvl4pPr>
              <a:defRPr sz="1200">
                <a:solidFill>
                  <a:srgbClr val="000000"/>
                </a:solidFill>
                <a:latin typeface="Arial" charset="0"/>
                <a:cs typeface="Arial" charset="0"/>
              </a:defRPr>
            </a:lvl4pPr>
            <a:lvl5pPr>
              <a:defRPr sz="1200">
                <a:solidFill>
                  <a:srgbClr val="000000"/>
                </a:solidFill>
                <a:latin typeface="Arial" charset="0"/>
                <a:cs typeface="Arial" charset="0"/>
              </a:defRPr>
            </a:lvl5pPr>
            <a:lvl6pPr marL="25146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6pPr>
            <a:lvl7pPr marL="29718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7pPr>
            <a:lvl8pPr marL="34290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8pPr>
            <a:lvl9pPr marL="38862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9pPr>
          </a:lstStyle>
          <a:p>
            <a:pPr defTabSz="914400"/>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41BE44A5-76F3-4482-9CAB-822F47172FCF}" type="slidenum">
              <a:rPr lang="en-US"/>
              <a:pPr/>
              <a:t>21</a:t>
            </a:fld>
            <a:endParaRPr lang="en-US"/>
          </a:p>
        </p:txBody>
      </p:sp>
      <p:sp>
        <p:nvSpPr>
          <p:cNvPr id="517122" name="Rectangle 2"/>
          <p:cNvSpPr>
            <a:spLocks noGrp="1" noRot="1" noChangeAspect="1" noChangeArrowheads="1" noTextEdit="1"/>
          </p:cNvSpPr>
          <p:nvPr>
            <p:ph type="sldImg"/>
          </p:nvPr>
        </p:nvSpPr>
        <p:spPr>
          <a:xfrm>
            <a:off x="1985963" y="658813"/>
            <a:ext cx="2886075" cy="2163762"/>
          </a:xfrm>
          <a:ln/>
        </p:spPr>
      </p:sp>
      <p:sp>
        <p:nvSpPr>
          <p:cNvPr id="517123" name="Rectangle 3"/>
          <p:cNvSpPr>
            <a:spLocks noGrp="1" noChangeArrowheads="1"/>
          </p:cNvSpPr>
          <p:nvPr>
            <p:ph type="body" idx="1"/>
          </p:nvPr>
        </p:nvSpPr>
        <p:spPr/>
        <p:txBody>
          <a:bodyPr/>
          <a:lstStyle/>
          <a:p>
            <a:r>
              <a:rPr lang="en-US" dirty="0"/>
              <a:t>As we do intuitively in other aspects of our lives, we choose from among the notations available to us when expressing ourselves.</a:t>
            </a:r>
          </a:p>
          <a:p>
            <a:endParaRPr lang="en-US" dirty="0"/>
          </a:p>
          <a:p>
            <a:r>
              <a:rPr lang="en-US" dirty="0"/>
              <a:t>In in a business context, our tools may limit the notations available to us.  So it’s important to make sure the right notations are available to your teams.</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C6372FA3-23A8-4D2D-B185-E94E6B5D317E}" type="slidenum">
              <a:rPr lang="en-US"/>
              <a:pPr/>
              <a:t>22</a:t>
            </a:fld>
            <a:endParaRPr lang="en-US"/>
          </a:p>
        </p:txBody>
      </p:sp>
      <p:sp>
        <p:nvSpPr>
          <p:cNvPr id="485378" name="Rectangle 2"/>
          <p:cNvSpPr>
            <a:spLocks noGrp="1" noRot="1" noChangeAspect="1" noChangeArrowheads="1" noTextEdit="1"/>
          </p:cNvSpPr>
          <p:nvPr>
            <p:ph type="sldImg"/>
          </p:nvPr>
        </p:nvSpPr>
        <p:spPr>
          <a:xfrm>
            <a:off x="1150938" y="682625"/>
            <a:ext cx="4556125" cy="3416300"/>
          </a:xfrm>
          <a:ln/>
        </p:spPr>
      </p:sp>
      <p:sp>
        <p:nvSpPr>
          <p:cNvPr id="485379" name="Rectangle 3"/>
          <p:cNvSpPr>
            <a:spLocks noGrp="1" noChangeArrowheads="1"/>
          </p:cNvSpPr>
          <p:nvPr>
            <p:ph type="body" idx="1"/>
          </p:nvPr>
        </p:nvSpPr>
        <p:spPr>
          <a:xfrm>
            <a:off x="685800" y="4326057"/>
            <a:ext cx="5486400" cy="4098370"/>
          </a:xfrm>
        </p:spPr>
        <p:txBody>
          <a:bodyPr/>
          <a:lstStyle/>
          <a:p>
            <a:r>
              <a:rPr lang="en-US" dirty="0"/>
              <a:t>There are many kinds of visual definition and many kinds of simulations.</a:t>
            </a:r>
          </a:p>
          <a:p>
            <a:r>
              <a:rPr lang="en-US" dirty="0"/>
              <a:t/>
            </a:r>
            <a:br>
              <a:rPr lang="en-US" dirty="0"/>
            </a:br>
            <a:r>
              <a:rPr lang="en-US" dirty="0"/>
              <a:t>Today we are considering only two: UI storyboards and UI simulations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get a lot of questions about how Requirements Composer works with iRise, and how the two tools are different.  So let’s use them as a concrete example.</a:t>
            </a:r>
          </a:p>
          <a:p>
            <a:endParaRPr lang="en-US" baseline="0" dirty="0" smtClean="0"/>
          </a:p>
          <a:p>
            <a:r>
              <a:rPr lang="en-US" baseline="0" dirty="0" smtClean="0"/>
              <a:t>RRC implements storyboards, which are a set of linear pictures that tell a story or represent a scenario.  </a:t>
            </a:r>
          </a:p>
          <a:p>
            <a:r>
              <a:rPr lang="en-US" baseline="0" dirty="0" smtClean="0"/>
              <a:t>You can think of them like movie storyboards.</a:t>
            </a:r>
          </a:p>
          <a:p>
            <a:r>
              <a:rPr lang="en-US" baseline="0" dirty="0" smtClean="0"/>
              <a:t>It’s a lot less expensive in time and money to represent the look and a sketch of the story in pictures rather than rolling film.  </a:t>
            </a:r>
          </a:p>
          <a:p>
            <a:r>
              <a:rPr lang="en-US" baseline="0" dirty="0" smtClean="0"/>
              <a:t>You can make a lot of creative decisions from the storyboards.</a:t>
            </a:r>
          </a:p>
          <a:p>
            <a:endParaRPr lang="en-US" baseline="0" dirty="0" smtClean="0"/>
          </a:p>
          <a:p>
            <a:r>
              <a:rPr lang="en-US" baseline="0" dirty="0" smtClean="0"/>
              <a:t>By comparison, simulations provide a more immersive experience.  The simulation behaves in some respects like the application that has not yet been built.  You can click on UI elements like links and buttons to move to the next page.  They give analysts and UX professionals a powerful way to represent the look and feel of an application and enabling someone to experience a scenario.</a:t>
            </a:r>
            <a:endParaRPr lang="en-US" dirty="0"/>
          </a:p>
        </p:txBody>
      </p:sp>
      <p:sp>
        <p:nvSpPr>
          <p:cNvPr id="4" name="Slide Number Placeholder 3"/>
          <p:cNvSpPr>
            <a:spLocks noGrp="1"/>
          </p:cNvSpPr>
          <p:nvPr>
            <p:ph type="sldNum" idx="10"/>
          </p:nvPr>
        </p:nvSpPr>
        <p:spPr/>
        <p:txBody>
          <a:bodyPr/>
          <a:lstStyle/>
          <a:p>
            <a:pPr>
              <a:defRPr/>
            </a:pPr>
            <a:fld id="{8D8CAFEA-45EF-44C8-9436-06DCF68E8514}" type="slidenum">
              <a:rPr lang="en-GB" smtClean="0"/>
              <a:pPr>
                <a:defRPr/>
              </a:pPr>
              <a:t>23</a:t>
            </a:fld>
            <a:endParaRPr lang="en-GB"/>
          </a:p>
        </p:txBody>
      </p:sp>
    </p:spTree>
    <p:extLst>
      <p:ext uri="{BB962C8B-B14F-4D97-AF65-F5344CB8AC3E}">
        <p14:creationId xmlns:p14="http://schemas.microsoft.com/office/powerpoint/2010/main" val="3085130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5932662B-D8F5-4E43-9A0A-A2A32A5F215C}" type="slidenum">
              <a:rPr lang="en-US"/>
              <a:pPr/>
              <a:t>24</a:t>
            </a:fld>
            <a:endParaRPr lang="en-US"/>
          </a:p>
        </p:txBody>
      </p:sp>
      <p:sp>
        <p:nvSpPr>
          <p:cNvPr id="505858" name="Rectangle 2"/>
          <p:cNvSpPr>
            <a:spLocks noGrp="1" noRot="1" noChangeAspect="1" noChangeArrowheads="1" noTextEdit="1"/>
          </p:cNvSpPr>
          <p:nvPr>
            <p:ph type="sldImg"/>
          </p:nvPr>
        </p:nvSpPr>
        <p:spPr>
          <a:xfrm>
            <a:off x="1150938" y="682625"/>
            <a:ext cx="4556125" cy="3416300"/>
          </a:xfrm>
          <a:ln/>
        </p:spPr>
      </p:sp>
      <p:sp>
        <p:nvSpPr>
          <p:cNvPr id="505859" name="Rectangle 3"/>
          <p:cNvSpPr>
            <a:spLocks noGrp="1" noChangeArrowheads="1"/>
          </p:cNvSpPr>
          <p:nvPr>
            <p:ph type="body" idx="1"/>
          </p:nvPr>
        </p:nvSpPr>
        <p:spPr>
          <a:xfrm>
            <a:off x="685800" y="4326057"/>
            <a:ext cx="5486400" cy="4098370"/>
          </a:xfrm>
        </p:spPr>
        <p:txBody>
          <a:bodyPr/>
          <a:lstStyle/>
          <a:p>
            <a:r>
              <a:rPr lang="en-US" dirty="0"/>
              <a:t>We can think about this in two dimensions: visual fidelity and behavioral fidelity. </a:t>
            </a:r>
          </a:p>
          <a:p>
            <a:endParaRPr lang="en-US" dirty="0"/>
          </a:p>
          <a:p>
            <a:r>
              <a:rPr lang="en-US" dirty="0"/>
              <a:t>At any particular level of behavioral fidelity you could vary the visual fidelity, that is …</a:t>
            </a:r>
          </a:p>
          <a:p>
            <a:pPr>
              <a:buFontTx/>
              <a:buChar char="•"/>
            </a:pPr>
            <a:r>
              <a:rPr lang="en-US" dirty="0"/>
              <a:t>Independent sketches or pictures can be rough or fine</a:t>
            </a:r>
          </a:p>
          <a:p>
            <a:pPr>
              <a:buFontTx/>
              <a:buChar char="•"/>
            </a:pPr>
            <a:r>
              <a:rPr lang="en-US" dirty="0"/>
              <a:t>UI storyboards can be crude or nearly picture-perfect</a:t>
            </a:r>
          </a:p>
          <a:p>
            <a:pPr>
              <a:buFontTx/>
              <a:buChar char="•"/>
            </a:pPr>
            <a:r>
              <a:rPr lang="en-US" dirty="0"/>
              <a:t>UI simulations that can look rough our life-like </a:t>
            </a:r>
          </a:p>
          <a:p>
            <a:endParaRPr lang="en-US" dirty="0"/>
          </a:p>
          <a:p>
            <a:r>
              <a:rPr lang="en-US" dirty="0"/>
              <a:t>The behavioral fidelity refers to the faithfulness in the representation of users’ interaction with the artifacts</a:t>
            </a:r>
          </a:p>
          <a:p>
            <a:pPr>
              <a:buFontTx/>
              <a:buChar char="•"/>
            </a:pPr>
            <a:r>
              <a:rPr lang="en-US" dirty="0"/>
              <a:t>Independent sketches or images have no behavioral aspects</a:t>
            </a:r>
          </a:p>
          <a:p>
            <a:pPr>
              <a:buFontTx/>
              <a:buChar char="•"/>
            </a:pPr>
            <a:r>
              <a:rPr lang="en-US" dirty="0"/>
              <a:t>UI storyboards tell a linear story</a:t>
            </a:r>
          </a:p>
          <a:p>
            <a:pPr>
              <a:buFontTx/>
              <a:buChar char="•"/>
            </a:pPr>
            <a:r>
              <a:rPr lang="en-US" dirty="0"/>
              <a:t>UI simulations have UI widgets users can interact with and branch to additional screens based on user input</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E78EA5A2-50B4-4143-9566-54B7565A7F23}" type="slidenum">
              <a:rPr lang="en-US"/>
              <a:pPr/>
              <a:t>25</a:t>
            </a:fld>
            <a:endParaRPr lang="en-US"/>
          </a:p>
        </p:txBody>
      </p:sp>
      <p:sp>
        <p:nvSpPr>
          <p:cNvPr id="507906" name="Rectangle 2"/>
          <p:cNvSpPr>
            <a:spLocks noGrp="1" noRot="1" noChangeAspect="1" noChangeArrowheads="1" noTextEdit="1"/>
          </p:cNvSpPr>
          <p:nvPr>
            <p:ph type="sldImg"/>
          </p:nvPr>
        </p:nvSpPr>
        <p:spPr>
          <a:xfrm>
            <a:off x="1150938" y="682625"/>
            <a:ext cx="4556125" cy="3416300"/>
          </a:xfrm>
          <a:ln/>
        </p:spPr>
      </p:sp>
      <p:sp>
        <p:nvSpPr>
          <p:cNvPr id="507907" name="Rectangle 3"/>
          <p:cNvSpPr>
            <a:spLocks noGrp="1" noChangeArrowheads="1"/>
          </p:cNvSpPr>
          <p:nvPr>
            <p:ph type="body" idx="1"/>
          </p:nvPr>
        </p:nvSpPr>
        <p:spPr>
          <a:xfrm>
            <a:off x="685800" y="4326057"/>
            <a:ext cx="5486400" cy="4098370"/>
          </a:xfrm>
        </p:spPr>
        <p:txBody>
          <a:bodyPr/>
          <a:lstStyle/>
          <a:p>
            <a:r>
              <a:rPr lang="en-US" dirty="0"/>
              <a:t>You don’t want high fidelity in all cases.</a:t>
            </a:r>
          </a:p>
          <a:p>
            <a:r>
              <a:rPr lang="en-US" dirty="0"/>
              <a:t/>
            </a:r>
            <a:br>
              <a:rPr lang="en-US" dirty="0"/>
            </a:br>
            <a:r>
              <a:rPr lang="en-US" dirty="0"/>
              <a:t>High fidelity takes time and effort; you want to apply the least effort needed to remove the right amount of ambiguity to reach the goal at hand. That maximized your ROI in that activity.</a:t>
            </a:r>
          </a:p>
          <a:p>
            <a:endParaRPr lang="en-US" dirty="0"/>
          </a:p>
          <a:p>
            <a:r>
              <a:rPr lang="en-US" dirty="0"/>
              <a:t>In fact one temptation with simulations is that people can spend too much extra time making them look “cool”.</a:t>
            </a:r>
          </a:p>
          <a:p>
            <a:endParaRPr lang="en-US" dirty="0"/>
          </a:p>
          <a:p>
            <a:r>
              <a:rPr lang="en-US" dirty="0"/>
              <a:t>When you need higher fidelity, it’s helpful if you can take a low-fidelity artifact, work on it more, and make it higher fidelity.  That’s a kind of reuse.</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sz="1100" dirty="0" smtClean="0"/>
              <a:t>When using RRC you can … </a:t>
            </a:r>
          </a:p>
          <a:p>
            <a:pPr marL="0" indent="0"/>
            <a:r>
              <a:rPr lang="en-US" sz="1100" dirty="0" smtClean="0"/>
              <a:t>Use RRC’s UI Storyboards</a:t>
            </a:r>
          </a:p>
          <a:p>
            <a:pPr marL="0" indent="0">
              <a:buFont typeface="Wingdings" pitchFamily="2" charset="2"/>
              <a:buNone/>
            </a:pPr>
            <a:r>
              <a:rPr lang="en-US" sz="1100" dirty="0" smtClean="0"/>
              <a:t>Or a simulation tool like iRise</a:t>
            </a:r>
          </a:p>
          <a:p>
            <a:pPr marL="0" indent="0">
              <a:buFont typeface="Wingdings" pitchFamily="2" charset="2"/>
              <a:buNone/>
            </a:pPr>
            <a:endParaRPr lang="en-US" sz="1100" dirty="0" smtClean="0"/>
          </a:p>
          <a:p>
            <a:pPr marL="0" indent="0"/>
            <a:r>
              <a:rPr lang="en-US" sz="1100" dirty="0" smtClean="0"/>
              <a:t>It’s a question of … (1)</a:t>
            </a:r>
            <a:r>
              <a:rPr lang="en-US" sz="1100" baseline="0" dirty="0" smtClean="0"/>
              <a:t> w</a:t>
            </a:r>
            <a:r>
              <a:rPr lang="en-US" sz="1100" dirty="0" smtClean="0"/>
              <a:t>hat your teams value	and (</a:t>
            </a:r>
            <a:r>
              <a:rPr lang="en-US" sz="1100" dirty="0" smtClean="0"/>
              <a:t>2) </a:t>
            </a:r>
            <a:r>
              <a:rPr lang="en-US" sz="1100" dirty="0" smtClean="0"/>
              <a:t>what their goals are</a:t>
            </a:r>
          </a:p>
          <a:p>
            <a:endParaRPr lang="en-US" sz="1100" dirty="0" smtClean="0"/>
          </a:p>
          <a:p>
            <a:pPr marL="0" indent="0"/>
            <a:r>
              <a:rPr lang="en-US" sz="1100" dirty="0" smtClean="0"/>
              <a:t>In either case RRC will help you …</a:t>
            </a:r>
          </a:p>
          <a:p>
            <a:pPr marL="0" indent="0">
              <a:buFont typeface="Wingdings" pitchFamily="2" charset="2"/>
              <a:buNone/>
            </a:pPr>
            <a:r>
              <a:rPr lang="en-US" sz="1100" dirty="0" smtClean="0"/>
              <a:t>Capture and organize requirements</a:t>
            </a:r>
          </a:p>
          <a:p>
            <a:pPr marL="0" indent="0">
              <a:buFont typeface="Wingdings" pitchFamily="2" charset="2"/>
              <a:buNone/>
            </a:pPr>
            <a:r>
              <a:rPr lang="en-US" sz="1100" dirty="0" smtClean="0"/>
              <a:t>Provide traceability to development and test activities</a:t>
            </a:r>
          </a:p>
          <a:p>
            <a:endParaRPr lang="en-US" sz="1100" dirty="0"/>
          </a:p>
        </p:txBody>
      </p:sp>
      <p:sp>
        <p:nvSpPr>
          <p:cNvPr id="4" name="Slide Number Placeholder 3"/>
          <p:cNvSpPr>
            <a:spLocks noGrp="1"/>
          </p:cNvSpPr>
          <p:nvPr>
            <p:ph type="sldNum" idx="10"/>
          </p:nvPr>
        </p:nvSpPr>
        <p:spPr/>
        <p:txBody>
          <a:bodyPr/>
          <a:lstStyle/>
          <a:p>
            <a:pPr>
              <a:defRPr/>
            </a:pPr>
            <a:fld id="{8D8CAFEA-45EF-44C8-9436-06DCF68E8514}" type="slidenum">
              <a:rPr lang="en-GB" smtClean="0"/>
              <a:pPr>
                <a:defRPr/>
              </a:pPr>
              <a:t>26</a:t>
            </a:fld>
            <a:endParaRPr lang="en-GB"/>
          </a:p>
        </p:txBody>
      </p:sp>
    </p:spTree>
    <p:extLst>
      <p:ext uri="{BB962C8B-B14F-4D97-AF65-F5344CB8AC3E}">
        <p14:creationId xmlns:p14="http://schemas.microsoft.com/office/powerpoint/2010/main" val="3106036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354072"/>
            <a:ext cx="180976" cy="400110"/>
          </a:xfrm>
          <a:ln/>
        </p:spPr>
        <p:txBody>
          <a:bodyPr/>
          <a:lstStyle/>
          <a:p>
            <a:fld id="{D7F0F266-D662-4BD9-A96B-06DE3877F8E2}" type="slidenum">
              <a:rPr lang="en-US"/>
              <a:pPr/>
              <a:t>28</a:t>
            </a:fld>
            <a:endParaRPr lang="en-US"/>
          </a:p>
        </p:txBody>
      </p:sp>
      <p:sp>
        <p:nvSpPr>
          <p:cNvPr id="520194" name="Rectangle 2"/>
          <p:cNvSpPr>
            <a:spLocks noGrp="1" noRot="1" noChangeAspect="1" noChangeArrowheads="1" noTextEdit="1"/>
          </p:cNvSpPr>
          <p:nvPr>
            <p:ph type="sldImg"/>
          </p:nvPr>
        </p:nvSpPr>
        <p:spPr>
          <a:xfrm>
            <a:off x="1985963" y="658813"/>
            <a:ext cx="2886075" cy="2163762"/>
          </a:xfrm>
          <a:ln/>
        </p:spPr>
      </p:sp>
      <p:sp>
        <p:nvSpPr>
          <p:cNvPr id="520195" name="Rectangle 3"/>
          <p:cNvSpPr>
            <a:spLocks noGrp="1" noChangeArrowheads="1"/>
          </p:cNvSpPr>
          <p:nvPr>
            <p:ph type="body" idx="1"/>
          </p:nvPr>
        </p:nvSpPr>
        <p:spPr/>
        <p:txBody>
          <a:bodyPr/>
          <a:lstStyle/>
          <a:p>
            <a:r>
              <a:rPr lang="en-US" sz="1200" dirty="0" smtClean="0"/>
              <a:t>Use because</a:t>
            </a:r>
            <a:r>
              <a:rPr lang="en-US" sz="1200" baseline="0" dirty="0" smtClean="0"/>
              <a:t> it …</a:t>
            </a:r>
          </a:p>
          <a:p>
            <a:pPr marL="171450" indent="-171450">
              <a:buFont typeface="Arial" pitchFamily="34" charset="0"/>
              <a:buChar char="•"/>
            </a:pPr>
            <a:r>
              <a:rPr lang="en-US" sz="1200" baseline="0" dirty="0" smtClean="0"/>
              <a:t>Helps to get commitments (contract)</a:t>
            </a:r>
            <a:endParaRPr lang="en-US" sz="1200" dirty="0" smtClean="0"/>
          </a:p>
          <a:p>
            <a:pPr marL="171450" indent="-171450">
              <a:buFont typeface="Arial" pitchFamily="34" charset="0"/>
              <a:buChar char="•"/>
            </a:pPr>
            <a:r>
              <a:rPr lang="en-US" sz="1200" dirty="0" smtClean="0"/>
              <a:t>Guides activities that create project deliverables</a:t>
            </a:r>
            <a:endParaRPr lang="en-US" dirty="0" smtClean="0"/>
          </a:p>
          <a:p>
            <a:endParaRPr lang="en-US" dirty="0" smtClean="0"/>
          </a:p>
          <a:p>
            <a:r>
              <a:rPr lang="en-US" dirty="0" smtClean="0"/>
              <a:t>Guiding activities </a:t>
            </a:r>
            <a:r>
              <a:rPr lang="en-US" dirty="0" smtClean="0">
                <a:sym typeface="Wingdings" pitchFamily="2" charset="2"/>
              </a:rPr>
              <a:t> </a:t>
            </a:r>
            <a:r>
              <a:rPr lang="en-US" dirty="0" smtClean="0"/>
              <a:t>traceability</a:t>
            </a:r>
            <a:r>
              <a:rPr lang="en-US" baseline="0" dirty="0" smtClean="0"/>
              <a:t> </a:t>
            </a:r>
            <a:r>
              <a:rPr lang="en-US" baseline="0" dirty="0" smtClean="0">
                <a:sym typeface="Wingdings" pitchFamily="2" charset="2"/>
              </a:rPr>
              <a:t> solution needs more than RM … ALM/SSE solution scope</a:t>
            </a:r>
            <a:endParaRPr lang="en-US" dirty="0"/>
          </a:p>
          <a:p>
            <a:endParaRPr lang="en-US" dirty="0"/>
          </a:p>
          <a:p>
            <a:r>
              <a:rPr lang="en-US" dirty="0"/>
              <a:t>Many teams struggle with the hand-offs to other teams, for example from the business analyst to development to test.  </a:t>
            </a:r>
          </a:p>
          <a:p>
            <a:pPr>
              <a:buFontTx/>
              <a:buChar char="•"/>
            </a:pPr>
            <a:r>
              <a:rPr lang="en-US" dirty="0"/>
              <a:t>How can you be sure nothing was dropped?  </a:t>
            </a:r>
          </a:p>
          <a:p>
            <a:pPr>
              <a:buFontTx/>
              <a:buChar char="•"/>
            </a:pPr>
            <a:r>
              <a:rPr lang="en-US" dirty="0"/>
              <a:t>How can you understand the impact of a proposed change to requirements?</a:t>
            </a:r>
          </a:p>
          <a:p>
            <a:r>
              <a:rPr lang="en-US" dirty="0"/>
              <a:t>Traceability helps project teams align their work and helps to make project status more visible.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2525" y="682625"/>
            <a:ext cx="4554538" cy="3416300"/>
          </a:xfrm>
          <a:ln/>
        </p:spPr>
      </p:sp>
      <p:sp>
        <p:nvSpPr>
          <p:cNvPr id="30723" name="Text Box 3"/>
          <p:cNvSpPr txBox="1">
            <a:spLocks noGrp="1" noChangeArrowheads="1"/>
          </p:cNvSpPr>
          <p:nvPr>
            <p:ph type="body" idx="1"/>
          </p:nvPr>
        </p:nvSpPr>
        <p:spPr>
          <a:xfrm>
            <a:off x="685800" y="4325938"/>
            <a:ext cx="5486400" cy="4098925"/>
          </a:xfrm>
          <a:noFill/>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Text Box 3"/>
          <p:cNvSpPr txBox="1">
            <a:spLocks noGrp="1" noChangeArrowheads="1"/>
          </p:cNvSpPr>
          <p:nvPr>
            <p:ph type="body" idx="1"/>
          </p:nvPr>
        </p:nvSpPr>
        <p:spPr>
          <a:xfrm>
            <a:off x="273050" y="4273550"/>
            <a:ext cx="6311900" cy="365125"/>
          </a:xfrm>
          <a:noFill/>
        </p:spPr>
        <p:txBody>
          <a:bodyPr>
            <a:spAutoFit/>
          </a:bodyPr>
          <a:lstStyle>
            <a:lvl1pPr marL="123825" indent="-123825">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5pPr>
            <a:lvl6pPr marL="25146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6pPr>
            <a:lvl7pPr marL="29718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7pPr>
            <a:lvl8pPr marL="34290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8pPr>
            <a:lvl9pPr marL="38862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cs typeface="Arial" charset="0"/>
              </a:defRPr>
            </a:lvl9pPr>
          </a:lstStyle>
          <a:p>
            <a:pPr>
              <a:lnSpc>
                <a:spcPct val="90000"/>
              </a:lnSpc>
            </a:pPr>
            <a:endParaRPr lang="en-GB" sz="100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Header Placeholder 1"/>
          <p:cNvSpPr txBox="1">
            <a:spLocks noGrp="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cs typeface="Arial" charset="0"/>
              </a:defRPr>
            </a:lvl1pPr>
            <a:lvl2pPr marL="742950" indent="-285750" defTabSz="457200" eaLnBrk="0" hangingPunct="0">
              <a:defRPr sz="1600">
                <a:solidFill>
                  <a:srgbClr val="000000"/>
                </a:solidFill>
                <a:latin typeface="Arial" charset="0"/>
                <a:cs typeface="Arial" charset="0"/>
              </a:defRPr>
            </a:lvl2pPr>
            <a:lvl3pPr marL="1143000" indent="-228600" defTabSz="457200" eaLnBrk="0" hangingPunct="0">
              <a:defRPr sz="1600">
                <a:solidFill>
                  <a:srgbClr val="000000"/>
                </a:solidFill>
                <a:latin typeface="Arial" charset="0"/>
                <a:cs typeface="Arial" charset="0"/>
              </a:defRPr>
            </a:lvl3pPr>
            <a:lvl4pPr marL="1600200" indent="-228600" defTabSz="457200" eaLnBrk="0" hangingPunct="0">
              <a:defRPr sz="1600">
                <a:solidFill>
                  <a:srgbClr val="000000"/>
                </a:solidFill>
                <a:latin typeface="Arial" charset="0"/>
                <a:cs typeface="Arial" charset="0"/>
              </a:defRPr>
            </a:lvl4pPr>
            <a:lvl5pPr marL="2057400" indent="-228600" defTabSz="457200" eaLnBrk="0" hangingPunct="0">
              <a:defRPr sz="1600">
                <a:solidFill>
                  <a:srgbClr val="000000"/>
                </a:solidFill>
                <a:latin typeface="Arial" charset="0"/>
                <a:cs typeface="Arial" charset="0"/>
              </a:defRPr>
            </a:lvl5pPr>
            <a:lvl6pPr marL="25146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l" eaLnBrk="1" hangingPunct="1">
              <a:buClrTx/>
              <a:buSzTx/>
              <a:buFontTx/>
              <a:buNone/>
            </a:pPr>
            <a:r>
              <a:rPr lang="en-US" sz="1200">
                <a:solidFill>
                  <a:schemeClr val="tx1"/>
                </a:solidFill>
                <a:latin typeface="Calibri" pitchFamily="34" charset="0"/>
                <a:ea typeface="ＭＳ Ｐゴシック" pitchFamily="34" charset="-128"/>
              </a:rPr>
              <a:t>IBM IOD 2011</a:t>
            </a:r>
          </a:p>
        </p:txBody>
      </p:sp>
      <p:sp>
        <p:nvSpPr>
          <p:cNvPr id="45059" name="Date Placeholder 2"/>
          <p:cNvSpPr txBox="1">
            <a:spLocks noGrp="1"/>
          </p:cNvSpPr>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cs typeface="Arial" charset="0"/>
              </a:defRPr>
            </a:lvl1pPr>
            <a:lvl2pPr marL="742950" indent="-285750" defTabSz="457200" eaLnBrk="0" hangingPunct="0">
              <a:defRPr sz="1600">
                <a:solidFill>
                  <a:srgbClr val="000000"/>
                </a:solidFill>
                <a:latin typeface="Arial" charset="0"/>
                <a:cs typeface="Arial" charset="0"/>
              </a:defRPr>
            </a:lvl2pPr>
            <a:lvl3pPr marL="1143000" indent="-228600" defTabSz="457200" eaLnBrk="0" hangingPunct="0">
              <a:defRPr sz="1600">
                <a:solidFill>
                  <a:srgbClr val="000000"/>
                </a:solidFill>
                <a:latin typeface="Arial" charset="0"/>
                <a:cs typeface="Arial" charset="0"/>
              </a:defRPr>
            </a:lvl3pPr>
            <a:lvl4pPr marL="1600200" indent="-228600" defTabSz="457200" eaLnBrk="0" hangingPunct="0">
              <a:defRPr sz="1600">
                <a:solidFill>
                  <a:srgbClr val="000000"/>
                </a:solidFill>
                <a:latin typeface="Arial" charset="0"/>
                <a:cs typeface="Arial" charset="0"/>
              </a:defRPr>
            </a:lvl4pPr>
            <a:lvl5pPr marL="2057400" indent="-228600" defTabSz="457200" eaLnBrk="0" hangingPunct="0">
              <a:defRPr sz="1600">
                <a:solidFill>
                  <a:srgbClr val="000000"/>
                </a:solidFill>
                <a:latin typeface="Arial" charset="0"/>
                <a:cs typeface="Arial" charset="0"/>
              </a:defRPr>
            </a:lvl5pPr>
            <a:lvl6pPr marL="25146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r" eaLnBrk="1" hangingPunct="1">
              <a:buClrTx/>
              <a:buSzTx/>
              <a:buFontTx/>
              <a:buNone/>
            </a:pPr>
            <a:fld id="{8EEEACCF-A93C-485A-B705-EDF608098067}" type="datetime1">
              <a:rPr lang="en-US" sz="1200">
                <a:solidFill>
                  <a:schemeClr val="tx1"/>
                </a:solidFill>
                <a:latin typeface="Calibri" pitchFamily="34" charset="0"/>
                <a:ea typeface="ＭＳ Ｐゴシック" pitchFamily="34" charset="-128"/>
              </a:rPr>
              <a:pPr algn="r" eaLnBrk="1" hangingPunct="1">
                <a:buClrTx/>
                <a:buSzTx/>
                <a:buFontTx/>
                <a:buNone/>
              </a:pPr>
              <a:t>5/30/2012</a:t>
            </a:fld>
            <a:endParaRPr lang="en-US" sz="1200">
              <a:solidFill>
                <a:schemeClr val="tx1"/>
              </a:solidFill>
              <a:latin typeface="Calibri" pitchFamily="34" charset="0"/>
              <a:ea typeface="ＭＳ Ｐゴシック" pitchFamily="34" charset="-128"/>
            </a:endParaRPr>
          </a:p>
        </p:txBody>
      </p:sp>
      <p:sp>
        <p:nvSpPr>
          <p:cNvPr id="45060" name="Footer Placeholder 5"/>
          <p:cNvSpPr txBox="1">
            <a:spLocks noGrp="1"/>
          </p:cNvSpPr>
          <p:nvPr/>
        </p:nvSpPr>
        <p:spPr bwMode="auto">
          <a:xfrm>
            <a:off x="0" y="86502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457200" eaLnBrk="0" hangingPunct="0">
              <a:defRPr sz="1600">
                <a:solidFill>
                  <a:srgbClr val="000000"/>
                </a:solidFill>
                <a:latin typeface="Arial" charset="0"/>
                <a:cs typeface="Arial" charset="0"/>
              </a:defRPr>
            </a:lvl1pPr>
            <a:lvl2pPr marL="742950" indent="-285750" defTabSz="457200" eaLnBrk="0" hangingPunct="0">
              <a:defRPr sz="1600">
                <a:solidFill>
                  <a:srgbClr val="000000"/>
                </a:solidFill>
                <a:latin typeface="Arial" charset="0"/>
                <a:cs typeface="Arial" charset="0"/>
              </a:defRPr>
            </a:lvl2pPr>
            <a:lvl3pPr marL="1143000" indent="-228600" defTabSz="457200" eaLnBrk="0" hangingPunct="0">
              <a:defRPr sz="1600">
                <a:solidFill>
                  <a:srgbClr val="000000"/>
                </a:solidFill>
                <a:latin typeface="Arial" charset="0"/>
                <a:cs typeface="Arial" charset="0"/>
              </a:defRPr>
            </a:lvl3pPr>
            <a:lvl4pPr marL="1600200" indent="-228600" defTabSz="457200" eaLnBrk="0" hangingPunct="0">
              <a:defRPr sz="1600">
                <a:solidFill>
                  <a:srgbClr val="000000"/>
                </a:solidFill>
                <a:latin typeface="Arial" charset="0"/>
                <a:cs typeface="Arial" charset="0"/>
              </a:defRPr>
            </a:lvl4pPr>
            <a:lvl5pPr marL="2057400" indent="-228600" defTabSz="457200" eaLnBrk="0" hangingPunct="0">
              <a:defRPr sz="1600">
                <a:solidFill>
                  <a:srgbClr val="000000"/>
                </a:solidFill>
                <a:latin typeface="Arial" charset="0"/>
                <a:cs typeface="Arial" charset="0"/>
              </a:defRPr>
            </a:lvl5pPr>
            <a:lvl6pPr marL="25146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57200"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l" eaLnBrk="1" hangingPunct="1">
              <a:buClrTx/>
              <a:buSzTx/>
              <a:buFontTx/>
              <a:buNone/>
            </a:pPr>
            <a:r>
              <a:rPr lang="en-US" sz="1200">
                <a:solidFill>
                  <a:schemeClr val="tx1"/>
                </a:solidFill>
                <a:latin typeface="Calibri" pitchFamily="34" charset="0"/>
                <a:ea typeface="ＭＳ Ｐゴシック" pitchFamily="34" charset="-128"/>
              </a:rPr>
              <a:t>Prensenter name here.ppt</a:t>
            </a:r>
          </a:p>
        </p:txBody>
      </p:sp>
      <p:sp>
        <p:nvSpPr>
          <p:cNvPr id="45061" name="Rectangle 3"/>
          <p:cNvSpPr txBox="1">
            <a:spLocks noGrp="1" noChangeArrowheads="1"/>
          </p:cNvSpPr>
          <p:nvPr/>
        </p:nvSpPr>
        <p:spPr bwMode="auto">
          <a:xfrm>
            <a:off x="3886200" y="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defTabSz="912813" eaLnBrk="0" hangingPunct="0">
              <a:defRPr sz="1600">
                <a:solidFill>
                  <a:srgbClr val="000000"/>
                </a:solidFill>
                <a:latin typeface="Arial" charset="0"/>
                <a:cs typeface="Arial" charset="0"/>
              </a:defRPr>
            </a:lvl1pPr>
            <a:lvl2pPr marL="742950" indent="-285750" defTabSz="912813" eaLnBrk="0" hangingPunct="0">
              <a:defRPr sz="1600">
                <a:solidFill>
                  <a:srgbClr val="000000"/>
                </a:solidFill>
                <a:latin typeface="Arial" charset="0"/>
                <a:cs typeface="Arial" charset="0"/>
              </a:defRPr>
            </a:lvl2pPr>
            <a:lvl3pPr marL="1143000" indent="-228600" defTabSz="912813" eaLnBrk="0" hangingPunct="0">
              <a:defRPr sz="1600">
                <a:solidFill>
                  <a:srgbClr val="000000"/>
                </a:solidFill>
                <a:latin typeface="Arial" charset="0"/>
                <a:cs typeface="Arial" charset="0"/>
              </a:defRPr>
            </a:lvl3pPr>
            <a:lvl4pPr marL="1600200" indent="-228600" defTabSz="912813" eaLnBrk="0" hangingPunct="0">
              <a:defRPr sz="1600">
                <a:solidFill>
                  <a:srgbClr val="000000"/>
                </a:solidFill>
                <a:latin typeface="Arial" charset="0"/>
                <a:cs typeface="Arial" charset="0"/>
              </a:defRPr>
            </a:lvl4pPr>
            <a:lvl5pPr marL="2057400" indent="-228600" defTabSz="912813" eaLnBrk="0" hangingPunct="0">
              <a:defRPr sz="1600">
                <a:solidFill>
                  <a:srgbClr val="000000"/>
                </a:solidFill>
                <a:latin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r">
              <a:buClrTx/>
              <a:buSzTx/>
              <a:buFontTx/>
              <a:buNone/>
            </a:pPr>
            <a:fld id="{A0AA455E-B112-445F-A942-7381F83B7635}" type="datetime8">
              <a:rPr lang="en-US" sz="1200">
                <a:solidFill>
                  <a:schemeClr val="tx1"/>
                </a:solidFill>
                <a:ea typeface="ＭＳ Ｐゴシック" pitchFamily="34" charset="-128"/>
              </a:rPr>
              <a:pPr algn="r">
                <a:buClrTx/>
                <a:buSzTx/>
                <a:buFontTx/>
                <a:buNone/>
              </a:pPr>
              <a:t>5/30/2012 6:38 AM</a:t>
            </a:fld>
            <a:endParaRPr lang="en-US" sz="1200">
              <a:solidFill>
                <a:schemeClr val="tx1"/>
              </a:solidFill>
              <a:ea typeface="ＭＳ Ｐゴシック" pitchFamily="34" charset="-128"/>
            </a:endParaRPr>
          </a:p>
        </p:txBody>
      </p:sp>
      <p:sp>
        <p:nvSpPr>
          <p:cNvPr id="45062" name="Rectangle 7"/>
          <p:cNvSpPr txBox="1">
            <a:spLocks noGrp="1" noChangeArrowheads="1"/>
          </p:cNvSpPr>
          <p:nvPr/>
        </p:nvSpPr>
        <p:spPr bwMode="auto">
          <a:xfrm>
            <a:off x="3886200" y="8653463"/>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defTabSz="912813" eaLnBrk="0" hangingPunct="0">
              <a:defRPr sz="1600">
                <a:solidFill>
                  <a:srgbClr val="000000"/>
                </a:solidFill>
                <a:latin typeface="Arial" charset="0"/>
                <a:cs typeface="Arial" charset="0"/>
              </a:defRPr>
            </a:lvl1pPr>
            <a:lvl2pPr marL="742950" indent="-285750" defTabSz="912813" eaLnBrk="0" hangingPunct="0">
              <a:defRPr sz="1600">
                <a:solidFill>
                  <a:srgbClr val="000000"/>
                </a:solidFill>
                <a:latin typeface="Arial" charset="0"/>
                <a:cs typeface="Arial" charset="0"/>
              </a:defRPr>
            </a:lvl2pPr>
            <a:lvl3pPr marL="1143000" indent="-228600" defTabSz="912813" eaLnBrk="0" hangingPunct="0">
              <a:defRPr sz="1600">
                <a:solidFill>
                  <a:srgbClr val="000000"/>
                </a:solidFill>
                <a:latin typeface="Arial" charset="0"/>
                <a:cs typeface="Arial" charset="0"/>
              </a:defRPr>
            </a:lvl3pPr>
            <a:lvl4pPr marL="1600200" indent="-228600" defTabSz="912813" eaLnBrk="0" hangingPunct="0">
              <a:defRPr sz="1600">
                <a:solidFill>
                  <a:srgbClr val="000000"/>
                </a:solidFill>
                <a:latin typeface="Arial" charset="0"/>
                <a:cs typeface="Arial" charset="0"/>
              </a:defRPr>
            </a:lvl4pPr>
            <a:lvl5pPr marL="2057400" indent="-228600" defTabSz="912813" eaLnBrk="0" hangingPunct="0">
              <a:defRPr sz="1600">
                <a:solidFill>
                  <a:srgbClr val="000000"/>
                </a:solidFill>
                <a:latin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r">
              <a:buClrTx/>
              <a:buSzTx/>
              <a:buFontTx/>
              <a:buNone/>
            </a:pPr>
            <a:fld id="{6171F292-C858-498E-AC61-644CCA06732F}" type="slidenum">
              <a:rPr lang="en-US" sz="1200">
                <a:solidFill>
                  <a:schemeClr val="tx1"/>
                </a:solidFill>
                <a:ea typeface="ＭＳ Ｐゴシック" pitchFamily="34" charset="-128"/>
              </a:rPr>
              <a:pPr algn="r">
                <a:buClrTx/>
                <a:buSzTx/>
                <a:buFontTx/>
                <a:buNone/>
              </a:pPr>
              <a:t>31</a:t>
            </a:fld>
            <a:endParaRPr lang="en-US" sz="1200">
              <a:solidFill>
                <a:schemeClr val="tx1"/>
              </a:solidFill>
              <a:ea typeface="ＭＳ Ｐゴシック" pitchFamily="34" charset="-128"/>
            </a:endParaRPr>
          </a:p>
        </p:txBody>
      </p:sp>
      <p:sp>
        <p:nvSpPr>
          <p:cNvPr id="45063" name="Rectangle 2"/>
          <p:cNvSpPr>
            <a:spLocks noGrp="1" noRot="1" noChangeAspect="1" noChangeArrowheads="1" noTextEdit="1"/>
          </p:cNvSpPr>
          <p:nvPr>
            <p:ph type="sldImg"/>
          </p:nvPr>
        </p:nvSpPr>
        <p:spPr>
          <a:xfrm>
            <a:off x="1150938" y="682625"/>
            <a:ext cx="4556125" cy="3417888"/>
          </a:xfrm>
          <a:noFill/>
          <a:ln/>
          <a:extLst>
            <a:ext uri="{909E8E84-426E-40DD-AFC4-6F175D3DCCD1}">
              <a14:hiddenFill xmlns:a14="http://schemas.microsoft.com/office/drawing/2010/main">
                <a:solidFill>
                  <a:srgbClr val="FFFFFF"/>
                </a:solidFill>
              </a14:hiddenFill>
            </a:ext>
          </a:extLst>
        </p:spPr>
      </p:sp>
      <p:sp>
        <p:nvSpPr>
          <p:cNvPr id="45064" name="Rectangle 3"/>
          <p:cNvSpPr txBox="1">
            <a:spLocks noGrp="1" noChangeArrowheads="1"/>
          </p:cNvSpPr>
          <p:nvPr>
            <p:ph type="body" idx="1"/>
          </p:nvPr>
        </p:nvSpPr>
        <p:spPr>
          <a:xfrm>
            <a:off x="914400" y="4325938"/>
            <a:ext cx="5029200" cy="4098925"/>
          </a:xfrm>
          <a:noFill/>
        </p:spPr>
        <p:txBody>
          <a:bodyPr lIns="91424" tIns="45712" rIns="91424" bIns="45712"/>
          <a:lstStyle>
            <a:lvl1pPr>
              <a:defRPr sz="1200">
                <a:solidFill>
                  <a:srgbClr val="000000"/>
                </a:solidFill>
                <a:latin typeface="Arial" charset="0"/>
                <a:cs typeface="Arial" charset="0"/>
              </a:defRPr>
            </a:lvl1pPr>
            <a:lvl2pPr>
              <a:defRPr sz="1200">
                <a:solidFill>
                  <a:srgbClr val="000000"/>
                </a:solidFill>
                <a:latin typeface="Arial" charset="0"/>
                <a:cs typeface="Arial" charset="0"/>
              </a:defRPr>
            </a:lvl2pPr>
            <a:lvl3pPr>
              <a:defRPr sz="1200">
                <a:solidFill>
                  <a:srgbClr val="000000"/>
                </a:solidFill>
                <a:latin typeface="Arial" charset="0"/>
                <a:cs typeface="Arial" charset="0"/>
              </a:defRPr>
            </a:lvl3pPr>
            <a:lvl4pPr>
              <a:defRPr sz="1200">
                <a:solidFill>
                  <a:srgbClr val="000000"/>
                </a:solidFill>
                <a:latin typeface="Arial" charset="0"/>
                <a:cs typeface="Arial" charset="0"/>
              </a:defRPr>
            </a:lvl4pPr>
            <a:lvl5pPr>
              <a:defRPr sz="1200">
                <a:solidFill>
                  <a:srgbClr val="000000"/>
                </a:solidFill>
                <a:latin typeface="Arial" charset="0"/>
                <a:cs typeface="Arial" charset="0"/>
              </a:defRPr>
            </a:lvl5pPr>
            <a:lvl6pPr marL="25146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6pPr>
            <a:lvl7pPr marL="29718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7pPr>
            <a:lvl8pPr marL="34290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8pPr>
            <a:lvl9pPr marL="38862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cs typeface="Arial" charset="0"/>
              </a:defRPr>
            </a:lvl9pPr>
          </a:lstStyle>
          <a:p>
            <a:pPr defTabSz="914400"/>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3609DFCE-A22C-4D34-8C2D-6E6817D1A97B}" type="slidenum">
              <a:rPr lang="en-US"/>
              <a:pPr/>
              <a:t>4</a:t>
            </a:fld>
            <a:endParaRPr lang="en-US"/>
          </a:p>
        </p:txBody>
      </p:sp>
      <p:sp>
        <p:nvSpPr>
          <p:cNvPr id="477186" name="Rectangle 2"/>
          <p:cNvSpPr>
            <a:spLocks noGrp="1" noRot="1" noChangeAspect="1" noChangeArrowheads="1" noTextEdit="1"/>
          </p:cNvSpPr>
          <p:nvPr>
            <p:ph type="sldImg"/>
          </p:nvPr>
        </p:nvSpPr>
        <p:spPr>
          <a:xfrm>
            <a:off x="1150938" y="682625"/>
            <a:ext cx="4556125" cy="3416300"/>
          </a:xfrm>
          <a:ln/>
        </p:spPr>
      </p:sp>
      <p:sp>
        <p:nvSpPr>
          <p:cNvPr id="477187" name="Rectangle 3"/>
          <p:cNvSpPr>
            <a:spLocks noGrp="1" noChangeArrowheads="1"/>
          </p:cNvSpPr>
          <p:nvPr>
            <p:ph type="body" idx="1"/>
          </p:nvPr>
        </p:nvSpPr>
        <p:spPr>
          <a:xfrm>
            <a:off x="685800" y="4326057"/>
            <a:ext cx="5486400" cy="4098370"/>
          </a:xfrm>
        </p:spPr>
        <p:txBody>
          <a:bodyPr/>
          <a:lstStyle/>
          <a:p>
            <a:r>
              <a:rPr lang="en-US" dirty="0" smtClean="0"/>
              <a:t>Description in Pictures and text.</a:t>
            </a:r>
          </a:p>
          <a:p>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sz="1200" dirty="0" smtClean="0"/>
              <a:t>The buyer describes what he/she wants</a:t>
            </a:r>
            <a:endParaRPr lang="en-US" sz="1100" dirty="0" smtClean="0"/>
          </a:p>
          <a:p>
            <a:endParaRPr lang="en-US" dirty="0" smtClean="0"/>
          </a:p>
          <a:p>
            <a:endParaRPr lang="en-US" dirty="0" smtClean="0"/>
          </a:p>
          <a:p>
            <a:r>
              <a:rPr lang="en-US" dirty="0" smtClean="0"/>
              <a:t>Source</a:t>
            </a:r>
            <a:r>
              <a:rPr lang="en-US" dirty="0"/>
              <a:t>: http://commons.wikimedia.org/wiki/File:John_Wilkes_Booth_wanted_poster.jpg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52525" y="682625"/>
            <a:ext cx="4554538" cy="3416300"/>
          </a:xfrm>
          <a:ln/>
        </p:spPr>
      </p:sp>
      <p:sp>
        <p:nvSpPr>
          <p:cNvPr id="24579" name="Text Box 3"/>
          <p:cNvSpPr txBox="1">
            <a:spLocks noGrp="1" noChangeArrowheads="1"/>
          </p:cNvSpPr>
          <p:nvPr>
            <p:ph type="body" idx="1"/>
          </p:nvPr>
        </p:nvSpPr>
        <p:spPr>
          <a:xfrm>
            <a:off x="685800" y="4325938"/>
            <a:ext cx="5486400" cy="4098925"/>
          </a:xfrm>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9F770B31-A141-4C49-BE37-DB69F6E601FD}" type="slidenum">
              <a:rPr lang="en-US"/>
              <a:pPr/>
              <a:t>5</a:t>
            </a:fld>
            <a:endParaRPr lang="en-US"/>
          </a:p>
        </p:txBody>
      </p:sp>
      <p:sp>
        <p:nvSpPr>
          <p:cNvPr id="495618" name="Rectangle 2"/>
          <p:cNvSpPr>
            <a:spLocks noGrp="1" noRot="1" noChangeAspect="1" noChangeArrowheads="1" noTextEdit="1"/>
          </p:cNvSpPr>
          <p:nvPr>
            <p:ph type="sldImg"/>
          </p:nvPr>
        </p:nvSpPr>
        <p:spPr>
          <a:xfrm>
            <a:off x="1150938" y="682625"/>
            <a:ext cx="4556125" cy="3416300"/>
          </a:xfrm>
          <a:ln/>
        </p:spPr>
      </p:sp>
      <p:sp>
        <p:nvSpPr>
          <p:cNvPr id="495619" name="Rectangle 3"/>
          <p:cNvSpPr>
            <a:spLocks noGrp="1" noChangeArrowheads="1"/>
          </p:cNvSpPr>
          <p:nvPr>
            <p:ph type="body" idx="1"/>
          </p:nvPr>
        </p:nvSpPr>
        <p:spPr>
          <a:xfrm>
            <a:off x="685800" y="4326057"/>
            <a:ext cx="5486400" cy="4098370"/>
          </a:xfrm>
        </p:spPr>
        <p:txBody>
          <a:bodyPr/>
          <a:lstStyle/>
          <a:p>
            <a:r>
              <a:rPr lang="en-US" dirty="0"/>
              <a:t>Nearly 150 years later the government uses the same techniques, supplemented with newer media</a:t>
            </a:r>
            <a:r>
              <a:rPr lang="en-US" dirty="0" smtClean="0"/>
              <a:t>.</a:t>
            </a:r>
          </a:p>
          <a:p>
            <a:endParaRPr lang="en-US" dirty="0" smtClean="0"/>
          </a:p>
          <a:p>
            <a:r>
              <a:rPr lang="en-US" sz="1200" dirty="0" smtClean="0"/>
              <a:t>We are looking for one man in 7 billion</a:t>
            </a:r>
          </a:p>
          <a:p>
            <a:r>
              <a:rPr lang="en-US" sz="1200" dirty="0" smtClean="0"/>
              <a:t>Capturing that one man is our definition of success.</a:t>
            </a:r>
          </a:p>
          <a:p>
            <a:endParaRPr lang="en-US" dirty="0" smtClean="0"/>
          </a:p>
          <a:p>
            <a:r>
              <a:rPr lang="en-US" dirty="0" smtClean="0"/>
              <a:t>Note the many specifications</a:t>
            </a:r>
            <a:r>
              <a:rPr lang="en-US" baseline="0" dirty="0" smtClean="0"/>
              <a:t> used here.</a:t>
            </a:r>
            <a:endParaRPr lang="en-US" dirty="0" smtClean="0"/>
          </a:p>
          <a:p>
            <a:endParaRPr lang="en-US" dirty="0" smtClean="0"/>
          </a:p>
          <a:p>
            <a:r>
              <a:rPr lang="en-US" dirty="0" smtClean="0"/>
              <a:t>BTW “Whitey” </a:t>
            </a:r>
            <a:r>
              <a:rPr lang="en-US" dirty="0" err="1" smtClean="0"/>
              <a:t>Bulger</a:t>
            </a:r>
            <a:r>
              <a:rPr lang="en-US" dirty="0" smtClean="0"/>
              <a:t> was captured June</a:t>
            </a:r>
            <a:r>
              <a:rPr lang="en-US" baseline="0" dirty="0" smtClean="0"/>
              <a:t> 2011 in Santa </a:t>
            </a:r>
            <a:r>
              <a:rPr lang="en-US" baseline="0" dirty="0" err="1" smtClean="0"/>
              <a:t>Moncia</a:t>
            </a:r>
            <a:r>
              <a:rPr lang="en-US" baseline="0" dirty="0" smtClean="0"/>
              <a:t> CA.</a:t>
            </a:r>
          </a:p>
          <a:p>
            <a:endParaRPr lang="en-US" baseline="0" dirty="0" smtClean="0"/>
          </a:p>
          <a:p>
            <a:endParaRPr lang="en-US" baseline="0" dirty="0" smtClean="0"/>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sz="1200" dirty="0" smtClean="0">
                <a:cs typeface="Arial" charset="0"/>
              </a:rPr>
              <a:t>Source:  </a:t>
            </a:r>
            <a:r>
              <a:rPr lang="en-US" sz="1200" dirty="0" smtClean="0">
                <a:cs typeface="Arial" charset="0"/>
                <a:hlinkClick r:id="rId3"/>
              </a:rPr>
              <a:t>http://www.fbi.gov/wanted/topten/fugitives/bulger.htm</a:t>
            </a:r>
            <a:endParaRPr lang="en-US" sz="1200" dirty="0" smtClean="0">
              <a:cs typeface="Arial" charset="0"/>
            </a:endParaRP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62812749-8D97-4EFF-922C-C380AEAF4F35}" type="slidenum">
              <a:rPr lang="en-US"/>
              <a:pPr/>
              <a:t>6</a:t>
            </a:fld>
            <a:endParaRPr lang="en-US"/>
          </a:p>
        </p:txBody>
      </p:sp>
      <p:sp>
        <p:nvSpPr>
          <p:cNvPr id="522242" name="Rectangle 2"/>
          <p:cNvSpPr>
            <a:spLocks noGrp="1" noRot="1" noChangeAspect="1" noChangeArrowheads="1" noTextEdit="1"/>
          </p:cNvSpPr>
          <p:nvPr>
            <p:ph type="sldImg"/>
          </p:nvPr>
        </p:nvSpPr>
        <p:spPr>
          <a:xfrm>
            <a:off x="1150938" y="682625"/>
            <a:ext cx="4556125" cy="3416300"/>
          </a:xfrm>
          <a:ln/>
        </p:spPr>
      </p:sp>
      <p:sp>
        <p:nvSpPr>
          <p:cNvPr id="522243" name="Rectangle 3"/>
          <p:cNvSpPr>
            <a:spLocks noGrp="1" noChangeArrowheads="1"/>
          </p:cNvSpPr>
          <p:nvPr>
            <p:ph type="body" idx="1"/>
          </p:nvPr>
        </p:nvSpPr>
        <p:spPr>
          <a:xfrm>
            <a:off x="685800" y="4326057"/>
            <a:ext cx="5486400" cy="4098370"/>
          </a:xfrm>
        </p:spPr>
        <p:txBody>
          <a:bodyPr/>
          <a:lstStyle/>
          <a:p>
            <a:r>
              <a:rPr lang="en-US" dirty="0" smtClean="0"/>
              <a:t>This is the</a:t>
            </a:r>
            <a:r>
              <a:rPr lang="en-US" baseline="0" dirty="0" smtClean="0"/>
              <a:t> menu at a Chinese restaurant in Prague.</a:t>
            </a:r>
            <a:endParaRPr lang="en-US" dirty="0" smtClean="0"/>
          </a:p>
          <a:p>
            <a:endParaRPr lang="en-US" dirty="0" smtClean="0"/>
          </a:p>
          <a:p>
            <a:r>
              <a:rPr lang="en-US" sz="1200" dirty="0" smtClean="0"/>
              <a:t>I’m selling these</a:t>
            </a:r>
            <a:r>
              <a:rPr lang="en-US" sz="1200" baseline="0" dirty="0" smtClean="0"/>
              <a:t> things, but t</a:t>
            </a:r>
            <a:r>
              <a:rPr lang="en-US" sz="1200" dirty="0" smtClean="0"/>
              <a:t>hey don’t exist yet</a:t>
            </a:r>
          </a:p>
          <a:p>
            <a:r>
              <a:rPr lang="en-US" sz="1200" dirty="0" smtClean="0"/>
              <a:t>I will start to make them as soon as you confirm what you want and contract to buy them</a:t>
            </a:r>
          </a:p>
          <a:p>
            <a:endParaRPr lang="en-US" dirty="0" smtClean="0"/>
          </a:p>
          <a:p>
            <a:endParaRPr lang="en-US" dirty="0" smtClean="0"/>
          </a:p>
          <a:p>
            <a:r>
              <a:rPr lang="en-US" dirty="0" smtClean="0"/>
              <a:t>http://farm5.staticflickr.com/4020/4358160937_277fc9779a_b.jpg</a:t>
            </a:r>
          </a:p>
          <a:p>
            <a:r>
              <a:rPr lang="en-US" b="0" dirty="0" smtClean="0"/>
              <a:t>Creative Commons-licensed content for commercial use, adaptation, modification or building upon</a:t>
            </a:r>
            <a:endParaRPr lang="en-US"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45F33072-CAA1-4702-BB60-9C21DDC03112}" type="slidenum">
              <a:rPr lang="en-US"/>
              <a:pPr/>
              <a:t>7</a:t>
            </a:fld>
            <a:endParaRPr lang="en-US"/>
          </a:p>
        </p:txBody>
      </p:sp>
      <p:sp>
        <p:nvSpPr>
          <p:cNvPr id="498690" name="Rectangle 2"/>
          <p:cNvSpPr>
            <a:spLocks noGrp="1" noRot="1" noChangeAspect="1" noChangeArrowheads="1" noTextEdit="1"/>
          </p:cNvSpPr>
          <p:nvPr>
            <p:ph type="sldImg"/>
          </p:nvPr>
        </p:nvSpPr>
        <p:spPr>
          <a:xfrm>
            <a:off x="1150938" y="682625"/>
            <a:ext cx="4556125" cy="3416300"/>
          </a:xfrm>
          <a:ln/>
        </p:spPr>
      </p:sp>
      <p:sp>
        <p:nvSpPr>
          <p:cNvPr id="498691" name="Rectangle 3"/>
          <p:cNvSpPr>
            <a:spLocks noGrp="1" noChangeArrowheads="1"/>
          </p:cNvSpPr>
          <p:nvPr>
            <p:ph type="body" idx="1"/>
          </p:nvPr>
        </p:nvSpPr>
        <p:spPr>
          <a:xfrm>
            <a:off x="685800" y="4326057"/>
            <a:ext cx="5486400" cy="4098370"/>
          </a:xfrm>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sz="1200" dirty="0" smtClean="0"/>
              <a:t>Image source: </a:t>
            </a:r>
            <a:r>
              <a:rPr lang="en-US" sz="1200" dirty="0" err="1" smtClean="0"/>
              <a:t>Renjishino</a:t>
            </a:r>
            <a:r>
              <a:rPr lang="en-US" sz="1200" dirty="0" smtClean="0"/>
              <a:t> http://upload.wikimedia.org/wikipedia/commons/0/0a/Del_Taco_menu_board.JPG</a:t>
            </a:r>
          </a:p>
          <a:p>
            <a:endParaRPr lang="en-US" dirty="0" smtClean="0"/>
          </a:p>
          <a:p>
            <a:r>
              <a:rPr lang="en-US" dirty="0" smtClean="0"/>
              <a:t>Why </a:t>
            </a:r>
            <a:r>
              <a:rPr lang="en-US" dirty="0"/>
              <a:t>pictures? Because buyers …</a:t>
            </a:r>
          </a:p>
          <a:p>
            <a:pPr>
              <a:buFontTx/>
              <a:buChar char="•"/>
            </a:pPr>
            <a:r>
              <a:rPr lang="en-US" dirty="0"/>
              <a:t>find it faster to look at </a:t>
            </a:r>
            <a:r>
              <a:rPr lang="en-US" dirty="0" smtClean="0"/>
              <a:t>pictures </a:t>
            </a:r>
          </a:p>
          <a:p>
            <a:pPr lvl="1">
              <a:buFontTx/>
              <a:buChar char="•"/>
            </a:pPr>
            <a:r>
              <a:rPr lang="en-US" dirty="0" smtClean="0"/>
              <a:t>Conveys more information (higher bandwidth)</a:t>
            </a:r>
          </a:p>
          <a:p>
            <a:pPr lvl="1">
              <a:buFontTx/>
              <a:buChar char="•"/>
            </a:pPr>
            <a:r>
              <a:rPr lang="en-US" dirty="0" smtClean="0"/>
              <a:t>Conveys complex</a:t>
            </a:r>
            <a:r>
              <a:rPr lang="en-US" baseline="0" dirty="0" smtClean="0"/>
              <a:t> information (including relationships)</a:t>
            </a:r>
            <a:endParaRPr lang="en-US" dirty="0"/>
          </a:p>
          <a:p>
            <a:pPr>
              <a:buFontTx/>
              <a:buChar char="•"/>
            </a:pPr>
            <a:r>
              <a:rPr lang="en-US" dirty="0"/>
              <a:t>don’t understand the words</a:t>
            </a:r>
          </a:p>
          <a:p>
            <a:pPr>
              <a:buFontTx/>
              <a:buChar char="•"/>
            </a:pPr>
            <a:r>
              <a:rPr lang="en-US" dirty="0"/>
              <a:t>can’t put what they want into words</a:t>
            </a:r>
          </a:p>
          <a:p>
            <a:pPr>
              <a:buFontTx/>
              <a:buChar char="•"/>
            </a:pPr>
            <a:r>
              <a:rPr lang="en-US" dirty="0"/>
              <a:t>aren’t sure the words will give them</a:t>
            </a:r>
            <a:br>
              <a:rPr lang="en-US" dirty="0"/>
            </a:br>
            <a:r>
              <a:rPr lang="en-US" dirty="0"/>
              <a:t>what they want</a:t>
            </a:r>
          </a:p>
          <a:p>
            <a:pPr>
              <a:buFontTx/>
              <a:buChar char="•"/>
            </a:pPr>
            <a:r>
              <a:rPr lang="en-US" dirty="0"/>
              <a:t>don’t believe the words</a:t>
            </a:r>
          </a:p>
          <a:p>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sz="1200" dirty="0" smtClean="0"/>
              <a:t>Even so, some information is better communicated in text</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C74B883C-6ECC-4EC6-8845-97122BDF7116}" type="slidenum">
              <a:rPr lang="en-US"/>
              <a:pPr/>
              <a:t>8</a:t>
            </a:fld>
            <a:endParaRPr lang="en-US"/>
          </a:p>
        </p:txBody>
      </p:sp>
      <p:sp>
        <p:nvSpPr>
          <p:cNvPr id="523266" name="Rectangle 2"/>
          <p:cNvSpPr>
            <a:spLocks noGrp="1" noRot="1" noChangeAspect="1" noChangeArrowheads="1" noTextEdit="1"/>
          </p:cNvSpPr>
          <p:nvPr>
            <p:ph type="sldImg"/>
          </p:nvPr>
        </p:nvSpPr>
        <p:spPr>
          <a:xfrm>
            <a:off x="1985963" y="658813"/>
            <a:ext cx="2886075" cy="2163762"/>
          </a:xfrm>
          <a:ln/>
        </p:spPr>
      </p:sp>
      <p:sp>
        <p:nvSpPr>
          <p:cNvPr id="523267" name="Rectangle 3"/>
          <p:cNvSpPr>
            <a:spLocks noGrp="1" noChangeArrowheads="1"/>
          </p:cNvSpPr>
          <p:nvPr>
            <p:ph type="body" idx="1"/>
          </p:nvPr>
        </p:nvSpPr>
        <p:spPr/>
        <p:txBody>
          <a:bodyPr/>
          <a:lstStyle/>
          <a:p>
            <a:r>
              <a:rPr lang="en-US" dirty="0"/>
              <a:t>Now that we’ve established the value of visual definition in general, let’s turn our attention to its role in the requirements process.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8FD495D3-3D4F-460C-8610-EC53BAD5197D}" type="slidenum">
              <a:rPr lang="en-US"/>
              <a:pPr/>
              <a:t>9</a:t>
            </a:fld>
            <a:endParaRPr lang="en-US"/>
          </a:p>
        </p:txBody>
      </p:sp>
      <p:sp>
        <p:nvSpPr>
          <p:cNvPr id="508930" name="Rectangle 2"/>
          <p:cNvSpPr>
            <a:spLocks noGrp="1" noRot="1" noChangeAspect="1" noChangeArrowheads="1" noTextEdit="1"/>
          </p:cNvSpPr>
          <p:nvPr>
            <p:ph type="sldImg"/>
          </p:nvPr>
        </p:nvSpPr>
        <p:spPr>
          <a:xfrm>
            <a:off x="1985963" y="658813"/>
            <a:ext cx="2886075" cy="2163762"/>
          </a:xfrm>
          <a:ln/>
        </p:spPr>
      </p:sp>
      <p:sp>
        <p:nvSpPr>
          <p:cNvPr id="508931" name="Rectangle 3"/>
          <p:cNvSpPr>
            <a:spLocks noGrp="1" noChangeArrowheads="1"/>
          </p:cNvSpPr>
          <p:nvPr>
            <p:ph type="body" idx="1"/>
          </p:nvPr>
        </p:nvSpPr>
        <p:spPr/>
        <p:txBody>
          <a:bodyPr/>
          <a:lstStyle/>
          <a:p>
            <a:r>
              <a:rPr lang="en-US" dirty="0"/>
              <a:t>A project is an exercise in gaining knowledge</a:t>
            </a:r>
          </a:p>
          <a:p>
            <a:r>
              <a:rPr lang="en-US" dirty="0"/>
              <a:t>When we initiate a project there is a lot we don’t know</a:t>
            </a:r>
          </a:p>
          <a:p>
            <a:r>
              <a:rPr lang="en-US" dirty="0"/>
              <a:t>The more ambiguity, the higher the risk</a:t>
            </a:r>
          </a:p>
          <a:p>
            <a:r>
              <a:rPr lang="en-US" dirty="0"/>
              <a:t>The purpose of the early stages of the requirements process is to reduce ambiguity, or to say it the other way, to clarify the what the project needs to deliver to be successful.</a:t>
            </a:r>
          </a:p>
          <a:p>
            <a:endParaRPr lang="en-US" dirty="0"/>
          </a:p>
          <a:p>
            <a:r>
              <a:rPr lang="en-US" dirty="0"/>
              <a:t>Ambiguity = risk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90488" y="-200183"/>
            <a:ext cx="180976" cy="246221"/>
          </a:xfrm>
          <a:ln/>
        </p:spPr>
        <p:txBody>
          <a:bodyPr/>
          <a:lstStyle/>
          <a:p>
            <a:fld id="{43C27465-BEB0-44C8-91EA-1204435AB9A3}" type="slidenum">
              <a:rPr lang="en-US"/>
              <a:pPr/>
              <a:t>10</a:t>
            </a:fld>
            <a:endParaRPr lang="en-US"/>
          </a:p>
        </p:txBody>
      </p:sp>
      <p:sp>
        <p:nvSpPr>
          <p:cNvPr id="509954" name="Rectangle 2"/>
          <p:cNvSpPr>
            <a:spLocks noGrp="1" noRot="1" noChangeAspect="1" noChangeArrowheads="1" noTextEdit="1"/>
          </p:cNvSpPr>
          <p:nvPr>
            <p:ph type="sldImg"/>
          </p:nvPr>
        </p:nvSpPr>
        <p:spPr>
          <a:xfrm>
            <a:off x="1985963" y="658813"/>
            <a:ext cx="2886075" cy="2163762"/>
          </a:xfrm>
          <a:ln/>
        </p:spPr>
      </p:sp>
      <p:sp>
        <p:nvSpPr>
          <p:cNvPr id="509955" name="Rectangle 3"/>
          <p:cNvSpPr>
            <a:spLocks noGrp="1" noChangeArrowheads="1"/>
          </p:cNvSpPr>
          <p:nvPr>
            <p:ph type="body" idx="1"/>
          </p:nvPr>
        </p:nvSpPr>
        <p:spPr/>
        <p:txBody>
          <a:bodyPr/>
          <a:lstStyle/>
          <a:p>
            <a:r>
              <a:rPr lang="en-US" dirty="0"/>
              <a:t>We can never remove all the ambiguity</a:t>
            </a:r>
          </a:p>
          <a:p>
            <a:r>
              <a:rPr lang="en-US" dirty="0"/>
              <a:t>Intuitively we start by tackling the most significant ambiguities</a:t>
            </a:r>
          </a:p>
          <a:p>
            <a:r>
              <a:rPr lang="en-US" dirty="0"/>
              <a:t>Eventually we reach a point where the information at hand is “detailed enough”</a:t>
            </a:r>
          </a:p>
          <a:p>
            <a:r>
              <a:rPr lang="en-US" dirty="0"/>
              <a:t>In other words, we don’t try to document everything.</a:t>
            </a:r>
          </a:p>
          <a:p>
            <a:r>
              <a:rPr lang="en-US" dirty="0"/>
              <a:t>Why?  Because some things are obvious or so inconsequential that it’s not worth spending the time and effort to remove more ambiguity.</a:t>
            </a:r>
          </a:p>
          <a:p>
            <a:r>
              <a:rPr lang="en-US" dirty="0"/>
              <a:t>In other words, we do an intuitive ROI calculation in our heads: “Is it worth spending more effort on this?  What would be the benefit?”</a:t>
            </a:r>
          </a:p>
          <a:p>
            <a:endParaRPr lang="en-US" dirty="0"/>
          </a:p>
          <a:p>
            <a:r>
              <a:rPr lang="en-US" dirty="0"/>
              <a:t>The right amount of detail depends on the characteristics of the project:</a:t>
            </a:r>
          </a:p>
          <a:p>
            <a:pPr lvl="1"/>
            <a:r>
              <a:rPr lang="en-US" dirty="0"/>
              <a:t>How much detail needs to be in the contract?</a:t>
            </a:r>
          </a:p>
          <a:p>
            <a:pPr lvl="1"/>
            <a:r>
              <a:rPr lang="en-US" dirty="0"/>
              <a:t>How much ambiguity is there in the subject matter?</a:t>
            </a:r>
          </a:p>
          <a:p>
            <a:pPr lvl="1"/>
            <a:r>
              <a:rPr lang="en-US" dirty="0"/>
              <a:t>Has the team been over this ground before?</a:t>
            </a:r>
          </a:p>
          <a:p>
            <a:pPr lvl="2"/>
            <a:endParaRPr lang="en-US" dirty="0"/>
          </a:p>
          <a:p>
            <a:r>
              <a:rPr lang="en-US" dirty="0"/>
              <a:t>Interestingly some methodologies deliberately delay starting the work to remove ambiguity on specific points until that information will be immediately useful.</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523" name="Rectangle 8"/>
          <p:cNvSpPr>
            <a:spLocks noGrp="1" noChangeArrowheads="1"/>
          </p:cNvSpPr>
          <p:nvPr>
            <p:ph type="ctrTitle"/>
          </p:nvPr>
        </p:nvSpPr>
        <p:spPr>
          <a:xfrm>
            <a:off x="180975" y="2024063"/>
            <a:ext cx="6819900" cy="357187"/>
          </a:xfrm>
        </p:spPr>
        <p:txBody>
          <a:bodyPr lIns="0" tIns="0" rIns="0" bIns="0"/>
          <a:lstStyle>
            <a:lvl1pPr>
              <a:defRPr sz="2600" smtClean="0"/>
            </a:lvl1pPr>
          </a:lstStyle>
          <a:p>
            <a:pPr lvl="0"/>
            <a:r>
              <a:rPr lang="en-US" noProof="0" smtClean="0"/>
              <a:t>Click to edit Master title style</a:t>
            </a:r>
          </a:p>
        </p:txBody>
      </p:sp>
      <p:sp>
        <p:nvSpPr>
          <p:cNvPr id="21524" name="Rectangle 9"/>
          <p:cNvSpPr>
            <a:spLocks noGrp="1" noChangeArrowheads="1"/>
          </p:cNvSpPr>
          <p:nvPr>
            <p:ph type="subTitle" idx="1"/>
          </p:nvPr>
        </p:nvSpPr>
        <p:spPr>
          <a:xfrm>
            <a:off x="180975" y="3676650"/>
            <a:ext cx="6796088" cy="244475"/>
          </a:xfrm>
        </p:spPr>
        <p:txBody>
          <a:bodyPr lIns="0" tIns="0" rIns="0" bIns="0"/>
          <a:lstStyle>
            <a:lvl1pPr marL="0" indent="0">
              <a:spcBef>
                <a:spcPct val="0"/>
              </a:spcBef>
              <a:buFont typeface="Wingdings" pitchFamily="2" charset="2"/>
              <a:buNone/>
              <a:defRPr smtClean="0"/>
            </a:lvl1pPr>
          </a:lstStyle>
          <a:p>
            <a:pPr lvl="0"/>
            <a:r>
              <a:rPr lang="en-US" noProof="0" smtClean="0"/>
              <a:t>Click to edit Master subtitle style</a:t>
            </a:r>
          </a:p>
        </p:txBody>
      </p:sp>
      <p:pic>
        <p:nvPicPr>
          <p:cNvPr id="21525" name="Picture 21" descr="ibm_8bar_sp_cmyk"/>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41288" y="77788"/>
            <a:ext cx="344487" cy="1033462"/>
          </a:xfrm>
          <a:prstGeom prst="rect">
            <a:avLst/>
          </a:prstGeom>
          <a:noFill/>
          <a:extLst>
            <a:ext uri="{909E8E84-426E-40DD-AFC4-6F175D3DCCD1}">
              <a14:hiddenFill xmlns:a14="http://schemas.microsoft.com/office/drawing/2010/main">
                <a:solidFill>
                  <a:srgbClr val="FFFFFF"/>
                </a:solidFill>
              </a14:hiddenFill>
            </a:ext>
          </a:extLst>
        </p:spPr>
      </p:pic>
      <p:pic>
        <p:nvPicPr>
          <p:cNvPr id="21528" name="Picture 24"/>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8100" y="5502275"/>
            <a:ext cx="4951413"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29" name="Picture 25"/>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6989763" y="5938838"/>
            <a:ext cx="2046287"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30" name="Picture 26" descr="Picture1"/>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5005388" y="0"/>
            <a:ext cx="4138612" cy="332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63525" y="1598613"/>
            <a:ext cx="8705850" cy="1531188"/>
          </a:xfrm>
        </p:spPr>
        <p:txBody>
          <a:bodyPr/>
          <a:lstStyle>
            <a:lvl1pPr>
              <a:defRPr baseline="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4237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59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99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48" name="Group 24"/>
          <p:cNvGrpSpPr>
            <a:grpSpLocks/>
          </p:cNvGrpSpPr>
          <p:nvPr userDrawn="1"/>
        </p:nvGrpSpPr>
        <p:grpSpPr bwMode="auto">
          <a:xfrm>
            <a:off x="6373813" y="5664200"/>
            <a:ext cx="2779712" cy="1203325"/>
            <a:chOff x="3908" y="3522"/>
            <a:chExt cx="1858" cy="804"/>
          </a:xfrm>
        </p:grpSpPr>
        <p:pic>
          <p:nvPicPr>
            <p:cNvPr id="1049" name="Picture 25"/>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4863" y="3522"/>
              <a:ext cx="903" cy="80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0" name="Picture 26"/>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908" y="4030"/>
              <a:ext cx="959" cy="28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6"/>
            <p:cNvSpPr>
              <a:spLocks noChangeArrowheads="1"/>
            </p:cNvSpPr>
            <p:nvPr/>
          </p:nvSpPr>
          <p:spPr bwMode="black">
            <a:xfrm>
              <a:off x="4877" y="4208"/>
              <a:ext cx="8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r">
                <a:buClrTx/>
                <a:buSzTx/>
                <a:buFontTx/>
                <a:buNone/>
              </a:pPr>
              <a:r>
                <a:rPr lang="en-US" sz="600">
                  <a:solidFill>
                    <a:schemeClr val="bg1"/>
                  </a:solidFill>
                </a:rPr>
                <a:t>© 2012 IBM Corporation</a:t>
              </a:r>
            </a:p>
          </p:txBody>
        </p:sp>
      </p:grpSp>
      <p:sp>
        <p:nvSpPr>
          <p:cNvPr id="1026" name="Rectangle 8"/>
          <p:cNvSpPr>
            <a:spLocks noGrp="1" noChangeArrowheads="1"/>
          </p:cNvSpPr>
          <p:nvPr>
            <p:ph type="title"/>
          </p:nvPr>
        </p:nvSpPr>
        <p:spPr bwMode="auto">
          <a:xfrm>
            <a:off x="173038" y="627063"/>
            <a:ext cx="8789987" cy="3937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the title text format</a:t>
            </a:r>
          </a:p>
        </p:txBody>
      </p:sp>
      <p:sp>
        <p:nvSpPr>
          <p:cNvPr id="1027" name="Rectangle 9"/>
          <p:cNvSpPr>
            <a:spLocks noGrp="1" noChangeArrowheads="1"/>
          </p:cNvSpPr>
          <p:nvPr>
            <p:ph type="body" idx="1"/>
          </p:nvPr>
        </p:nvSpPr>
        <p:spPr bwMode="auto">
          <a:xfrm>
            <a:off x="176213" y="1435100"/>
            <a:ext cx="8783637" cy="97472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the outline text format</a:t>
            </a:r>
          </a:p>
          <a:p>
            <a:pPr lvl="1"/>
            <a:r>
              <a:rPr lang="en-GB" smtClean="0"/>
              <a:t>Second outline level</a:t>
            </a:r>
          </a:p>
          <a:p>
            <a:pPr lvl="2"/>
            <a:r>
              <a:rPr lang="en-GB" smtClean="0"/>
              <a:t>Third outline level</a:t>
            </a:r>
          </a:p>
        </p:txBody>
      </p:sp>
      <p:sp>
        <p:nvSpPr>
          <p:cNvPr id="1028" name="Text Box 20"/>
          <p:cNvSpPr txBox="1">
            <a:spLocks noChangeArrowheads="1"/>
          </p:cNvSpPr>
          <p:nvPr/>
        </p:nvSpPr>
        <p:spPr bwMode="auto">
          <a:xfrm>
            <a:off x="38100" y="6604000"/>
            <a:ext cx="431800" cy="2143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rgbClr val="000000"/>
                </a:solidFill>
                <a:latin typeface="Arial" charset="0"/>
                <a:cs typeface="Arial" charset="0"/>
              </a:defRPr>
            </a:lvl1pPr>
            <a:lvl2pPr marL="742950" indent="-285750" eaLnBrk="0" hangingPunct="0">
              <a:defRPr sz="1600">
                <a:solidFill>
                  <a:srgbClr val="000000"/>
                </a:solidFill>
                <a:latin typeface="Arial" charset="0"/>
                <a:cs typeface="Arial" charset="0"/>
              </a:defRPr>
            </a:lvl2pPr>
            <a:lvl3pPr marL="1143000" indent="-228600" eaLnBrk="0" hangingPunct="0">
              <a:defRPr sz="1600">
                <a:solidFill>
                  <a:srgbClr val="000000"/>
                </a:solidFill>
                <a:latin typeface="Arial" charset="0"/>
                <a:cs typeface="Arial" charset="0"/>
              </a:defRPr>
            </a:lvl3pPr>
            <a:lvl4pPr marL="1600200" indent="-228600" eaLnBrk="0" hangingPunct="0">
              <a:defRPr sz="1600">
                <a:solidFill>
                  <a:srgbClr val="000000"/>
                </a:solidFill>
                <a:latin typeface="Arial" charset="0"/>
                <a:cs typeface="Arial" charset="0"/>
              </a:defRPr>
            </a:lvl4pPr>
            <a:lvl5pPr marL="2057400" indent="-228600" eaLnBrk="0" hangingPunct="0">
              <a:defRPr sz="1600">
                <a:solidFill>
                  <a:srgbClr val="000000"/>
                </a:solidFill>
                <a:latin typeface="Arial" charset="0"/>
                <a:cs typeface="Arial" charset="0"/>
              </a:defRPr>
            </a:lvl5pPr>
            <a:lvl6pPr marL="2514600" indent="-228600" algn="ctr" defTabSz="44926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6pPr>
            <a:lvl7pPr marL="2971800" indent="-228600" algn="ctr" defTabSz="44926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7pPr>
            <a:lvl8pPr marL="3429000" indent="-228600" algn="ctr" defTabSz="44926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8pPr>
            <a:lvl9pPr marL="3886200" indent="-228600" algn="ctr" defTabSz="449263" eaLnBrk="0" fontAlgn="base" hangingPunct="0">
              <a:spcBef>
                <a:spcPct val="0"/>
              </a:spcBef>
              <a:spcAft>
                <a:spcPct val="0"/>
              </a:spcAft>
              <a:buClr>
                <a:srgbClr val="000000"/>
              </a:buClr>
              <a:buSzPct val="100000"/>
              <a:buFont typeface="Arial" charset="0"/>
              <a:defRPr sz="1600">
                <a:solidFill>
                  <a:srgbClr val="000000"/>
                </a:solidFill>
                <a:latin typeface="Arial" charset="0"/>
                <a:cs typeface="Arial" charset="0"/>
              </a:defRPr>
            </a:lvl9pPr>
          </a:lstStyle>
          <a:p>
            <a:pPr algn="l" eaLnBrk="1" hangingPunct="1">
              <a:spcBef>
                <a:spcPct val="50000"/>
              </a:spcBef>
              <a:defRPr/>
            </a:pPr>
            <a:fld id="{7971626C-6C0D-4D3A-BB77-7B206167E9C3}" type="slidenum">
              <a:rPr lang="en-US" sz="800" smtClean="0">
                <a:solidFill>
                  <a:schemeClr val="tx1"/>
                </a:solidFill>
              </a:rPr>
              <a:pPr algn="l" eaLnBrk="1" hangingPunct="1">
                <a:spcBef>
                  <a:spcPct val="50000"/>
                </a:spcBef>
                <a:defRPr/>
              </a:pPr>
              <a:t>‹#›</a:t>
            </a:fld>
            <a:endParaRPr lang="en-US" sz="800" smtClean="0">
              <a:solidFill>
                <a:schemeClr val="tx1"/>
              </a:solidFill>
            </a:endParaRPr>
          </a:p>
        </p:txBody>
      </p:sp>
      <p:pic>
        <p:nvPicPr>
          <p:cNvPr id="1039" name="Picture 15" descr="INNOVATE12-CBM-72dpi"/>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231775" y="247650"/>
            <a:ext cx="1425575" cy="25082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R120_G137_B251-200"/>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8280400" y="227013"/>
            <a:ext cx="588963" cy="236537"/>
          </a:xfrm>
          <a:prstGeom prst="rect">
            <a:avLst/>
          </a:prstGeom>
          <a:noFill/>
          <a:extLst>
            <a:ext uri="{909E8E84-426E-40DD-AFC4-6F175D3DCCD1}">
              <a14:hiddenFill xmlns:a14="http://schemas.microsoft.com/office/drawing/2010/main">
                <a:solidFill>
                  <a:srgbClr val="FFFFFF"/>
                </a:solidFill>
              </a14:hiddenFill>
            </a:ext>
          </a:extLst>
        </p:spPr>
      </p:pic>
      <p:sp>
        <p:nvSpPr>
          <p:cNvPr id="1042" name="Line 18"/>
          <p:cNvSpPr>
            <a:spLocks noChangeShapeType="1"/>
          </p:cNvSpPr>
          <p:nvPr userDrawn="1"/>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Text Box 21"/>
          <p:cNvSpPr txBox="1">
            <a:spLocks noChangeArrowheads="1"/>
          </p:cNvSpPr>
          <p:nvPr userDrawn="1"/>
        </p:nvSpPr>
        <p:spPr bwMode="auto">
          <a:xfrm>
            <a:off x="1625600" y="306388"/>
            <a:ext cx="3984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t>The Premier Event for Software and Systems Innovation</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iming>
    <p:tnLst>
      <p:par>
        <p:cTn id="1" dur="indefinite" restart="never" nodeType="tmRoot"/>
      </p:par>
    </p:tnLst>
  </p:timing>
  <p:txStyles>
    <p:titleStyle>
      <a:lvl1pPr algn="l" defTabSz="449263" rtl="0" eaLnBrk="0" fontAlgn="base" hangingPunct="0">
        <a:lnSpc>
          <a:spcPct val="90000"/>
        </a:lnSpc>
        <a:spcBef>
          <a:spcPct val="0"/>
        </a:spcBef>
        <a:spcAft>
          <a:spcPct val="0"/>
        </a:spcAft>
        <a:buClr>
          <a:srgbClr val="7889FB"/>
        </a:buClr>
        <a:buSzPct val="100000"/>
        <a:buFont typeface="Arial" charset="0"/>
        <a:defRPr sz="2200">
          <a:solidFill>
            <a:srgbClr val="7889FB"/>
          </a:solidFill>
          <a:latin typeface="+mj-lt"/>
          <a:ea typeface="+mj-ea"/>
          <a:cs typeface="+mj-cs"/>
        </a:defRPr>
      </a:lvl1pPr>
      <a:lvl2pPr algn="l" defTabSz="449263" rtl="0" eaLnBrk="0" fontAlgn="base" hangingPunct="0">
        <a:lnSpc>
          <a:spcPct val="90000"/>
        </a:lnSpc>
        <a:spcBef>
          <a:spcPct val="0"/>
        </a:spcBef>
        <a:spcAft>
          <a:spcPct val="0"/>
        </a:spcAft>
        <a:buClr>
          <a:srgbClr val="7889FB"/>
        </a:buClr>
        <a:buSzPct val="100000"/>
        <a:buFont typeface="Arial" charset="0"/>
        <a:defRPr sz="2200">
          <a:solidFill>
            <a:srgbClr val="7889FB"/>
          </a:solidFill>
          <a:latin typeface="Arial" charset="0"/>
          <a:cs typeface="Arial" charset="0"/>
        </a:defRPr>
      </a:lvl2pPr>
      <a:lvl3pPr algn="l" defTabSz="449263" rtl="0" eaLnBrk="0" fontAlgn="base" hangingPunct="0">
        <a:lnSpc>
          <a:spcPct val="90000"/>
        </a:lnSpc>
        <a:spcBef>
          <a:spcPct val="0"/>
        </a:spcBef>
        <a:spcAft>
          <a:spcPct val="0"/>
        </a:spcAft>
        <a:buClr>
          <a:srgbClr val="7889FB"/>
        </a:buClr>
        <a:buSzPct val="100000"/>
        <a:buFont typeface="Arial" charset="0"/>
        <a:defRPr sz="2200">
          <a:solidFill>
            <a:srgbClr val="7889FB"/>
          </a:solidFill>
          <a:latin typeface="Arial" charset="0"/>
          <a:cs typeface="Arial" charset="0"/>
        </a:defRPr>
      </a:lvl3pPr>
      <a:lvl4pPr algn="l" defTabSz="449263" rtl="0" eaLnBrk="0" fontAlgn="base" hangingPunct="0">
        <a:lnSpc>
          <a:spcPct val="90000"/>
        </a:lnSpc>
        <a:spcBef>
          <a:spcPct val="0"/>
        </a:spcBef>
        <a:spcAft>
          <a:spcPct val="0"/>
        </a:spcAft>
        <a:buClr>
          <a:srgbClr val="7889FB"/>
        </a:buClr>
        <a:buSzPct val="100000"/>
        <a:buFont typeface="Arial" charset="0"/>
        <a:defRPr sz="2200">
          <a:solidFill>
            <a:srgbClr val="7889FB"/>
          </a:solidFill>
          <a:latin typeface="Arial" charset="0"/>
          <a:cs typeface="Arial" charset="0"/>
        </a:defRPr>
      </a:lvl4pPr>
      <a:lvl5pPr algn="l" defTabSz="449263" rtl="0" eaLnBrk="0" fontAlgn="base" hangingPunct="0">
        <a:lnSpc>
          <a:spcPct val="90000"/>
        </a:lnSpc>
        <a:spcBef>
          <a:spcPct val="0"/>
        </a:spcBef>
        <a:spcAft>
          <a:spcPct val="0"/>
        </a:spcAft>
        <a:buClr>
          <a:srgbClr val="7889FB"/>
        </a:buClr>
        <a:buSzPct val="100000"/>
        <a:buFont typeface="Arial" charset="0"/>
        <a:defRPr sz="2200">
          <a:solidFill>
            <a:srgbClr val="7889FB"/>
          </a:solidFill>
          <a:latin typeface="Arial" charset="0"/>
          <a:cs typeface="Arial" charset="0"/>
        </a:defRPr>
      </a:lvl5pPr>
      <a:lvl6pPr marL="4572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6pPr>
      <a:lvl7pPr marL="9144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7pPr>
      <a:lvl8pPr marL="13716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8pPr>
      <a:lvl9pPr marL="18288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9pPr>
    </p:titleStyle>
    <p:bodyStyle>
      <a:lvl1pPr marL="188913" indent="-188913" algn="l" defTabSz="449263" rtl="0" eaLnBrk="0" fontAlgn="base" hangingPunct="0">
        <a:spcBef>
          <a:spcPct val="50000"/>
        </a:spcBef>
        <a:spcAft>
          <a:spcPct val="0"/>
        </a:spcAft>
        <a:buClr>
          <a:schemeClr val="tx1"/>
        </a:buClr>
        <a:buSzPct val="100000"/>
        <a:buFont typeface="Wingdings" pitchFamily="2" charset="2"/>
        <a:buChar char=""/>
        <a:defRPr sz="1600">
          <a:solidFill>
            <a:srgbClr val="000000"/>
          </a:solidFill>
          <a:latin typeface="+mn-lt"/>
          <a:ea typeface="+mn-ea"/>
          <a:cs typeface="+mn-cs"/>
        </a:defRPr>
      </a:lvl1pPr>
      <a:lvl2pPr marL="339725" indent="-149225" algn="l" defTabSz="449263" rtl="0" eaLnBrk="0" fontAlgn="base" hangingPunct="0">
        <a:spcBef>
          <a:spcPct val="50000"/>
        </a:spcBef>
        <a:spcAft>
          <a:spcPct val="0"/>
        </a:spcAft>
        <a:buClr>
          <a:schemeClr val="tx1"/>
        </a:buClr>
        <a:buSzPct val="100000"/>
        <a:buFont typeface="Arial" charset="0"/>
        <a:buChar char="–"/>
        <a:defRPr sz="1400">
          <a:solidFill>
            <a:srgbClr val="000000"/>
          </a:solidFill>
          <a:latin typeface="+mn-lt"/>
          <a:cs typeface="+mn-cs"/>
        </a:defRPr>
      </a:lvl2pPr>
      <a:lvl3pPr marL="479425" indent="-138113" algn="l" defTabSz="449263" rtl="0" eaLnBrk="0" fontAlgn="base" hangingPunct="0">
        <a:spcBef>
          <a:spcPct val="50000"/>
        </a:spcBef>
        <a:spcAft>
          <a:spcPct val="0"/>
        </a:spcAft>
        <a:buClr>
          <a:schemeClr val="tx1"/>
        </a:buClr>
        <a:buSzPct val="100000"/>
        <a:buChar char="•"/>
        <a:defRPr sz="1400">
          <a:solidFill>
            <a:srgbClr val="000000"/>
          </a:solidFill>
          <a:latin typeface="+mn-lt"/>
          <a:cs typeface="+mn-cs"/>
        </a:defRPr>
      </a:lvl3pPr>
      <a:lvl4pPr marL="630238" indent="-149225" algn="l" defTabSz="449263" rtl="0" eaLnBrk="0" fontAlgn="base" hangingPunct="0">
        <a:spcBef>
          <a:spcPts val="300"/>
        </a:spcBef>
        <a:spcAft>
          <a:spcPts val="300"/>
        </a:spcAft>
        <a:buClr>
          <a:schemeClr val="tx1"/>
        </a:buClr>
        <a:buSzPct val="100000"/>
        <a:buFont typeface="Arial" charset="0"/>
        <a:buChar char="–"/>
        <a:defRPr sz="1600">
          <a:solidFill>
            <a:srgbClr val="000000"/>
          </a:solidFill>
          <a:latin typeface="+mn-lt"/>
          <a:cs typeface="+mn-cs"/>
        </a:defRPr>
      </a:lvl4pPr>
      <a:lvl5pPr marL="1166813" indent="-228600" algn="l" defTabSz="449263" rtl="0" eaLnBrk="0" fontAlgn="base" hangingPunct="0">
        <a:spcBef>
          <a:spcPts val="300"/>
        </a:spcBef>
        <a:spcAft>
          <a:spcPts val="300"/>
        </a:spcAft>
        <a:buClr>
          <a:srgbClr val="7889FB"/>
        </a:buClr>
        <a:buSzPct val="100000"/>
        <a:buFont typeface="Arial" charset="0"/>
        <a:buChar char="–"/>
        <a:defRPr sz="1600">
          <a:solidFill>
            <a:srgbClr val="000000"/>
          </a:solidFill>
          <a:latin typeface="+mn-lt"/>
          <a:cs typeface="+mn-cs"/>
        </a:defRPr>
      </a:lvl5pPr>
      <a:lvl6pPr marL="1624013"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6pPr>
      <a:lvl7pPr marL="2081213"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7pPr>
      <a:lvl8pPr marL="2538413"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8pPr>
      <a:lvl9pPr marL="2995613"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www.ibm.com/software/ration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ibm.com/software/rationa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IBM Innovate 2010 Session Track Template">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a:xfrm>
            <a:off x="180975" y="2024063"/>
            <a:ext cx="6819900" cy="1080296"/>
          </a:xfrm>
        </p:spPr>
        <p:txBody>
          <a:bodyPr/>
          <a:lstStyle/>
          <a:p>
            <a:r>
              <a:rPr lang="en-US" b="1" dirty="0" smtClean="0"/>
              <a:t>Visual Definition</a:t>
            </a:r>
            <a:br>
              <a:rPr lang="en-US" b="1" dirty="0" smtClean="0"/>
            </a:br>
            <a:r>
              <a:rPr lang="en-US" b="1" dirty="0" smtClean="0"/>
              <a:t>in </a:t>
            </a:r>
            <a:r>
              <a:rPr lang="en-US" b="1" dirty="0"/>
              <a:t>the Requirements Lifecycle: </a:t>
            </a:r>
            <a:r>
              <a:rPr lang="en-US" b="1" dirty="0" smtClean="0"/>
              <a:t/>
            </a:r>
            <a:br>
              <a:rPr lang="en-US" b="1" dirty="0" smtClean="0"/>
            </a:br>
            <a:r>
              <a:rPr lang="en-US" b="1" dirty="0" smtClean="0"/>
              <a:t>A </a:t>
            </a:r>
            <a:r>
              <a:rPr lang="en-US" b="1" dirty="0"/>
              <a:t>Conceptual Framework</a:t>
            </a:r>
            <a:endParaRPr lang="en-GB" dirty="0"/>
          </a:p>
        </p:txBody>
      </p:sp>
      <p:sp>
        <p:nvSpPr>
          <p:cNvPr id="3084" name="Rectangle 12"/>
          <p:cNvSpPr>
            <a:spLocks noGrp="1" noChangeArrowheads="1"/>
          </p:cNvSpPr>
          <p:nvPr>
            <p:ph type="subTitle" idx="1"/>
          </p:nvPr>
        </p:nvSpPr>
        <p:spPr>
          <a:xfrm>
            <a:off x="180975" y="3676650"/>
            <a:ext cx="6796088" cy="1231106"/>
          </a:xfrm>
        </p:spPr>
        <p:txBody>
          <a:bodyPr/>
          <a:lstStyle/>
          <a:p>
            <a:r>
              <a:rPr lang="en-GB" dirty="0" smtClean="0"/>
              <a:t>Daniel Moul</a:t>
            </a:r>
            <a:endParaRPr lang="en-GB" dirty="0"/>
          </a:p>
          <a:p>
            <a:r>
              <a:rPr lang="en-GB" dirty="0" smtClean="0"/>
              <a:t>Senior Market Manager</a:t>
            </a:r>
          </a:p>
          <a:p>
            <a:r>
              <a:rPr lang="en-GB" dirty="0" smtClean="0"/>
              <a:t>IBM Rational Offering Strategy &amp; Delivery</a:t>
            </a:r>
            <a:endParaRPr lang="en-GB" dirty="0"/>
          </a:p>
          <a:p>
            <a:r>
              <a:rPr lang="en-GB" dirty="0" smtClean="0"/>
              <a:t>dmoul@us.ibm.com</a:t>
            </a:r>
            <a:r>
              <a:rPr lang="en-GB" dirty="0"/>
              <a:t/>
            </a:r>
            <a:br>
              <a:rPr lang="en-GB" dirty="0"/>
            </a:br>
            <a:r>
              <a:rPr lang="en-GB" dirty="0"/>
              <a:t>Session </a:t>
            </a:r>
            <a:r>
              <a:rPr lang="en-US" b="1" dirty="0"/>
              <a:t>RDM-2031 </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dirty="0"/>
              <a:t>Requirements elicitation and validation</a:t>
            </a:r>
          </a:p>
        </p:txBody>
      </p:sp>
      <p:sp>
        <p:nvSpPr>
          <p:cNvPr id="461827" name="Rectangle 3"/>
          <p:cNvSpPr>
            <a:spLocks noGrp="1" noChangeArrowheads="1"/>
          </p:cNvSpPr>
          <p:nvPr>
            <p:ph type="body" idx="1"/>
          </p:nvPr>
        </p:nvSpPr>
        <p:spPr>
          <a:xfrm>
            <a:off x="268288" y="1600200"/>
            <a:ext cx="8620125" cy="1569660"/>
          </a:xfrm>
        </p:spPr>
        <p:txBody>
          <a:bodyPr/>
          <a:lstStyle/>
          <a:p>
            <a:r>
              <a:rPr lang="en-US" sz="2400" dirty="0"/>
              <a:t>Which ambiguous parts?</a:t>
            </a:r>
          </a:p>
          <a:p>
            <a:endParaRPr lang="en-US" sz="2400" dirty="0"/>
          </a:p>
          <a:p>
            <a:pPr>
              <a:buFont typeface="Wingdings" pitchFamily="2" charset="2"/>
              <a:buNone/>
            </a:pPr>
            <a:r>
              <a:rPr lang="en-US" sz="2400" dirty="0"/>
              <a:t>			Only the parts that matter most</a:t>
            </a:r>
          </a:p>
        </p:txBody>
      </p:sp>
    </p:spTree>
    <p:extLst>
      <p:ext uri="{BB962C8B-B14F-4D97-AF65-F5344CB8AC3E}">
        <p14:creationId xmlns:p14="http://schemas.microsoft.com/office/powerpoint/2010/main" val="2755699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dirty="0"/>
              <a:t>Requirements elicitation and validation</a:t>
            </a:r>
          </a:p>
        </p:txBody>
      </p:sp>
      <p:sp>
        <p:nvSpPr>
          <p:cNvPr id="458755" name="Rectangle 3"/>
          <p:cNvSpPr>
            <a:spLocks noGrp="1" noChangeArrowheads="1"/>
          </p:cNvSpPr>
          <p:nvPr>
            <p:ph type="body" idx="1"/>
          </p:nvPr>
        </p:nvSpPr>
        <p:spPr>
          <a:xfrm>
            <a:off x="268288" y="1600200"/>
            <a:ext cx="8620125" cy="2677656"/>
          </a:xfrm>
        </p:spPr>
        <p:txBody>
          <a:bodyPr/>
          <a:lstStyle/>
          <a:p>
            <a:pPr marL="0" indent="0"/>
            <a:r>
              <a:rPr lang="en-US" sz="2400" dirty="0" smtClean="0"/>
              <a:t>How do we remove ambiguity?</a:t>
            </a:r>
            <a:endParaRPr lang="en-US" sz="2400" dirty="0"/>
          </a:p>
          <a:p>
            <a:pPr marL="0" indent="0"/>
            <a:endParaRPr lang="en-US" sz="2400" dirty="0"/>
          </a:p>
          <a:p>
            <a:pPr marL="0" indent="0">
              <a:buFont typeface="Wingdings" pitchFamily="2" charset="2"/>
              <a:buNone/>
            </a:pPr>
            <a:r>
              <a:rPr lang="en-US" sz="2400" dirty="0"/>
              <a:t>		Thinking</a:t>
            </a:r>
            <a:br>
              <a:rPr lang="en-US" sz="2400" dirty="0"/>
            </a:br>
            <a:r>
              <a:rPr lang="en-US" sz="2400" dirty="0"/>
              <a:t>		“Writing”</a:t>
            </a:r>
            <a:br>
              <a:rPr lang="en-US" sz="2400" dirty="0"/>
            </a:br>
            <a:r>
              <a:rPr lang="en-US" sz="2400" dirty="0"/>
              <a:t>		Conversations</a:t>
            </a:r>
            <a:br>
              <a:rPr lang="en-US" sz="2400" dirty="0"/>
            </a:br>
            <a:endParaRPr lang="en-US" sz="2400" dirty="0"/>
          </a:p>
        </p:txBody>
      </p:sp>
      <p:sp>
        <p:nvSpPr>
          <p:cNvPr id="2" name="Rectangle 1"/>
          <p:cNvSpPr/>
          <p:nvPr/>
        </p:nvSpPr>
        <p:spPr>
          <a:xfrm>
            <a:off x="6097082" y="2901877"/>
            <a:ext cx="1726755" cy="830997"/>
          </a:xfrm>
          <a:prstGeom prst="rect">
            <a:avLst/>
          </a:prstGeom>
        </p:spPr>
        <p:txBody>
          <a:bodyPr wrap="none">
            <a:spAutoFit/>
          </a:bodyPr>
          <a:lstStyle/>
          <a:p>
            <a:pPr marL="0" indent="0" algn="l">
              <a:buFont typeface="Wingdings" pitchFamily="2" charset="2"/>
              <a:buNone/>
            </a:pPr>
            <a:r>
              <a:rPr lang="en-US" sz="2400" dirty="0" smtClean="0"/>
              <a:t>Consensus</a:t>
            </a:r>
          </a:p>
          <a:p>
            <a:pPr marL="0" indent="0" algn="l">
              <a:buFont typeface="Wingdings" pitchFamily="2" charset="2"/>
              <a:buNone/>
            </a:pPr>
            <a:r>
              <a:rPr lang="en-US" sz="2400" dirty="0" smtClean="0"/>
              <a:t>Approval</a:t>
            </a:r>
            <a:endParaRPr lang="en-US" sz="2400" dirty="0"/>
          </a:p>
        </p:txBody>
      </p:sp>
      <p:sp>
        <p:nvSpPr>
          <p:cNvPr id="3" name="Right Arrow 2"/>
          <p:cNvSpPr/>
          <p:nvPr/>
        </p:nvSpPr>
        <p:spPr bwMode="auto">
          <a:xfrm>
            <a:off x="4066673" y="2767086"/>
            <a:ext cx="1010653" cy="1118937"/>
          </a:xfrm>
          <a:prstGeom prst="rightArrow">
            <a:avLst>
              <a:gd name="adj1" fmla="val 65054"/>
              <a:gd name="adj2"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1600" b="0" i="0" u="none" strike="noStrike" cap="none" normalizeH="0" baseline="0" smtClean="0">
              <a:ln>
                <a:noFill/>
              </a:ln>
              <a:solidFill>
                <a:srgbClr val="000000"/>
              </a:solidFill>
              <a:effectLst/>
              <a:latin typeface="Arial" charset="0"/>
              <a:cs typeface="Arial" charset="0"/>
            </a:endParaRPr>
          </a:p>
        </p:txBody>
      </p:sp>
    </p:spTree>
    <p:extLst>
      <p:ext uri="{BB962C8B-B14F-4D97-AF65-F5344CB8AC3E}">
        <p14:creationId xmlns:p14="http://schemas.microsoft.com/office/powerpoint/2010/main" val="2565745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dirty="0"/>
              <a:t>Requirements elicitation and validation</a:t>
            </a:r>
          </a:p>
        </p:txBody>
      </p:sp>
      <p:sp>
        <p:nvSpPr>
          <p:cNvPr id="459779" name="Rectangle 3"/>
          <p:cNvSpPr>
            <a:spLocks noGrp="1" noChangeArrowheads="1"/>
          </p:cNvSpPr>
          <p:nvPr>
            <p:ph type="body" idx="1"/>
          </p:nvPr>
        </p:nvSpPr>
        <p:spPr>
          <a:xfrm>
            <a:off x="268288" y="1600200"/>
            <a:ext cx="8620125" cy="3046988"/>
          </a:xfrm>
        </p:spPr>
        <p:txBody>
          <a:bodyPr/>
          <a:lstStyle/>
          <a:p>
            <a:pPr marL="0" indent="0"/>
            <a:r>
              <a:rPr lang="en-US" sz="2400" dirty="0"/>
              <a:t>Expressed in what ways?</a:t>
            </a:r>
          </a:p>
          <a:p>
            <a:pPr marL="0" indent="0"/>
            <a:endParaRPr lang="en-US" sz="2400" dirty="0"/>
          </a:p>
          <a:p>
            <a:pPr marL="0" indent="0">
              <a:buFont typeface="Wingdings" pitchFamily="2" charset="2"/>
              <a:buNone/>
            </a:pPr>
            <a:r>
              <a:rPr lang="en-US" sz="2400" dirty="0"/>
              <a:t>		In the notations that </a:t>
            </a:r>
            <a:br>
              <a:rPr lang="en-US" sz="2400" dirty="0"/>
            </a:br>
            <a:r>
              <a:rPr lang="en-US" sz="2400" dirty="0"/>
              <a:t>		best convey your ideas</a:t>
            </a:r>
          </a:p>
          <a:p>
            <a:pPr marL="0" indent="0">
              <a:buFont typeface="Wingdings" pitchFamily="2" charset="2"/>
              <a:buNone/>
            </a:pPr>
            <a:endParaRPr lang="en-US" sz="2400" dirty="0"/>
          </a:p>
          <a:p>
            <a:pPr marL="0" indent="0">
              <a:buFont typeface="Wingdings" pitchFamily="2" charset="2"/>
              <a:buNone/>
            </a:pPr>
            <a:endParaRPr lang="en-US" sz="2400" dirty="0"/>
          </a:p>
        </p:txBody>
      </p:sp>
    </p:spTree>
    <p:extLst>
      <p:ext uri="{BB962C8B-B14F-4D97-AF65-F5344CB8AC3E}">
        <p14:creationId xmlns:p14="http://schemas.microsoft.com/office/powerpoint/2010/main" val="1835919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work\conferences\Innovate 2012\RM track\RDM-2031 Visual Def\notations-tree.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b="3349"/>
          <a:stretch/>
        </p:blipFill>
        <p:spPr bwMode="auto">
          <a:xfrm>
            <a:off x="2309446" y="1145946"/>
            <a:ext cx="6681667" cy="5395531"/>
          </a:xfrm>
          <a:prstGeom prst="rect">
            <a:avLst/>
          </a:prstGeom>
          <a:noFill/>
          <a:extLst>
            <a:ext uri="{909E8E84-426E-40DD-AFC4-6F175D3DCCD1}">
              <a14:hiddenFill xmlns:a14="http://schemas.microsoft.com/office/drawing/2010/main">
                <a:solidFill>
                  <a:srgbClr val="FFFFFF"/>
                </a:solidFill>
              </a14:hiddenFill>
            </a:ext>
          </a:extLst>
        </p:spPr>
      </p:pic>
      <p:sp>
        <p:nvSpPr>
          <p:cNvPr id="460802" name="Rectangle 2"/>
          <p:cNvSpPr>
            <a:spLocks noGrp="1" noChangeArrowheads="1"/>
          </p:cNvSpPr>
          <p:nvPr>
            <p:ph type="title"/>
          </p:nvPr>
        </p:nvSpPr>
        <p:spPr/>
        <p:txBody>
          <a:bodyPr/>
          <a:lstStyle/>
          <a:p>
            <a:r>
              <a:rPr lang="en-US" dirty="0"/>
              <a:t>Requirements elicitation and validation</a:t>
            </a:r>
          </a:p>
        </p:txBody>
      </p:sp>
      <p:sp>
        <p:nvSpPr>
          <p:cNvPr id="460803" name="Rectangle 3"/>
          <p:cNvSpPr>
            <a:spLocks noGrp="1" noChangeArrowheads="1"/>
          </p:cNvSpPr>
          <p:nvPr>
            <p:ph type="body" idx="1"/>
          </p:nvPr>
        </p:nvSpPr>
        <p:spPr>
          <a:xfrm>
            <a:off x="268289" y="1600200"/>
            <a:ext cx="3471374" cy="830997"/>
          </a:xfrm>
          <a:solidFill>
            <a:schemeClr val="bg1"/>
          </a:solidFill>
        </p:spPr>
        <p:txBody>
          <a:bodyPr/>
          <a:lstStyle/>
          <a:p>
            <a:pPr marL="0" indent="0"/>
            <a:r>
              <a:rPr lang="en-US" sz="2400" dirty="0" smtClean="0"/>
              <a:t>Which requirements</a:t>
            </a:r>
            <a:br>
              <a:rPr lang="en-US" sz="2400" dirty="0" smtClean="0"/>
            </a:br>
            <a:r>
              <a:rPr lang="en-US" sz="2400" dirty="0" smtClean="0"/>
              <a:t>notations </a:t>
            </a:r>
            <a:r>
              <a:rPr lang="en-US" sz="2400" dirty="0"/>
              <a:t>are common</a:t>
            </a:r>
            <a:r>
              <a:rPr lang="en-US" sz="2400" dirty="0" smtClean="0"/>
              <a:t>?</a:t>
            </a:r>
            <a:endParaRPr lang="en-US" sz="2400" dirty="0"/>
          </a:p>
        </p:txBody>
      </p:sp>
      <p:sp>
        <p:nvSpPr>
          <p:cNvPr id="2" name="TextBox 1"/>
          <p:cNvSpPr txBox="1"/>
          <p:nvPr/>
        </p:nvSpPr>
        <p:spPr>
          <a:xfrm>
            <a:off x="3235569" y="3165231"/>
            <a:ext cx="937846" cy="369332"/>
          </a:xfrm>
          <a:prstGeom prst="rect">
            <a:avLst/>
          </a:prstGeom>
          <a:noFill/>
        </p:spPr>
        <p:txBody>
          <a:bodyPr wrap="square" rtlCol="0">
            <a:spAutoFit/>
          </a:bodyPr>
          <a:lstStyle/>
          <a:p>
            <a:r>
              <a:rPr lang="en-US" sz="1800" dirty="0" smtClean="0"/>
              <a:t>TEXT</a:t>
            </a:r>
            <a:endParaRPr lang="en-US" sz="1800" dirty="0"/>
          </a:p>
        </p:txBody>
      </p:sp>
      <p:sp>
        <p:nvSpPr>
          <p:cNvPr id="8" name="TextBox 7"/>
          <p:cNvSpPr txBox="1"/>
          <p:nvPr/>
        </p:nvSpPr>
        <p:spPr>
          <a:xfrm>
            <a:off x="5427785" y="1436133"/>
            <a:ext cx="1242646" cy="369332"/>
          </a:xfrm>
          <a:prstGeom prst="rect">
            <a:avLst/>
          </a:prstGeom>
          <a:noFill/>
        </p:spPr>
        <p:txBody>
          <a:bodyPr wrap="square" rtlCol="0">
            <a:spAutoFit/>
          </a:bodyPr>
          <a:lstStyle/>
          <a:p>
            <a:r>
              <a:rPr lang="en-US" sz="1800" dirty="0" smtClean="0"/>
              <a:t>Diagrams</a:t>
            </a:r>
            <a:endParaRPr lang="en-US" sz="1800" dirty="0"/>
          </a:p>
        </p:txBody>
      </p:sp>
      <p:sp>
        <p:nvSpPr>
          <p:cNvPr id="9" name="TextBox 8"/>
          <p:cNvSpPr txBox="1"/>
          <p:nvPr/>
        </p:nvSpPr>
        <p:spPr>
          <a:xfrm>
            <a:off x="7385538" y="1444954"/>
            <a:ext cx="1500067" cy="369332"/>
          </a:xfrm>
          <a:prstGeom prst="rect">
            <a:avLst/>
          </a:prstGeom>
          <a:noFill/>
        </p:spPr>
        <p:txBody>
          <a:bodyPr wrap="square" rtlCol="0">
            <a:spAutoFit/>
          </a:bodyPr>
          <a:lstStyle/>
          <a:p>
            <a:r>
              <a:rPr lang="en-US" sz="1800" dirty="0" smtClean="0"/>
              <a:t>Storyboards</a:t>
            </a:r>
            <a:endParaRPr lang="en-US" sz="1800" dirty="0"/>
          </a:p>
        </p:txBody>
      </p:sp>
      <p:sp>
        <p:nvSpPr>
          <p:cNvPr id="10" name="TextBox 9"/>
          <p:cNvSpPr txBox="1"/>
          <p:nvPr/>
        </p:nvSpPr>
        <p:spPr>
          <a:xfrm>
            <a:off x="5251938" y="3349897"/>
            <a:ext cx="1430216" cy="369332"/>
          </a:xfrm>
          <a:prstGeom prst="rect">
            <a:avLst/>
          </a:prstGeom>
          <a:noFill/>
        </p:spPr>
        <p:txBody>
          <a:bodyPr wrap="square" rtlCol="0">
            <a:spAutoFit/>
          </a:bodyPr>
          <a:lstStyle/>
          <a:p>
            <a:r>
              <a:rPr lang="en-US" sz="1800" dirty="0" smtClean="0"/>
              <a:t>Simulations</a:t>
            </a:r>
            <a:endParaRPr lang="en-US" sz="1800" dirty="0"/>
          </a:p>
        </p:txBody>
      </p:sp>
      <p:sp>
        <p:nvSpPr>
          <p:cNvPr id="11" name="TextBox 10"/>
          <p:cNvSpPr txBox="1"/>
          <p:nvPr/>
        </p:nvSpPr>
        <p:spPr>
          <a:xfrm>
            <a:off x="6764215" y="3374179"/>
            <a:ext cx="1125415" cy="369332"/>
          </a:xfrm>
          <a:prstGeom prst="rect">
            <a:avLst/>
          </a:prstGeom>
          <a:noFill/>
        </p:spPr>
        <p:txBody>
          <a:bodyPr wrap="square" rtlCol="0">
            <a:spAutoFit/>
          </a:bodyPr>
          <a:lstStyle/>
          <a:p>
            <a:r>
              <a:rPr lang="en-US" sz="1800" dirty="0" smtClean="0"/>
              <a:t>Tables</a:t>
            </a:r>
            <a:endParaRPr lang="en-US" sz="1800" dirty="0"/>
          </a:p>
        </p:txBody>
      </p:sp>
      <p:sp>
        <p:nvSpPr>
          <p:cNvPr id="12" name="TextBox 11"/>
          <p:cNvSpPr txBox="1"/>
          <p:nvPr/>
        </p:nvSpPr>
        <p:spPr>
          <a:xfrm>
            <a:off x="7982928" y="3211397"/>
            <a:ext cx="902677" cy="646331"/>
          </a:xfrm>
          <a:prstGeom prst="rect">
            <a:avLst/>
          </a:prstGeom>
          <a:noFill/>
        </p:spPr>
        <p:txBody>
          <a:bodyPr wrap="square" rtlCol="0">
            <a:spAutoFit/>
          </a:bodyPr>
          <a:lstStyle/>
          <a:p>
            <a:r>
              <a:rPr lang="en-US" sz="1800" dirty="0" smtClean="0"/>
              <a:t>Proto-types</a:t>
            </a:r>
            <a:endParaRPr lang="en-US" sz="1800" dirty="0"/>
          </a:p>
        </p:txBody>
      </p:sp>
      <p:sp>
        <p:nvSpPr>
          <p:cNvPr id="14" name="TextBox 13"/>
          <p:cNvSpPr txBox="1"/>
          <p:nvPr/>
        </p:nvSpPr>
        <p:spPr>
          <a:xfrm>
            <a:off x="5369170" y="5225590"/>
            <a:ext cx="1125415" cy="369332"/>
          </a:xfrm>
          <a:prstGeom prst="rect">
            <a:avLst/>
          </a:prstGeom>
          <a:noFill/>
        </p:spPr>
        <p:txBody>
          <a:bodyPr wrap="square" rtlCol="0">
            <a:spAutoFit/>
          </a:bodyPr>
          <a:lstStyle/>
          <a:p>
            <a:r>
              <a:rPr lang="en-US" sz="1800" dirty="0" smtClean="0"/>
              <a:t>UML</a:t>
            </a:r>
            <a:endParaRPr lang="en-US" sz="1800" dirty="0"/>
          </a:p>
        </p:txBody>
      </p:sp>
      <p:sp>
        <p:nvSpPr>
          <p:cNvPr id="15" name="TextBox 14"/>
          <p:cNvSpPr txBox="1"/>
          <p:nvPr/>
        </p:nvSpPr>
        <p:spPr>
          <a:xfrm>
            <a:off x="6764215" y="5225590"/>
            <a:ext cx="1008185" cy="369332"/>
          </a:xfrm>
          <a:prstGeom prst="rect">
            <a:avLst/>
          </a:prstGeom>
          <a:noFill/>
        </p:spPr>
        <p:txBody>
          <a:bodyPr wrap="square" rtlCol="0">
            <a:spAutoFit/>
          </a:bodyPr>
          <a:lstStyle/>
          <a:p>
            <a:r>
              <a:rPr lang="en-US" sz="1800" dirty="0" smtClean="0"/>
              <a:t>SysML</a:t>
            </a:r>
            <a:endParaRPr lang="en-US" sz="1800" dirty="0"/>
          </a:p>
        </p:txBody>
      </p:sp>
      <p:sp>
        <p:nvSpPr>
          <p:cNvPr id="16" name="TextBox 15"/>
          <p:cNvSpPr txBox="1"/>
          <p:nvPr/>
        </p:nvSpPr>
        <p:spPr>
          <a:xfrm>
            <a:off x="7871558" y="5225590"/>
            <a:ext cx="1119555" cy="369332"/>
          </a:xfrm>
          <a:prstGeom prst="rect">
            <a:avLst/>
          </a:prstGeom>
          <a:noFill/>
        </p:spPr>
        <p:txBody>
          <a:bodyPr wrap="square" rtlCol="0">
            <a:spAutoFit/>
          </a:bodyPr>
          <a:lstStyle/>
          <a:p>
            <a:r>
              <a:rPr lang="en-US" sz="1800" dirty="0" smtClean="0"/>
              <a:t>Graphics</a:t>
            </a:r>
            <a:endParaRPr lang="en-US" sz="1800" dirty="0"/>
          </a:p>
        </p:txBody>
      </p:sp>
    </p:spTree>
    <p:extLst>
      <p:ext uri="{BB962C8B-B14F-4D97-AF65-F5344CB8AC3E}">
        <p14:creationId xmlns:p14="http://schemas.microsoft.com/office/powerpoint/2010/main" val="3998380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work\AA-Rational\Marketing\graphics\Backgrounds\DatabaseContent_000006412772.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12880" y="1810736"/>
            <a:ext cx="1870538" cy="1402904"/>
          </a:xfrm>
          <a:prstGeom prst="rect">
            <a:avLst/>
          </a:prstGeom>
          <a:noFill/>
          <a:extLst>
            <a:ext uri="{909E8E84-426E-40DD-AFC4-6F175D3DCCD1}">
              <a14:hiddenFill xmlns:a14="http://schemas.microsoft.com/office/drawing/2010/main">
                <a:solidFill>
                  <a:srgbClr val="FFFFFF"/>
                </a:solidFill>
              </a14:hiddenFill>
            </a:ext>
          </a:extLst>
        </p:spPr>
      </p:pic>
      <p:sp>
        <p:nvSpPr>
          <p:cNvPr id="462850" name="Rectangle 2"/>
          <p:cNvSpPr>
            <a:spLocks noGrp="1" noChangeArrowheads="1"/>
          </p:cNvSpPr>
          <p:nvPr>
            <p:ph type="title"/>
          </p:nvPr>
        </p:nvSpPr>
        <p:spPr/>
        <p:txBody>
          <a:bodyPr/>
          <a:lstStyle/>
          <a:p>
            <a:r>
              <a:rPr lang="en-US" dirty="0"/>
              <a:t>Requirements elicitation and validation</a:t>
            </a:r>
          </a:p>
        </p:txBody>
      </p:sp>
      <p:sp>
        <p:nvSpPr>
          <p:cNvPr id="462851" name="Rectangle 3"/>
          <p:cNvSpPr>
            <a:spLocks noGrp="1" noChangeArrowheads="1"/>
          </p:cNvSpPr>
          <p:nvPr>
            <p:ph type="body" idx="1"/>
          </p:nvPr>
        </p:nvSpPr>
        <p:spPr>
          <a:xfrm>
            <a:off x="268288" y="1600200"/>
            <a:ext cx="8620125" cy="3785652"/>
          </a:xfrm>
        </p:spPr>
        <p:txBody>
          <a:bodyPr/>
          <a:lstStyle/>
          <a:p>
            <a:pPr marL="0" indent="0"/>
            <a:r>
              <a:rPr lang="en-US" sz="2400" dirty="0"/>
              <a:t>Expressed where?</a:t>
            </a:r>
          </a:p>
          <a:p>
            <a:pPr marL="0" indent="0"/>
            <a:endParaRPr lang="en-US" sz="2400" dirty="0"/>
          </a:p>
          <a:p>
            <a:pPr marL="0" indent="0">
              <a:buNone/>
            </a:pPr>
            <a:r>
              <a:rPr lang="en-US" sz="2400" dirty="0"/>
              <a:t>		</a:t>
            </a:r>
            <a:r>
              <a:rPr lang="en-US" sz="2400" dirty="0" smtClean="0"/>
              <a:t>		Documents</a:t>
            </a:r>
            <a:r>
              <a:rPr lang="en-US" sz="2400" dirty="0"/>
              <a:t/>
            </a:r>
            <a:br>
              <a:rPr lang="en-US" sz="2400" dirty="0"/>
            </a:br>
            <a:r>
              <a:rPr lang="en-US" sz="2400" dirty="0"/>
              <a:t>		</a:t>
            </a:r>
            <a:r>
              <a:rPr lang="en-US" sz="2400" dirty="0" smtClean="0"/>
              <a:t>		Whiteboards</a:t>
            </a:r>
            <a:r>
              <a:rPr lang="en-US" sz="2400" dirty="0"/>
              <a:t/>
            </a:r>
            <a:br>
              <a:rPr lang="en-US" sz="2400" dirty="0"/>
            </a:br>
            <a:r>
              <a:rPr lang="en-US" sz="2400" dirty="0"/>
              <a:t>		</a:t>
            </a:r>
            <a:r>
              <a:rPr lang="en-US" sz="2400" dirty="0" smtClean="0"/>
              <a:t>		Other electronic </a:t>
            </a:r>
            <a:r>
              <a:rPr lang="en-US" sz="2400" dirty="0"/>
              <a:t>notations</a:t>
            </a:r>
            <a:br>
              <a:rPr lang="en-US" sz="2400" dirty="0"/>
            </a:br>
            <a:r>
              <a:rPr lang="en-US" sz="2400" dirty="0"/>
              <a:t>		</a:t>
            </a:r>
            <a:r>
              <a:rPr lang="en-US" sz="2400" dirty="0" smtClean="0"/>
              <a:t>		Email </a:t>
            </a:r>
            <a:r>
              <a:rPr lang="en-US" sz="2400" dirty="0"/>
              <a:t>and instant messages</a:t>
            </a:r>
            <a:br>
              <a:rPr lang="en-US" sz="2400" dirty="0"/>
            </a:br>
            <a:r>
              <a:rPr lang="en-US" sz="2400" dirty="0"/>
              <a:t>		</a:t>
            </a:r>
            <a:r>
              <a:rPr lang="en-US" sz="2400" dirty="0" smtClean="0"/>
              <a:t>		Hallway </a:t>
            </a:r>
            <a:r>
              <a:rPr lang="en-US" sz="2400" dirty="0"/>
              <a:t>conversations</a:t>
            </a:r>
            <a:br>
              <a:rPr lang="en-US" sz="2400" dirty="0"/>
            </a:br>
            <a:r>
              <a:rPr lang="en-US" sz="2400" dirty="0"/>
              <a:t>	</a:t>
            </a:r>
            <a:r>
              <a:rPr lang="en-US" sz="2400" dirty="0" smtClean="0"/>
              <a:t>		</a:t>
            </a:r>
            <a:r>
              <a:rPr lang="en-US" sz="2400" dirty="0"/>
              <a:t>	</a:t>
            </a:r>
            <a:r>
              <a:rPr lang="en-US" sz="2400" dirty="0" smtClean="0"/>
              <a:t>Meetings</a:t>
            </a:r>
            <a:br>
              <a:rPr lang="en-US" sz="2400" dirty="0" smtClean="0"/>
            </a:br>
            <a:r>
              <a:rPr lang="en-US" sz="2400" dirty="0" smtClean="0"/>
              <a:t>				Social media</a:t>
            </a:r>
            <a:endParaRPr lang="en-US" sz="2400" dirty="0"/>
          </a:p>
        </p:txBody>
      </p:sp>
      <p:pic>
        <p:nvPicPr>
          <p:cNvPr id="6" name="Picture 11" descr="marketing_5269647Small"/>
          <p:cNvPicPr>
            <a:picLocks noChangeAspect="1" noChangeArrowheads="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728251" y="1293599"/>
            <a:ext cx="2132666" cy="141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C:\work\AA-Rational\Marketing\graphics\ProductAndApplication_Identifiers\report.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39688" y="2282270"/>
            <a:ext cx="777207" cy="8612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work\AA-Rational\Marketing\graphics\Objects\SoftwareLayer_Gradient.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220326" y="-257175"/>
            <a:ext cx="2055646" cy="9841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work\AA-Rational\Marketing\graphics\Icons_Symbols_Buttons\Email.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88421" y="3809443"/>
            <a:ext cx="1030288" cy="6699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DI0134183"/>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655228" y="3348317"/>
            <a:ext cx="1185842" cy="1592179"/>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descr="200285438-001_4"/>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770521" y="5018979"/>
            <a:ext cx="1772874" cy="1331968"/>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C:\work\AA-Rational\Marketing\graphics\Icons_Symbols_Buttons\Lifecasting.png"/>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736807" y="5317958"/>
            <a:ext cx="975601" cy="103298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bwMode="auto">
          <a:xfrm>
            <a:off x="1516895" y="2712884"/>
            <a:ext cx="468316" cy="17469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1030" idx="3"/>
          </p:cNvCxnSpPr>
          <p:nvPr/>
        </p:nvCxnSpPr>
        <p:spPr bwMode="auto">
          <a:xfrm flipV="1">
            <a:off x="1318709" y="4054642"/>
            <a:ext cx="666502" cy="897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V="1">
            <a:off x="1751053" y="5317958"/>
            <a:ext cx="234158" cy="1684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flipV="1">
            <a:off x="3948822" y="2712884"/>
            <a:ext cx="442704" cy="5007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flipV="1">
            <a:off x="5752010" y="2887579"/>
            <a:ext cx="468316" cy="7471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a:off x="3946358" y="4836696"/>
            <a:ext cx="637674" cy="3248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flipV="1">
            <a:off x="5339807" y="4307305"/>
            <a:ext cx="1145214" cy="8471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0628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Requirements elicitation and validation</a:t>
            </a:r>
          </a:p>
        </p:txBody>
      </p:sp>
      <p:sp>
        <p:nvSpPr>
          <p:cNvPr id="502787" name="Rectangle 3"/>
          <p:cNvSpPr>
            <a:spLocks noGrp="1" noChangeArrowheads="1"/>
          </p:cNvSpPr>
          <p:nvPr>
            <p:ph type="body" idx="1"/>
          </p:nvPr>
        </p:nvSpPr>
        <p:spPr>
          <a:xfrm>
            <a:off x="268288" y="1600200"/>
            <a:ext cx="8620125" cy="3231654"/>
          </a:xfrm>
        </p:spPr>
        <p:txBody>
          <a:bodyPr/>
          <a:lstStyle/>
          <a:p>
            <a:pPr marL="0" indent="0"/>
            <a:r>
              <a:rPr lang="en-US" sz="2400" dirty="0"/>
              <a:t>UI Storyboards and </a:t>
            </a:r>
            <a:r>
              <a:rPr lang="en-US" sz="2400" dirty="0" smtClean="0"/>
              <a:t>simulations are good for …</a:t>
            </a:r>
            <a:endParaRPr lang="en-US" sz="2400" dirty="0"/>
          </a:p>
          <a:p>
            <a:pPr marL="0" indent="0"/>
            <a:endParaRPr lang="en-US" sz="2400" dirty="0"/>
          </a:p>
          <a:p>
            <a:pPr marL="0" indent="0">
              <a:buFont typeface="Wingdings" pitchFamily="2" charset="2"/>
              <a:buNone/>
            </a:pPr>
            <a:r>
              <a:rPr lang="en-US" sz="2400" dirty="0"/>
              <a:t>		User interfaces</a:t>
            </a:r>
          </a:p>
          <a:p>
            <a:pPr marL="0" indent="0">
              <a:buFont typeface="Wingdings" pitchFamily="2" charset="2"/>
              <a:buNone/>
            </a:pPr>
            <a:r>
              <a:rPr lang="en-US" sz="2400" dirty="0"/>
              <a:t>		Visible system behavior</a:t>
            </a:r>
          </a:p>
          <a:p>
            <a:pPr marL="0" indent="0">
              <a:buFont typeface="Wingdings" pitchFamily="2" charset="2"/>
              <a:buNone/>
            </a:pPr>
            <a:endParaRPr lang="en-US" sz="2400" dirty="0"/>
          </a:p>
          <a:p>
            <a:pPr marL="0" indent="0">
              <a:buFont typeface="Wingdings" pitchFamily="2" charset="2"/>
              <a:buNone/>
            </a:pPr>
            <a:endParaRPr lang="en-US" sz="2400" dirty="0"/>
          </a:p>
        </p:txBody>
      </p:sp>
    </p:spTree>
    <p:extLst>
      <p:ext uri="{BB962C8B-B14F-4D97-AF65-F5344CB8AC3E}">
        <p14:creationId xmlns:p14="http://schemas.microsoft.com/office/powerpoint/2010/main" val="1943256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a:t>Requirements elicitation and validation</a:t>
            </a:r>
          </a:p>
        </p:txBody>
      </p:sp>
      <p:sp>
        <p:nvSpPr>
          <p:cNvPr id="503811" name="Rectangle 3"/>
          <p:cNvSpPr>
            <a:spLocks noGrp="1" noChangeArrowheads="1"/>
          </p:cNvSpPr>
          <p:nvPr>
            <p:ph type="body" idx="1"/>
          </p:nvPr>
        </p:nvSpPr>
        <p:spPr>
          <a:xfrm>
            <a:off x="268288" y="1600200"/>
            <a:ext cx="8620125" cy="3231654"/>
          </a:xfrm>
        </p:spPr>
        <p:txBody>
          <a:bodyPr/>
          <a:lstStyle/>
          <a:p>
            <a:pPr marL="0" indent="0"/>
            <a:r>
              <a:rPr lang="en-US" sz="2400" dirty="0" smtClean="0"/>
              <a:t>Text, BPMN and UML / SysML notations are better for …</a:t>
            </a:r>
            <a:endParaRPr lang="en-US" sz="2400" dirty="0"/>
          </a:p>
          <a:p>
            <a:pPr marL="0" indent="0"/>
            <a:endParaRPr lang="en-US" sz="2400" dirty="0"/>
          </a:p>
          <a:p>
            <a:pPr marL="0" indent="0">
              <a:buFont typeface="Wingdings" pitchFamily="2" charset="2"/>
              <a:buNone/>
            </a:pPr>
            <a:r>
              <a:rPr lang="en-US" sz="2400" dirty="0"/>
              <a:t>		Non-functional requirements</a:t>
            </a:r>
          </a:p>
          <a:p>
            <a:pPr marL="0" indent="0">
              <a:buFont typeface="Wingdings" pitchFamily="2" charset="2"/>
              <a:buNone/>
            </a:pPr>
            <a:r>
              <a:rPr lang="en-US" sz="2400" dirty="0"/>
              <a:t>		</a:t>
            </a:r>
            <a:r>
              <a:rPr lang="en-US" sz="2400" dirty="0" smtClean="0"/>
              <a:t>Business processes</a:t>
            </a:r>
          </a:p>
          <a:p>
            <a:pPr marL="0" indent="0">
              <a:buFont typeface="Wingdings" pitchFamily="2" charset="2"/>
              <a:buNone/>
            </a:pPr>
            <a:r>
              <a:rPr lang="en-US" sz="2400" dirty="0"/>
              <a:t>	</a:t>
            </a:r>
            <a:r>
              <a:rPr lang="en-US" sz="2400" dirty="0" smtClean="0"/>
              <a:t>	Server-side </a:t>
            </a:r>
            <a:r>
              <a:rPr lang="en-US" sz="2400" dirty="0"/>
              <a:t>behavior</a:t>
            </a:r>
          </a:p>
          <a:p>
            <a:pPr marL="0" indent="0">
              <a:buFont typeface="Wingdings" pitchFamily="2" charset="2"/>
              <a:buNone/>
            </a:pPr>
            <a:r>
              <a:rPr lang="en-US" sz="2400" dirty="0"/>
              <a:t>		Architectural </a:t>
            </a:r>
            <a:r>
              <a:rPr lang="en-US" sz="2400" dirty="0" smtClean="0"/>
              <a:t>considerations</a:t>
            </a:r>
            <a:endParaRPr lang="en-US" sz="2400" dirty="0"/>
          </a:p>
        </p:txBody>
      </p:sp>
    </p:spTree>
    <p:extLst>
      <p:ext uri="{BB962C8B-B14F-4D97-AF65-F5344CB8AC3E}">
        <p14:creationId xmlns:p14="http://schemas.microsoft.com/office/powerpoint/2010/main" val="71925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Requirements elicitation and validation</a:t>
            </a:r>
          </a:p>
        </p:txBody>
      </p:sp>
      <p:sp>
        <p:nvSpPr>
          <p:cNvPr id="486403" name="Rectangle 3"/>
          <p:cNvSpPr>
            <a:spLocks noGrp="1" noChangeArrowheads="1"/>
          </p:cNvSpPr>
          <p:nvPr>
            <p:ph type="body" idx="1"/>
          </p:nvPr>
        </p:nvSpPr>
        <p:spPr>
          <a:xfrm>
            <a:off x="268288" y="1600200"/>
            <a:ext cx="8620125" cy="2677656"/>
          </a:xfrm>
        </p:spPr>
        <p:txBody>
          <a:bodyPr/>
          <a:lstStyle/>
          <a:p>
            <a:pPr marL="0" indent="0"/>
            <a:r>
              <a:rPr lang="en-US" sz="2400" dirty="0" smtClean="0"/>
              <a:t>Visual notations are used in two kinds of conversations</a:t>
            </a:r>
            <a:endParaRPr lang="en-US" sz="2400" dirty="0"/>
          </a:p>
          <a:p>
            <a:pPr marL="0" indent="0"/>
            <a:endParaRPr lang="en-US" sz="2400" dirty="0"/>
          </a:p>
          <a:p>
            <a:pPr marL="0" indent="0">
              <a:buFont typeface="Wingdings" pitchFamily="2" charset="2"/>
              <a:buNone/>
            </a:pPr>
            <a:r>
              <a:rPr lang="en-US" sz="2400" dirty="0"/>
              <a:t>		</a:t>
            </a:r>
            <a:r>
              <a:rPr lang="en-US" sz="2400" dirty="0" smtClean="0"/>
              <a:t>Conceptual</a:t>
            </a:r>
            <a:endParaRPr lang="en-US" sz="2400" dirty="0"/>
          </a:p>
          <a:p>
            <a:pPr marL="0" indent="0">
              <a:buFont typeface="Wingdings" pitchFamily="2" charset="2"/>
              <a:buNone/>
            </a:pPr>
            <a:r>
              <a:rPr lang="en-US" sz="2400" dirty="0"/>
              <a:t>		Progressive </a:t>
            </a:r>
            <a:r>
              <a:rPr lang="en-US" sz="2400" dirty="0" smtClean="0"/>
              <a:t>design</a:t>
            </a:r>
            <a:endParaRPr lang="en-US" sz="2400" dirty="0"/>
          </a:p>
          <a:p>
            <a:pPr marL="0" indent="0">
              <a:buFont typeface="Wingdings" pitchFamily="2" charset="2"/>
              <a:buNone/>
            </a:pPr>
            <a:endParaRPr lang="en-US" sz="2400" dirty="0"/>
          </a:p>
        </p:txBody>
      </p:sp>
    </p:spTree>
    <p:extLst>
      <p:ext uri="{BB962C8B-B14F-4D97-AF65-F5344CB8AC3E}">
        <p14:creationId xmlns:p14="http://schemas.microsoft.com/office/powerpoint/2010/main" val="1254241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Requirements elicitation and validation</a:t>
            </a:r>
          </a:p>
        </p:txBody>
      </p:sp>
      <p:sp>
        <p:nvSpPr>
          <p:cNvPr id="486403" name="Rectangle 3"/>
          <p:cNvSpPr>
            <a:spLocks noGrp="1" noChangeArrowheads="1"/>
          </p:cNvSpPr>
          <p:nvPr>
            <p:ph type="body" idx="1"/>
          </p:nvPr>
        </p:nvSpPr>
        <p:spPr>
          <a:xfrm>
            <a:off x="268288" y="1600200"/>
            <a:ext cx="8620125" cy="1569660"/>
          </a:xfrm>
        </p:spPr>
        <p:txBody>
          <a:bodyPr/>
          <a:lstStyle/>
          <a:p>
            <a:pPr marL="0" indent="0"/>
            <a:r>
              <a:rPr lang="en-US" sz="2400" dirty="0" smtClean="0"/>
              <a:t>Different levels of abstraction … for different audiences</a:t>
            </a:r>
            <a:endParaRPr lang="en-US" sz="2400" dirty="0"/>
          </a:p>
          <a:p>
            <a:pPr marL="0" indent="0"/>
            <a:endParaRPr lang="en-US" sz="2400" dirty="0"/>
          </a:p>
          <a:p>
            <a:pPr marL="0" indent="0">
              <a:buFont typeface="Wingdings" pitchFamily="2" charset="2"/>
              <a:buNone/>
            </a:pPr>
            <a:r>
              <a:rPr lang="en-US" sz="2400" dirty="0"/>
              <a:t>		</a:t>
            </a:r>
          </a:p>
        </p:txBody>
      </p:sp>
      <p:graphicFrame>
        <p:nvGraphicFramePr>
          <p:cNvPr id="2" name="Table 1"/>
          <p:cNvGraphicFramePr>
            <a:graphicFrameLocks noGrp="1"/>
          </p:cNvGraphicFramePr>
          <p:nvPr>
            <p:extLst>
              <p:ext uri="{D42A27DB-BD31-4B8C-83A1-F6EECF244321}">
                <p14:modId xmlns:p14="http://schemas.microsoft.com/office/powerpoint/2010/main" val="3133227743"/>
              </p:ext>
            </p:extLst>
          </p:nvPr>
        </p:nvGraphicFramePr>
        <p:xfrm>
          <a:off x="1113034" y="2311686"/>
          <a:ext cx="7126839" cy="3840480"/>
        </p:xfrm>
        <a:graphic>
          <a:graphicData uri="http://schemas.openxmlformats.org/drawingml/2006/table">
            <a:tbl>
              <a:tblPr firstRow="1" bandRow="1">
                <a:tableStyleId>{5C22544A-7EE6-4342-B048-85BDC9FD1C3A}</a:tableStyleId>
              </a:tblPr>
              <a:tblGrid>
                <a:gridCol w="2375613"/>
                <a:gridCol w="2375613"/>
                <a:gridCol w="2375613"/>
              </a:tblGrid>
              <a:tr h="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pPr algn="ctr"/>
                      <a:r>
                        <a:rPr lang="en-US" dirty="0" smtClean="0"/>
                        <a:t>Concrete</a:t>
                      </a:r>
                      <a:endParaRPr lang="en-US" dirty="0"/>
                    </a:p>
                  </a:txBody>
                  <a:tcPr/>
                </a:tc>
                <a:tc>
                  <a:txBody>
                    <a:bodyPr/>
                    <a:lstStyle/>
                    <a:p>
                      <a:pPr algn="ctr"/>
                      <a:r>
                        <a:rPr lang="en-US" dirty="0" smtClean="0"/>
                        <a:t>User</a:t>
                      </a:r>
                      <a:r>
                        <a:rPr lang="en-US" baseline="0" dirty="0" smtClean="0"/>
                        <a:t> interfaces</a:t>
                      </a:r>
                      <a:endParaRPr lang="en-US" dirty="0"/>
                    </a:p>
                  </a:txBody>
                  <a:tcPr/>
                </a:tc>
                <a:tc>
                  <a:txBody>
                    <a:bodyPr/>
                    <a:lstStyle/>
                    <a:p>
                      <a:pPr algn="ctr"/>
                      <a:r>
                        <a:rPr lang="en-US" dirty="0" smtClean="0"/>
                        <a:t>Non-technical</a:t>
                      </a:r>
                      <a:r>
                        <a:rPr lang="en-US" baseline="0" dirty="0" smtClean="0"/>
                        <a:t> customers</a:t>
                      </a:r>
                    </a:p>
                    <a:p>
                      <a:pPr algn="ctr"/>
                      <a:endParaRPr lang="en-US" baseline="0" dirty="0" smtClean="0"/>
                    </a:p>
                    <a:p>
                      <a:pPr algn="ctr"/>
                      <a:endParaRPr lang="en-US" baseline="0" dirty="0" smtClean="0"/>
                    </a:p>
                    <a:p>
                      <a:pPr algn="ctr"/>
                      <a:r>
                        <a:rPr lang="en-US" baseline="0" dirty="0" smtClean="0"/>
                        <a:t>&amp; project  members</a:t>
                      </a:r>
                      <a:endParaRPr lang="en-US" dirty="0"/>
                    </a:p>
                  </a:txBody>
                  <a:tcPr/>
                </a:tc>
              </a:tr>
              <a:tr h="370840">
                <a:tc>
                  <a:txBody>
                    <a:bodyPr/>
                    <a:lstStyle/>
                    <a:p>
                      <a:pPr algn="ctr"/>
                      <a:r>
                        <a:rPr lang="en-US" dirty="0" smtClean="0"/>
                        <a:t>Abstract</a:t>
                      </a:r>
                      <a:endParaRPr lang="en-US" dirty="0"/>
                    </a:p>
                  </a:txBody>
                  <a:tcPr/>
                </a:tc>
                <a:tc>
                  <a:txBody>
                    <a:bodyPr/>
                    <a:lstStyle/>
                    <a:p>
                      <a:pPr algn="ctr"/>
                      <a:r>
                        <a:rPr lang="en-US" dirty="0" smtClean="0"/>
                        <a:t>Use cases</a:t>
                      </a:r>
                    </a:p>
                    <a:p>
                      <a:pPr algn="ctr"/>
                      <a:r>
                        <a:rPr lang="en-US" dirty="0" smtClean="0"/>
                        <a:t>Business</a:t>
                      </a:r>
                      <a:r>
                        <a:rPr lang="en-US" baseline="0" dirty="0" smtClean="0"/>
                        <a:t> Processes</a:t>
                      </a:r>
                    </a:p>
                    <a:p>
                      <a:pPr algn="ctr"/>
                      <a:r>
                        <a:rPr lang="en-US" baseline="0" dirty="0" smtClean="0"/>
                        <a:t>System context </a:t>
                      </a:r>
                    </a:p>
                    <a:p>
                      <a:pPr algn="ctr"/>
                      <a:r>
                        <a:rPr lang="en-US" baseline="0" dirty="0" smtClean="0"/>
                        <a:t>State charts</a:t>
                      </a:r>
                    </a:p>
                    <a:p>
                      <a:pPr algn="ctr"/>
                      <a:r>
                        <a:rPr lang="en-US" dirty="0" smtClean="0"/>
                        <a:t>Other</a:t>
                      </a:r>
                      <a:r>
                        <a:rPr lang="en-US" baseline="0" dirty="0" smtClean="0"/>
                        <a:t> UML/SysML</a:t>
                      </a:r>
                      <a:endParaRPr lang="en-US" dirty="0"/>
                    </a:p>
                  </a:txBody>
                  <a:tcPr/>
                </a:tc>
                <a:tc>
                  <a:txBody>
                    <a:bodyPr/>
                    <a:lstStyle/>
                    <a:p>
                      <a:pPr algn="ctr"/>
                      <a:r>
                        <a:rPr lang="en-US" dirty="0" smtClean="0"/>
                        <a:t>Semi-technical customers</a:t>
                      </a:r>
                      <a:br>
                        <a:rPr lang="en-US" dirty="0" smtClean="0"/>
                      </a:br>
                      <a:r>
                        <a:rPr lang="en-US" baseline="0" dirty="0" smtClean="0"/>
                        <a:t>&amp; project members</a:t>
                      </a:r>
                    </a:p>
                    <a:p>
                      <a:pPr algn="ctr"/>
                      <a:endParaRPr lang="en-US" baseline="0" dirty="0" smtClean="0"/>
                    </a:p>
                    <a:p>
                      <a:pPr algn="ctr"/>
                      <a:endParaRPr lang="en-US" baseline="0" dirty="0" smtClean="0"/>
                    </a:p>
                    <a:p>
                      <a:pPr algn="ctr"/>
                      <a:r>
                        <a:rPr lang="en-US" baseline="0" dirty="0" smtClean="0"/>
                        <a:t>Developers and Testers</a:t>
                      </a:r>
                      <a:endParaRPr lang="en-US" dirty="0"/>
                    </a:p>
                  </a:txBody>
                  <a:tcPr/>
                </a:tc>
              </a:tr>
            </a:tbl>
          </a:graphicData>
        </a:graphic>
      </p:graphicFrame>
      <p:sp>
        <p:nvSpPr>
          <p:cNvPr id="4" name="Up-Down Arrow 3"/>
          <p:cNvSpPr/>
          <p:nvPr/>
        </p:nvSpPr>
        <p:spPr bwMode="auto">
          <a:xfrm>
            <a:off x="6891391" y="3343563"/>
            <a:ext cx="228600" cy="452581"/>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1600" b="0" i="0" u="none" strike="noStrike" cap="none" normalizeH="0" baseline="0" smtClean="0">
              <a:ln>
                <a:noFill/>
              </a:ln>
              <a:solidFill>
                <a:srgbClr val="000000"/>
              </a:solidFill>
              <a:effectLst/>
              <a:latin typeface="Arial" charset="0"/>
              <a:cs typeface="Arial" charset="0"/>
            </a:endParaRPr>
          </a:p>
        </p:txBody>
      </p:sp>
      <p:sp>
        <p:nvSpPr>
          <p:cNvPr id="9" name="Up-Down Arrow 8"/>
          <p:cNvSpPr/>
          <p:nvPr/>
        </p:nvSpPr>
        <p:spPr bwMode="auto">
          <a:xfrm>
            <a:off x="6891391" y="5108195"/>
            <a:ext cx="228600" cy="452581"/>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1600" b="0" i="0" u="none" strike="noStrike" cap="none" normalizeH="0" baseline="0" smtClean="0">
              <a:ln>
                <a:noFill/>
              </a:ln>
              <a:solidFill>
                <a:srgbClr val="000000"/>
              </a:solidFill>
              <a:effectLst/>
              <a:latin typeface="Arial" charset="0"/>
              <a:cs typeface="Arial" charset="0"/>
            </a:endParaRPr>
          </a:p>
        </p:txBody>
      </p:sp>
    </p:spTree>
    <p:extLst>
      <p:ext uri="{BB962C8B-B14F-4D97-AF65-F5344CB8AC3E}">
        <p14:creationId xmlns:p14="http://schemas.microsoft.com/office/powerpoint/2010/main" val="1147763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73038" y="627063"/>
            <a:ext cx="8789987" cy="646331"/>
          </a:xfrm>
        </p:spPr>
        <p:txBody>
          <a:bodyPr/>
          <a:lstStyle/>
          <a:p>
            <a:r>
              <a:rPr lang="en-GB" dirty="0" smtClean="0"/>
              <a:t>Text and models together</a:t>
            </a:r>
            <a:br>
              <a:rPr lang="en-GB" dirty="0" smtClean="0"/>
            </a:br>
            <a:r>
              <a:rPr lang="en-GB" sz="1800" i="1" dirty="0" smtClean="0">
                <a:solidFill>
                  <a:schemeClr val="tx1"/>
                </a:solidFill>
              </a:rPr>
              <a:t>The </a:t>
            </a:r>
            <a:r>
              <a:rPr lang="en-GB" sz="1800" i="1" dirty="0">
                <a:solidFill>
                  <a:schemeClr val="tx1"/>
                </a:solidFill>
              </a:rPr>
              <a:t>Requirements Rationale Sandwich</a:t>
            </a:r>
            <a:endParaRPr lang="en-US" sz="1800" i="1" dirty="0">
              <a:solidFill>
                <a:schemeClr val="tx1"/>
              </a:solidFill>
            </a:endParaRPr>
          </a:p>
        </p:txBody>
      </p:sp>
      <p:pic>
        <p:nvPicPr>
          <p:cNvPr id="5" name="Picture 2" descr="sandwich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8600" y="2420938"/>
            <a:ext cx="381000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p:nvGrpSpPr>
        <p:grpSpPr bwMode="auto">
          <a:xfrm>
            <a:off x="3657600" y="1828800"/>
            <a:ext cx="5105400" cy="762000"/>
            <a:chOff x="2304" y="1152"/>
            <a:chExt cx="3216" cy="480"/>
          </a:xfrm>
        </p:grpSpPr>
        <p:sp>
          <p:nvSpPr>
            <p:cNvPr id="7" name="Rectangle 4" descr="Cork"/>
            <p:cNvSpPr>
              <a:spLocks noChangeArrowheads="1"/>
            </p:cNvSpPr>
            <p:nvPr/>
          </p:nvSpPr>
          <p:spPr bwMode="auto">
            <a:xfrm>
              <a:off x="3120" y="1152"/>
              <a:ext cx="2400" cy="288"/>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solidFill>
                    <a:schemeClr val="bg1"/>
                  </a:solidFill>
                  <a:latin typeface="Times New Roman" pitchFamily="18" charset="0"/>
                </a:rPr>
                <a:t>Requirements layer</a:t>
              </a:r>
            </a:p>
          </p:txBody>
        </p:sp>
        <p:cxnSp>
          <p:nvCxnSpPr>
            <p:cNvPr id="8" name="AutoShape 5"/>
            <p:cNvCxnSpPr>
              <a:cxnSpLocks noChangeShapeType="1"/>
              <a:stCxn id="7" idx="1"/>
            </p:cNvCxnSpPr>
            <p:nvPr/>
          </p:nvCxnSpPr>
          <p:spPr bwMode="auto">
            <a:xfrm rot="10800000" flipV="1">
              <a:off x="2304" y="1296"/>
              <a:ext cx="816" cy="336"/>
            </a:xfrm>
            <a:prstGeom prst="curvedConnector3">
              <a:avLst>
                <a:gd name="adj1" fmla="val 50000"/>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6"/>
          <p:cNvGrpSpPr>
            <a:grpSpLocks/>
          </p:cNvGrpSpPr>
          <p:nvPr/>
        </p:nvGrpSpPr>
        <p:grpSpPr bwMode="auto">
          <a:xfrm>
            <a:off x="3657600" y="2298700"/>
            <a:ext cx="5105400" cy="673100"/>
            <a:chOff x="2304" y="1448"/>
            <a:chExt cx="3216" cy="424"/>
          </a:xfrm>
          <a:effectLst>
            <a:glow rad="127000">
              <a:schemeClr val="accent1">
                <a:alpha val="0"/>
              </a:schemeClr>
            </a:glow>
          </a:effectLst>
        </p:grpSpPr>
        <p:sp>
          <p:nvSpPr>
            <p:cNvPr id="10" name="AutoShape 7" descr="pat17"/>
            <p:cNvSpPr>
              <a:spLocks noChangeArrowheads="1"/>
            </p:cNvSpPr>
            <p:nvPr/>
          </p:nvSpPr>
          <p:spPr bwMode="auto">
            <a:xfrm>
              <a:off x="3072" y="1448"/>
              <a:ext cx="2448" cy="336"/>
            </a:xfrm>
            <a:prstGeom prst="cloudCallout">
              <a:avLst>
                <a:gd name="adj1" fmla="val -29329"/>
                <a:gd name="adj2" fmla="val 3569"/>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sz="2400">
                  <a:latin typeface="Times New Roman" pitchFamily="18" charset="0"/>
                </a:rPr>
                <a:t>modelling layer</a:t>
              </a:r>
            </a:p>
          </p:txBody>
        </p:sp>
        <p:cxnSp>
          <p:nvCxnSpPr>
            <p:cNvPr id="11" name="AutoShape 8"/>
            <p:cNvCxnSpPr>
              <a:cxnSpLocks noChangeShapeType="1"/>
              <a:stCxn id="10" idx="0"/>
            </p:cNvCxnSpPr>
            <p:nvPr/>
          </p:nvCxnSpPr>
          <p:spPr bwMode="auto">
            <a:xfrm rot="10800000" flipV="1">
              <a:off x="2304" y="1616"/>
              <a:ext cx="776" cy="256"/>
            </a:xfrm>
            <a:prstGeom prst="curvedConnector3">
              <a:avLst>
                <a:gd name="adj1" fmla="val 50514"/>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Group 9"/>
          <p:cNvGrpSpPr>
            <a:grpSpLocks/>
          </p:cNvGrpSpPr>
          <p:nvPr/>
        </p:nvGrpSpPr>
        <p:grpSpPr bwMode="auto">
          <a:xfrm>
            <a:off x="3733800" y="2844800"/>
            <a:ext cx="5029200" cy="457200"/>
            <a:chOff x="2352" y="1792"/>
            <a:chExt cx="3168" cy="288"/>
          </a:xfrm>
        </p:grpSpPr>
        <p:sp>
          <p:nvSpPr>
            <p:cNvPr id="13" name="Rectangle 10" descr="Cork"/>
            <p:cNvSpPr>
              <a:spLocks noChangeArrowheads="1"/>
            </p:cNvSpPr>
            <p:nvPr/>
          </p:nvSpPr>
          <p:spPr bwMode="auto">
            <a:xfrm>
              <a:off x="3120" y="1792"/>
              <a:ext cx="2400" cy="288"/>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solidFill>
                    <a:schemeClr val="bg1"/>
                  </a:solidFill>
                  <a:latin typeface="Times New Roman" pitchFamily="18" charset="0"/>
                </a:rPr>
                <a:t>Requirements layer</a:t>
              </a:r>
            </a:p>
          </p:txBody>
        </p:sp>
        <p:cxnSp>
          <p:nvCxnSpPr>
            <p:cNvPr id="14" name="AutoShape 11"/>
            <p:cNvCxnSpPr>
              <a:cxnSpLocks noChangeShapeType="1"/>
              <a:stCxn id="13" idx="1"/>
            </p:cNvCxnSpPr>
            <p:nvPr/>
          </p:nvCxnSpPr>
          <p:spPr bwMode="auto">
            <a:xfrm rot="10800000" flipV="1">
              <a:off x="2352" y="1936"/>
              <a:ext cx="768" cy="128"/>
            </a:xfrm>
            <a:prstGeom prst="curvedConnector3">
              <a:avLst>
                <a:gd name="adj1" fmla="val 50000"/>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12"/>
          <p:cNvGrpSpPr>
            <a:grpSpLocks/>
          </p:cNvGrpSpPr>
          <p:nvPr/>
        </p:nvGrpSpPr>
        <p:grpSpPr bwMode="auto">
          <a:xfrm>
            <a:off x="3733800" y="3314700"/>
            <a:ext cx="5029200" cy="2009775"/>
            <a:chOff x="2352" y="2088"/>
            <a:chExt cx="3168" cy="1266"/>
          </a:xfrm>
        </p:grpSpPr>
        <p:sp>
          <p:nvSpPr>
            <p:cNvPr id="16" name="AutoShape 13" descr="pat11"/>
            <p:cNvSpPr>
              <a:spLocks noChangeArrowheads="1"/>
            </p:cNvSpPr>
            <p:nvPr/>
          </p:nvSpPr>
          <p:spPr bwMode="auto">
            <a:xfrm>
              <a:off x="3072" y="2088"/>
              <a:ext cx="2448" cy="336"/>
            </a:xfrm>
            <a:prstGeom prst="cloudCallout">
              <a:avLst>
                <a:gd name="adj1" fmla="val -29329"/>
                <a:gd name="adj2" fmla="val 3569"/>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sz="2400">
                  <a:latin typeface="Times New Roman" pitchFamily="18" charset="0"/>
                </a:rPr>
                <a:t>modelling layer</a:t>
              </a:r>
            </a:p>
          </p:txBody>
        </p:sp>
        <p:cxnSp>
          <p:nvCxnSpPr>
            <p:cNvPr id="17" name="AutoShape 14"/>
            <p:cNvCxnSpPr>
              <a:cxnSpLocks noChangeShapeType="1"/>
              <a:stCxn id="16" idx="0"/>
            </p:cNvCxnSpPr>
            <p:nvPr/>
          </p:nvCxnSpPr>
          <p:spPr bwMode="auto">
            <a:xfrm rot="10800000">
              <a:off x="2448" y="2256"/>
              <a:ext cx="632"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5" descr="Cork"/>
            <p:cNvSpPr>
              <a:spLocks noChangeArrowheads="1"/>
            </p:cNvSpPr>
            <p:nvPr/>
          </p:nvSpPr>
          <p:spPr bwMode="auto">
            <a:xfrm>
              <a:off x="3120" y="2432"/>
              <a:ext cx="2400" cy="288"/>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solidFill>
                    <a:schemeClr val="bg1"/>
                  </a:solidFill>
                  <a:latin typeface="Times New Roman" pitchFamily="18" charset="0"/>
                </a:rPr>
                <a:t>Requirements layer</a:t>
              </a:r>
            </a:p>
          </p:txBody>
        </p:sp>
        <p:cxnSp>
          <p:nvCxnSpPr>
            <p:cNvPr id="19" name="AutoShape 16"/>
            <p:cNvCxnSpPr>
              <a:cxnSpLocks noChangeShapeType="1"/>
              <a:stCxn id="18" idx="1"/>
            </p:cNvCxnSpPr>
            <p:nvPr/>
          </p:nvCxnSpPr>
          <p:spPr bwMode="auto">
            <a:xfrm rot="10800000">
              <a:off x="2400" y="2400"/>
              <a:ext cx="720" cy="176"/>
            </a:xfrm>
            <a:prstGeom prst="curvedConnector3">
              <a:avLst>
                <a:gd name="adj1" fmla="val 50000"/>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17" descr="pat39"/>
            <p:cNvSpPr>
              <a:spLocks noChangeArrowheads="1"/>
            </p:cNvSpPr>
            <p:nvPr/>
          </p:nvSpPr>
          <p:spPr bwMode="auto">
            <a:xfrm>
              <a:off x="3072" y="2728"/>
              <a:ext cx="2448" cy="336"/>
            </a:xfrm>
            <a:prstGeom prst="cloudCallout">
              <a:avLst>
                <a:gd name="adj1" fmla="val -29329"/>
                <a:gd name="adj2" fmla="val 3569"/>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sz="2400">
                  <a:latin typeface="Times New Roman" pitchFamily="18" charset="0"/>
                </a:rPr>
                <a:t>modelling layer</a:t>
              </a:r>
            </a:p>
          </p:txBody>
        </p:sp>
        <p:cxnSp>
          <p:nvCxnSpPr>
            <p:cNvPr id="21" name="AutoShape 18"/>
            <p:cNvCxnSpPr>
              <a:cxnSpLocks noChangeShapeType="1"/>
              <a:stCxn id="20" idx="0"/>
            </p:cNvCxnSpPr>
            <p:nvPr/>
          </p:nvCxnSpPr>
          <p:spPr bwMode="auto">
            <a:xfrm rot="10800000">
              <a:off x="2352" y="2553"/>
              <a:ext cx="728" cy="343"/>
            </a:xfrm>
            <a:prstGeom prst="curvedConnector3">
              <a:avLst>
                <a:gd name="adj1" fmla="val 5055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descr="Cork"/>
            <p:cNvSpPr>
              <a:spLocks noChangeArrowheads="1"/>
            </p:cNvSpPr>
            <p:nvPr/>
          </p:nvSpPr>
          <p:spPr bwMode="auto">
            <a:xfrm>
              <a:off x="3120" y="3066"/>
              <a:ext cx="2400" cy="288"/>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solidFill>
                    <a:schemeClr val="bg1"/>
                  </a:solidFill>
                  <a:latin typeface="Times New Roman" pitchFamily="18" charset="0"/>
                </a:rPr>
                <a:t>Requirements layer</a:t>
              </a:r>
            </a:p>
          </p:txBody>
        </p:sp>
        <p:cxnSp>
          <p:nvCxnSpPr>
            <p:cNvPr id="23" name="AutoShape 20"/>
            <p:cNvCxnSpPr>
              <a:cxnSpLocks noChangeShapeType="1"/>
              <a:stCxn id="22" idx="1"/>
            </p:cNvCxnSpPr>
            <p:nvPr/>
          </p:nvCxnSpPr>
          <p:spPr bwMode="auto">
            <a:xfrm rot="10800000">
              <a:off x="2400" y="2736"/>
              <a:ext cx="720" cy="474"/>
            </a:xfrm>
            <a:prstGeom prst="curvedConnector3">
              <a:avLst>
                <a:gd name="adj1" fmla="val 50000"/>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99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7"/>
          <p:cNvSpPr>
            <a:spLocks noGrp="1" noChangeArrowheads="1"/>
          </p:cNvSpPr>
          <p:nvPr>
            <p:ph type="title"/>
          </p:nvPr>
        </p:nvSpPr>
        <p:spPr/>
        <p:txBody>
          <a:bodyPr/>
          <a:lstStyle/>
          <a:p>
            <a:r>
              <a:rPr lang="en-US" dirty="0" smtClean="0"/>
              <a:t> Preliminaries</a:t>
            </a:r>
          </a:p>
        </p:txBody>
      </p:sp>
      <p:sp>
        <p:nvSpPr>
          <p:cNvPr id="39944" name="Rectangle 8"/>
          <p:cNvSpPr>
            <a:spLocks noGrp="1" noChangeArrowheads="1"/>
          </p:cNvSpPr>
          <p:nvPr>
            <p:ph type="body" idx="1"/>
          </p:nvPr>
        </p:nvSpPr>
        <p:spPr>
          <a:xfrm>
            <a:off x="176213" y="1435100"/>
            <a:ext cx="8783637" cy="3662541"/>
          </a:xfrm>
        </p:spPr>
        <p:txBody>
          <a:bodyPr/>
          <a:lstStyle/>
          <a:p>
            <a:pPr marL="0" indent="0">
              <a:buNone/>
            </a:pPr>
            <a:r>
              <a:rPr lang="en-US" dirty="0" smtClean="0"/>
              <a:t>Abstract</a:t>
            </a:r>
          </a:p>
          <a:p>
            <a:r>
              <a:rPr lang="en-US" dirty="0" smtClean="0"/>
              <a:t>This </a:t>
            </a:r>
            <a:r>
              <a:rPr lang="en-US" dirty="0"/>
              <a:t>session provides a framework for evaluating the best uses of text and various visual notations in the requirements process. Presenters highlight this in reference to IBM Rational Requirements Composer, </a:t>
            </a:r>
            <a:r>
              <a:rPr lang="en-US" dirty="0" smtClean="0"/>
              <a:t>application simulation tools such </a:t>
            </a:r>
            <a:r>
              <a:rPr lang="en-US" dirty="0"/>
              <a:t>as iRise, and </a:t>
            </a:r>
            <a:r>
              <a:rPr lang="en-US" dirty="0" smtClean="0"/>
              <a:t>UML/SysML </a:t>
            </a:r>
            <a:r>
              <a:rPr lang="en-US" dirty="0"/>
              <a:t>modeling</a:t>
            </a:r>
            <a:r>
              <a:rPr lang="en-US" dirty="0" smtClean="0"/>
              <a:t>.</a:t>
            </a:r>
          </a:p>
          <a:p>
            <a:endParaRPr lang="en-US" dirty="0"/>
          </a:p>
          <a:p>
            <a:pPr marL="0" indent="0">
              <a:buNone/>
            </a:pPr>
            <a:r>
              <a:rPr lang="en-US" dirty="0" smtClean="0"/>
              <a:t>The presenter</a:t>
            </a:r>
          </a:p>
          <a:p>
            <a:r>
              <a:rPr lang="en-US" dirty="0"/>
              <a:t>Daniel Moul is a senior member of the Rational Strategy and Offering Delivery team. His focus is requirements in the development lifecycle.  He has been working on and around enterprise software tools and runtimes for the last 15 years.  Daniel was part of the team that initially brought Rational Requirements Composer to market.</a:t>
            </a:r>
          </a:p>
          <a:p>
            <a:endParaRPr lang="en-US" dirty="0" smtClean="0"/>
          </a:p>
        </p:txBody>
      </p:sp>
      <p:sp>
        <p:nvSpPr>
          <p:cNvPr id="39939" name="Rectangle 3"/>
          <p:cNvSpPr>
            <a:spLocks noChangeArrowheads="1"/>
          </p:cNvSpPr>
          <p:nvPr/>
        </p:nvSpPr>
        <p:spPr bwMode="auto">
          <a:xfrm>
            <a:off x="341313" y="1528763"/>
            <a:ext cx="8497887"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28600" indent="-228600" algn="l" defTabSz="457200" eaLnBrk="0" hangingPunct="0">
              <a:lnSpc>
                <a:spcPct val="95000"/>
              </a:lnSpc>
              <a:spcBef>
                <a:spcPct val="5000"/>
              </a:spcBef>
              <a:spcAft>
                <a:spcPct val="30000"/>
              </a:spcAft>
              <a:buClr>
                <a:schemeClr val="hlink"/>
              </a:buClr>
              <a:buSzPct val="160000"/>
              <a:buFont typeface="Arial" charset="0"/>
              <a:buChar char="•"/>
            </a:pPr>
            <a:endParaRPr lang="en-US" sz="2000">
              <a:solidFill>
                <a:schemeClr val="tx1"/>
              </a:solidFill>
              <a:ea typeface="ＭＳ Ｐゴシック" pitchFamily="34" charset="-128"/>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2"/>
          <p:cNvSpPr>
            <a:spLocks noGrp="1"/>
          </p:cNvSpPr>
          <p:nvPr>
            <p:ph type="sldNum" sz="quarter" idx="4294967295"/>
          </p:nvPr>
        </p:nvSpPr>
        <p:spPr>
          <a:xfrm>
            <a:off x="8328025" y="6592888"/>
            <a:ext cx="673100" cy="152400"/>
          </a:xfrm>
          <a:prstGeom prst="rect">
            <a:avLst/>
          </a:prstGeom>
        </p:spPr>
        <p:txBody>
          <a:bodyPr/>
          <a:lstStyle/>
          <a:p>
            <a:fld id="{FB1C976C-0A9A-484F-9DCF-65A38DDAEE81}" type="slidenum">
              <a:rPr lang="en-US" altLang="en-US"/>
              <a:pPr/>
              <a:t>20</a:t>
            </a:fld>
            <a:endParaRPr lang="en-US" altLang="en-US"/>
          </a:p>
        </p:txBody>
      </p:sp>
      <p:sp>
        <p:nvSpPr>
          <p:cNvPr id="1594379" name="Rectangle 11"/>
          <p:cNvSpPr>
            <a:spLocks noGrp="1" noChangeArrowheads="1"/>
          </p:cNvSpPr>
          <p:nvPr>
            <p:ph type="title"/>
          </p:nvPr>
        </p:nvSpPr>
        <p:spPr/>
        <p:txBody>
          <a:bodyPr/>
          <a:lstStyle/>
          <a:p>
            <a:r>
              <a:rPr lang="en-GB" dirty="0" err="1"/>
              <a:t>Modeling</a:t>
            </a:r>
            <a:r>
              <a:rPr lang="en-GB" dirty="0"/>
              <a:t> bridges layers of requirements</a:t>
            </a:r>
          </a:p>
        </p:txBody>
      </p:sp>
      <p:grpSp>
        <p:nvGrpSpPr>
          <p:cNvPr id="1594380" name="Group 12"/>
          <p:cNvGrpSpPr>
            <a:grpSpLocks/>
          </p:cNvGrpSpPr>
          <p:nvPr/>
        </p:nvGrpSpPr>
        <p:grpSpPr bwMode="auto">
          <a:xfrm>
            <a:off x="533400" y="1371600"/>
            <a:ext cx="3886200" cy="4953000"/>
            <a:chOff x="3072" y="1152"/>
            <a:chExt cx="2448" cy="2202"/>
          </a:xfrm>
        </p:grpSpPr>
        <p:cxnSp>
          <p:nvCxnSpPr>
            <p:cNvPr id="1594381" name="AutoShape 13"/>
            <p:cNvCxnSpPr>
              <a:cxnSpLocks noChangeShapeType="1"/>
            </p:cNvCxnSpPr>
            <p:nvPr/>
          </p:nvCxnSpPr>
          <p:spPr bwMode="auto">
            <a:xfrm flipV="1">
              <a:off x="4264" y="1728"/>
              <a:ext cx="0" cy="355"/>
            </a:xfrm>
            <a:prstGeom prst="straightConnector1">
              <a:avLst/>
            </a:prstGeom>
            <a:noFill/>
            <a:ln w="381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382" name="AutoShape 14"/>
            <p:cNvCxnSpPr>
              <a:cxnSpLocks noChangeShapeType="1"/>
            </p:cNvCxnSpPr>
            <p:nvPr/>
          </p:nvCxnSpPr>
          <p:spPr bwMode="auto">
            <a:xfrm flipV="1">
              <a:off x="4264" y="2496"/>
              <a:ext cx="0" cy="355"/>
            </a:xfrm>
            <a:prstGeom prst="straightConnector1">
              <a:avLst/>
            </a:prstGeom>
            <a:noFill/>
            <a:ln w="381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4383" name="Rectangle 15" descr="Cork"/>
            <p:cNvSpPr>
              <a:spLocks noChangeArrowheads="1"/>
            </p:cNvSpPr>
            <p:nvPr/>
          </p:nvSpPr>
          <p:spPr bwMode="auto">
            <a:xfrm>
              <a:off x="3120" y="1152"/>
              <a:ext cx="2400" cy="288"/>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00000"/>
                </a:lnSpc>
                <a:spcBef>
                  <a:spcPct val="0"/>
                </a:spcBef>
                <a:buClrTx/>
                <a:buFontTx/>
                <a:buNone/>
              </a:pPr>
              <a:r>
                <a:rPr lang="en-GB" sz="2400">
                  <a:solidFill>
                    <a:schemeClr val="bg1"/>
                  </a:solidFill>
                  <a:latin typeface="Times New Roman" pitchFamily="18" charset="0"/>
                </a:rPr>
                <a:t>Requirements layer</a:t>
              </a:r>
            </a:p>
          </p:txBody>
        </p:sp>
        <p:sp>
          <p:nvSpPr>
            <p:cNvPr id="1594384" name="AutoShape 16" descr="pat17"/>
            <p:cNvSpPr>
              <a:spLocks noChangeArrowheads="1"/>
            </p:cNvSpPr>
            <p:nvPr/>
          </p:nvSpPr>
          <p:spPr bwMode="auto">
            <a:xfrm>
              <a:off x="3072" y="1448"/>
              <a:ext cx="2448" cy="336"/>
            </a:xfrm>
            <a:prstGeom prst="cloudCallout">
              <a:avLst>
                <a:gd name="adj1" fmla="val -29329"/>
                <a:gd name="adj2" fmla="val 3569"/>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00000"/>
                </a:lnSpc>
                <a:spcBef>
                  <a:spcPct val="0"/>
                </a:spcBef>
                <a:buClrTx/>
                <a:buFontTx/>
                <a:buNone/>
              </a:pPr>
              <a:r>
                <a:rPr lang="en-GB" sz="2400">
                  <a:latin typeface="Times New Roman" pitchFamily="18" charset="0"/>
                </a:rPr>
                <a:t>Modeling layer</a:t>
              </a:r>
            </a:p>
          </p:txBody>
        </p:sp>
        <p:sp>
          <p:nvSpPr>
            <p:cNvPr id="1594385" name="Rectangle 17" descr="Cork"/>
            <p:cNvSpPr>
              <a:spLocks noChangeArrowheads="1"/>
            </p:cNvSpPr>
            <p:nvPr/>
          </p:nvSpPr>
          <p:spPr bwMode="auto">
            <a:xfrm>
              <a:off x="3120" y="1792"/>
              <a:ext cx="2400" cy="288"/>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00000"/>
                </a:lnSpc>
                <a:spcBef>
                  <a:spcPct val="0"/>
                </a:spcBef>
                <a:buClrTx/>
                <a:buFontTx/>
                <a:buNone/>
              </a:pPr>
              <a:r>
                <a:rPr lang="en-GB" sz="2400">
                  <a:solidFill>
                    <a:schemeClr val="bg1"/>
                  </a:solidFill>
                  <a:latin typeface="Times New Roman" pitchFamily="18" charset="0"/>
                </a:rPr>
                <a:t>Requirements layer</a:t>
              </a:r>
            </a:p>
          </p:txBody>
        </p:sp>
        <p:sp>
          <p:nvSpPr>
            <p:cNvPr id="1594386" name="AutoShape 18" descr="pat11"/>
            <p:cNvSpPr>
              <a:spLocks noChangeArrowheads="1"/>
            </p:cNvSpPr>
            <p:nvPr/>
          </p:nvSpPr>
          <p:spPr bwMode="auto">
            <a:xfrm>
              <a:off x="3072" y="2088"/>
              <a:ext cx="2448" cy="336"/>
            </a:xfrm>
            <a:prstGeom prst="cloudCallout">
              <a:avLst>
                <a:gd name="adj1" fmla="val -29329"/>
                <a:gd name="adj2" fmla="val 3569"/>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00000"/>
                </a:lnSpc>
                <a:spcBef>
                  <a:spcPct val="0"/>
                </a:spcBef>
                <a:buClrTx/>
                <a:buFontTx/>
                <a:buNone/>
              </a:pPr>
              <a:r>
                <a:rPr lang="en-GB" sz="2400">
                  <a:latin typeface="Times New Roman" pitchFamily="18" charset="0"/>
                </a:rPr>
                <a:t>Modeling layer</a:t>
              </a:r>
            </a:p>
          </p:txBody>
        </p:sp>
        <p:sp>
          <p:nvSpPr>
            <p:cNvPr id="1594387" name="Rectangle 19" descr="Cork"/>
            <p:cNvSpPr>
              <a:spLocks noChangeArrowheads="1"/>
            </p:cNvSpPr>
            <p:nvPr/>
          </p:nvSpPr>
          <p:spPr bwMode="auto">
            <a:xfrm>
              <a:off x="3120" y="2432"/>
              <a:ext cx="2400" cy="288"/>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00000"/>
                </a:lnSpc>
                <a:spcBef>
                  <a:spcPct val="0"/>
                </a:spcBef>
                <a:buClrTx/>
                <a:buFontTx/>
                <a:buNone/>
              </a:pPr>
              <a:r>
                <a:rPr lang="en-GB" sz="2400">
                  <a:solidFill>
                    <a:schemeClr val="bg1"/>
                  </a:solidFill>
                  <a:latin typeface="Times New Roman" pitchFamily="18" charset="0"/>
                </a:rPr>
                <a:t>Requirements layer</a:t>
              </a:r>
            </a:p>
          </p:txBody>
        </p:sp>
        <p:sp>
          <p:nvSpPr>
            <p:cNvPr id="1594388" name="AutoShape 20" descr="pat39"/>
            <p:cNvSpPr>
              <a:spLocks noChangeArrowheads="1"/>
            </p:cNvSpPr>
            <p:nvPr/>
          </p:nvSpPr>
          <p:spPr bwMode="auto">
            <a:xfrm>
              <a:off x="3072" y="2728"/>
              <a:ext cx="2448" cy="336"/>
            </a:xfrm>
            <a:prstGeom prst="cloudCallout">
              <a:avLst>
                <a:gd name="adj1" fmla="val -29329"/>
                <a:gd name="adj2" fmla="val 3569"/>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00000"/>
                </a:lnSpc>
                <a:spcBef>
                  <a:spcPct val="0"/>
                </a:spcBef>
                <a:buClrTx/>
                <a:buFontTx/>
                <a:buNone/>
              </a:pPr>
              <a:r>
                <a:rPr lang="en-GB" sz="2400">
                  <a:latin typeface="Times New Roman" pitchFamily="18" charset="0"/>
                </a:rPr>
                <a:t>Modeling layer</a:t>
              </a:r>
            </a:p>
          </p:txBody>
        </p:sp>
        <p:sp>
          <p:nvSpPr>
            <p:cNvPr id="1594389" name="Rectangle 21" descr="Cork"/>
            <p:cNvSpPr>
              <a:spLocks noChangeArrowheads="1"/>
            </p:cNvSpPr>
            <p:nvPr/>
          </p:nvSpPr>
          <p:spPr bwMode="auto">
            <a:xfrm>
              <a:off x="3120" y="3066"/>
              <a:ext cx="2400" cy="288"/>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00000"/>
                </a:lnSpc>
                <a:spcBef>
                  <a:spcPct val="0"/>
                </a:spcBef>
                <a:buClrTx/>
                <a:buFontTx/>
                <a:buNone/>
              </a:pPr>
              <a:r>
                <a:rPr lang="en-GB" sz="2400">
                  <a:solidFill>
                    <a:schemeClr val="bg1"/>
                  </a:solidFill>
                  <a:latin typeface="Times New Roman" pitchFamily="18" charset="0"/>
                </a:rPr>
                <a:t>Requirements layer</a:t>
              </a:r>
            </a:p>
          </p:txBody>
        </p:sp>
      </p:grpSp>
      <p:grpSp>
        <p:nvGrpSpPr>
          <p:cNvPr id="1594390" name="Group 22"/>
          <p:cNvGrpSpPr>
            <a:grpSpLocks/>
          </p:cNvGrpSpPr>
          <p:nvPr/>
        </p:nvGrpSpPr>
        <p:grpSpPr bwMode="auto">
          <a:xfrm>
            <a:off x="6365875" y="1665288"/>
            <a:ext cx="1838325" cy="971550"/>
            <a:chOff x="4010" y="1049"/>
            <a:chExt cx="1158" cy="612"/>
          </a:xfrm>
        </p:grpSpPr>
        <p:sp>
          <p:nvSpPr>
            <p:cNvPr id="1594391" name="AutoShape 23"/>
            <p:cNvSpPr>
              <a:spLocks noChangeArrowheads="1"/>
            </p:cNvSpPr>
            <p:nvPr/>
          </p:nvSpPr>
          <p:spPr bwMode="auto">
            <a:xfrm>
              <a:off x="4032" y="1344"/>
              <a:ext cx="1136" cy="317"/>
            </a:xfrm>
            <a:prstGeom prst="roundRect">
              <a:avLst>
                <a:gd name="adj" fmla="val 16630"/>
              </a:avLst>
            </a:prstGeom>
            <a:solidFill>
              <a:srgbClr val="FFCC99"/>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80000"/>
                </a:lnSpc>
                <a:spcBef>
                  <a:spcPct val="0"/>
                </a:spcBef>
                <a:buClrTx/>
                <a:buFontTx/>
                <a:buNone/>
              </a:pPr>
              <a:r>
                <a:rPr lang="en-US" sz="1600" b="1">
                  <a:solidFill>
                    <a:srgbClr val="0000FF"/>
                  </a:solidFill>
                </a:rPr>
                <a:t>e.g Goal / Usage </a:t>
              </a:r>
            </a:p>
            <a:p>
              <a:pPr algn="ctr" eaLnBrk="0" fontAlgn="base" hangingPunct="0">
                <a:lnSpc>
                  <a:spcPct val="80000"/>
                </a:lnSpc>
                <a:spcBef>
                  <a:spcPct val="0"/>
                </a:spcBef>
                <a:buClrTx/>
                <a:buFontTx/>
                <a:buNone/>
              </a:pPr>
              <a:r>
                <a:rPr lang="en-US" sz="1600" b="1">
                  <a:solidFill>
                    <a:srgbClr val="0000FF"/>
                  </a:solidFill>
                </a:rPr>
                <a:t>modeling</a:t>
              </a:r>
            </a:p>
          </p:txBody>
        </p:sp>
        <p:cxnSp>
          <p:nvCxnSpPr>
            <p:cNvPr id="1594392" name="AutoShape 24"/>
            <p:cNvCxnSpPr>
              <a:cxnSpLocks noChangeShapeType="1"/>
              <a:stCxn id="1594399" idx="2"/>
              <a:endCxn id="1594391" idx="0"/>
            </p:cNvCxnSpPr>
            <p:nvPr/>
          </p:nvCxnSpPr>
          <p:spPr bwMode="auto">
            <a:xfrm>
              <a:off x="4010" y="1049"/>
              <a:ext cx="590" cy="295"/>
            </a:xfrm>
            <a:prstGeom prst="straightConnector1">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94393" name="Group 25"/>
          <p:cNvGrpSpPr>
            <a:grpSpLocks/>
          </p:cNvGrpSpPr>
          <p:nvPr/>
        </p:nvGrpSpPr>
        <p:grpSpPr bwMode="auto">
          <a:xfrm>
            <a:off x="6365875" y="3113088"/>
            <a:ext cx="1787525" cy="971550"/>
            <a:chOff x="4010" y="1961"/>
            <a:chExt cx="1126" cy="612"/>
          </a:xfrm>
        </p:grpSpPr>
        <p:sp>
          <p:nvSpPr>
            <p:cNvPr id="1594394" name="AutoShape 26"/>
            <p:cNvSpPr>
              <a:spLocks noChangeArrowheads="1"/>
            </p:cNvSpPr>
            <p:nvPr/>
          </p:nvSpPr>
          <p:spPr bwMode="auto">
            <a:xfrm>
              <a:off x="4032" y="2256"/>
              <a:ext cx="1104" cy="317"/>
            </a:xfrm>
            <a:prstGeom prst="roundRect">
              <a:avLst>
                <a:gd name="adj" fmla="val 16630"/>
              </a:avLst>
            </a:prstGeom>
            <a:solidFill>
              <a:srgbClr val="FFCC99"/>
            </a:solidFill>
            <a:ln w="1270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80000"/>
                </a:lnSpc>
                <a:spcBef>
                  <a:spcPct val="0"/>
                </a:spcBef>
                <a:buClrTx/>
                <a:buFontTx/>
                <a:buNone/>
              </a:pPr>
              <a:r>
                <a:rPr lang="en-US" sz="1600" b="1">
                  <a:solidFill>
                    <a:srgbClr val="0000FF"/>
                  </a:solidFill>
                </a:rPr>
                <a:t>e.g. Functional</a:t>
              </a:r>
            </a:p>
            <a:p>
              <a:pPr algn="ctr" eaLnBrk="0" fontAlgn="base" hangingPunct="0">
                <a:lnSpc>
                  <a:spcPct val="80000"/>
                </a:lnSpc>
                <a:spcBef>
                  <a:spcPct val="0"/>
                </a:spcBef>
                <a:buClrTx/>
                <a:buFontTx/>
                <a:buNone/>
              </a:pPr>
              <a:r>
                <a:rPr lang="en-US" sz="1600" b="1">
                  <a:solidFill>
                    <a:srgbClr val="0000FF"/>
                  </a:solidFill>
                </a:rPr>
                <a:t>modeling</a:t>
              </a:r>
            </a:p>
          </p:txBody>
        </p:sp>
        <p:cxnSp>
          <p:nvCxnSpPr>
            <p:cNvPr id="1594395" name="AutoShape 27"/>
            <p:cNvCxnSpPr>
              <a:cxnSpLocks noChangeShapeType="1"/>
              <a:stCxn id="1594396" idx="3"/>
              <a:endCxn id="1594394" idx="0"/>
            </p:cNvCxnSpPr>
            <p:nvPr/>
          </p:nvCxnSpPr>
          <p:spPr bwMode="auto">
            <a:xfrm>
              <a:off x="4010" y="1961"/>
              <a:ext cx="574" cy="295"/>
            </a:xfrm>
            <a:prstGeom prst="straightConnector1">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94396" name="AutoShape 28"/>
          <p:cNvSpPr>
            <a:spLocks noChangeArrowheads="1"/>
          </p:cNvSpPr>
          <p:nvPr/>
        </p:nvSpPr>
        <p:spPr bwMode="auto">
          <a:xfrm>
            <a:off x="4949825" y="2819400"/>
            <a:ext cx="1416050" cy="587375"/>
          </a:xfrm>
          <a:prstGeom prst="roundRect">
            <a:avLst>
              <a:gd name="adj" fmla="val 0"/>
            </a:avLst>
          </a:prstGeom>
          <a:solidFill>
            <a:srgbClr val="FFCC00"/>
          </a:solidFill>
          <a:ln w="127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100000"/>
              </a:lnSpc>
              <a:spcBef>
                <a:spcPct val="0"/>
              </a:spcBef>
              <a:buClrTx/>
              <a:buFontTx/>
              <a:buNone/>
            </a:pPr>
            <a:r>
              <a:rPr lang="en-US" sz="1600" b="1"/>
              <a:t>Stakeholder</a:t>
            </a:r>
          </a:p>
          <a:p>
            <a:pPr algn="ctr" eaLnBrk="0" fontAlgn="base" hangingPunct="0">
              <a:lnSpc>
                <a:spcPct val="100000"/>
              </a:lnSpc>
              <a:spcBef>
                <a:spcPct val="0"/>
              </a:spcBef>
              <a:buClrTx/>
              <a:buFontTx/>
              <a:buNone/>
            </a:pPr>
            <a:r>
              <a:rPr lang="en-US" sz="1600" b="1"/>
              <a:t>Requirements</a:t>
            </a:r>
          </a:p>
        </p:txBody>
      </p:sp>
      <p:sp>
        <p:nvSpPr>
          <p:cNvPr id="1594397" name="AutoShape 29"/>
          <p:cNvSpPr>
            <a:spLocks noChangeArrowheads="1"/>
          </p:cNvSpPr>
          <p:nvPr/>
        </p:nvSpPr>
        <p:spPr bwMode="auto">
          <a:xfrm>
            <a:off x="4972050" y="5737225"/>
            <a:ext cx="1371600" cy="587375"/>
          </a:xfrm>
          <a:prstGeom prst="roundRect">
            <a:avLst>
              <a:gd name="adj" fmla="val 0"/>
            </a:avLst>
          </a:prstGeom>
          <a:solidFill>
            <a:srgbClr val="FFCC00"/>
          </a:solidFill>
          <a:ln w="127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100000"/>
              </a:lnSpc>
              <a:spcBef>
                <a:spcPct val="0"/>
              </a:spcBef>
              <a:buClrTx/>
              <a:buFontTx/>
              <a:buNone/>
            </a:pPr>
            <a:r>
              <a:rPr lang="en-US" sz="1600" b="1"/>
              <a:t>Design</a:t>
            </a:r>
          </a:p>
          <a:p>
            <a:pPr algn="ctr" eaLnBrk="0" fontAlgn="base" hangingPunct="0">
              <a:lnSpc>
                <a:spcPct val="100000"/>
              </a:lnSpc>
              <a:spcBef>
                <a:spcPct val="0"/>
              </a:spcBef>
              <a:buClrTx/>
              <a:buFontTx/>
              <a:buNone/>
            </a:pPr>
            <a:r>
              <a:rPr lang="en-US" sz="1600" b="1"/>
              <a:t>Specification</a:t>
            </a:r>
          </a:p>
        </p:txBody>
      </p:sp>
      <p:sp>
        <p:nvSpPr>
          <p:cNvPr id="1594398" name="AutoShape 30"/>
          <p:cNvSpPr>
            <a:spLocks noChangeArrowheads="1"/>
          </p:cNvSpPr>
          <p:nvPr/>
        </p:nvSpPr>
        <p:spPr bwMode="auto">
          <a:xfrm>
            <a:off x="4949825" y="4267200"/>
            <a:ext cx="1416050" cy="587375"/>
          </a:xfrm>
          <a:prstGeom prst="roundRect">
            <a:avLst>
              <a:gd name="adj" fmla="val 0"/>
            </a:avLst>
          </a:prstGeom>
          <a:solidFill>
            <a:srgbClr val="FFCC00"/>
          </a:solidFill>
          <a:ln w="127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100000"/>
              </a:lnSpc>
              <a:spcBef>
                <a:spcPct val="0"/>
              </a:spcBef>
              <a:buClrTx/>
              <a:buFontTx/>
              <a:buNone/>
            </a:pPr>
            <a:r>
              <a:rPr lang="en-US" sz="1600" b="1"/>
              <a:t>System</a:t>
            </a:r>
          </a:p>
          <a:p>
            <a:pPr algn="ctr" eaLnBrk="0" fontAlgn="base" hangingPunct="0">
              <a:lnSpc>
                <a:spcPct val="100000"/>
              </a:lnSpc>
              <a:spcBef>
                <a:spcPct val="0"/>
              </a:spcBef>
              <a:buClrTx/>
              <a:buFontTx/>
              <a:buNone/>
            </a:pPr>
            <a:r>
              <a:rPr lang="en-US" sz="1600" b="1"/>
              <a:t>Requirements</a:t>
            </a:r>
          </a:p>
        </p:txBody>
      </p:sp>
      <p:sp>
        <p:nvSpPr>
          <p:cNvPr id="1594399" name="AutoShape 31"/>
          <p:cNvSpPr>
            <a:spLocks noChangeArrowheads="1"/>
          </p:cNvSpPr>
          <p:nvPr/>
        </p:nvSpPr>
        <p:spPr bwMode="auto">
          <a:xfrm>
            <a:off x="4949825" y="1371600"/>
            <a:ext cx="1416050" cy="587375"/>
          </a:xfrm>
          <a:prstGeom prst="cloudCallout">
            <a:avLst>
              <a:gd name="adj1" fmla="val -43750"/>
              <a:gd name="adj2" fmla="val 70000"/>
            </a:avLst>
          </a:prstGeom>
          <a:solidFill>
            <a:srgbClr val="FFCC00"/>
          </a:solidFill>
          <a:ln w="127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100000"/>
              </a:lnSpc>
              <a:spcBef>
                <a:spcPct val="0"/>
              </a:spcBef>
              <a:buClrTx/>
              <a:buFontTx/>
              <a:buNone/>
            </a:pPr>
            <a:r>
              <a:rPr lang="en-US" sz="1600" b="1"/>
              <a:t>Statement</a:t>
            </a:r>
          </a:p>
          <a:p>
            <a:pPr algn="ctr" eaLnBrk="0" fontAlgn="base" hangingPunct="0">
              <a:lnSpc>
                <a:spcPct val="100000"/>
              </a:lnSpc>
              <a:spcBef>
                <a:spcPct val="0"/>
              </a:spcBef>
              <a:buClrTx/>
              <a:buFontTx/>
              <a:buNone/>
            </a:pPr>
            <a:r>
              <a:rPr lang="en-US" sz="1600" b="1"/>
              <a:t>of need</a:t>
            </a:r>
          </a:p>
        </p:txBody>
      </p:sp>
      <p:cxnSp>
        <p:nvCxnSpPr>
          <p:cNvPr id="1594400" name="AutoShape 32"/>
          <p:cNvCxnSpPr>
            <a:cxnSpLocks noChangeShapeType="1"/>
            <a:stCxn id="1594396" idx="0"/>
            <a:endCxn id="1594399" idx="1"/>
          </p:cNvCxnSpPr>
          <p:nvPr/>
        </p:nvCxnSpPr>
        <p:spPr bwMode="auto">
          <a:xfrm flipV="1">
            <a:off x="5657850" y="1958975"/>
            <a:ext cx="0" cy="860425"/>
          </a:xfrm>
          <a:prstGeom prst="straightConnector1">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401" name="AutoShape 33"/>
          <p:cNvCxnSpPr>
            <a:cxnSpLocks noChangeShapeType="1"/>
            <a:stCxn id="1594398" idx="0"/>
            <a:endCxn id="1594396" idx="2"/>
          </p:cNvCxnSpPr>
          <p:nvPr/>
        </p:nvCxnSpPr>
        <p:spPr bwMode="auto">
          <a:xfrm flipV="1">
            <a:off x="5657850" y="3406775"/>
            <a:ext cx="0" cy="860425"/>
          </a:xfrm>
          <a:prstGeom prst="straightConnector1">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402" name="AutoShape 34"/>
          <p:cNvCxnSpPr>
            <a:cxnSpLocks noChangeShapeType="1"/>
            <a:stCxn id="1594397" idx="0"/>
            <a:endCxn id="1594398" idx="2"/>
          </p:cNvCxnSpPr>
          <p:nvPr/>
        </p:nvCxnSpPr>
        <p:spPr bwMode="auto">
          <a:xfrm flipV="1">
            <a:off x="5657850" y="4854575"/>
            <a:ext cx="0" cy="882650"/>
          </a:xfrm>
          <a:prstGeom prst="straightConnector1">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403" name="AutoShape 35"/>
          <p:cNvCxnSpPr>
            <a:cxnSpLocks noChangeShapeType="1"/>
            <a:stCxn id="1594391" idx="2"/>
            <a:endCxn id="1594396" idx="3"/>
          </p:cNvCxnSpPr>
          <p:nvPr/>
        </p:nvCxnSpPr>
        <p:spPr bwMode="auto">
          <a:xfrm flipH="1">
            <a:off x="6365875" y="2636838"/>
            <a:ext cx="936625" cy="476250"/>
          </a:xfrm>
          <a:prstGeom prst="straightConnector1">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404" name="AutoShape 36"/>
          <p:cNvCxnSpPr>
            <a:cxnSpLocks noChangeShapeType="1"/>
            <a:stCxn id="1594394" idx="2"/>
            <a:endCxn id="1594398" idx="3"/>
          </p:cNvCxnSpPr>
          <p:nvPr/>
        </p:nvCxnSpPr>
        <p:spPr bwMode="auto">
          <a:xfrm flipH="1">
            <a:off x="6365875" y="4084638"/>
            <a:ext cx="911225" cy="476250"/>
          </a:xfrm>
          <a:prstGeom prst="straightConnector1">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405" name="AutoShape 37"/>
          <p:cNvCxnSpPr>
            <a:cxnSpLocks noChangeShapeType="1"/>
            <a:endCxn id="1594397" idx="3"/>
          </p:cNvCxnSpPr>
          <p:nvPr/>
        </p:nvCxnSpPr>
        <p:spPr bwMode="auto">
          <a:xfrm flipH="1">
            <a:off x="6343650" y="5532438"/>
            <a:ext cx="1009650" cy="498475"/>
          </a:xfrm>
          <a:prstGeom prst="straightConnector1">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4406" name="AutoShape 38"/>
          <p:cNvCxnSpPr>
            <a:cxnSpLocks noChangeShapeType="1"/>
          </p:cNvCxnSpPr>
          <p:nvPr/>
        </p:nvCxnSpPr>
        <p:spPr bwMode="auto">
          <a:xfrm flipH="1">
            <a:off x="6343650" y="5649913"/>
            <a:ext cx="920750" cy="422275"/>
          </a:xfrm>
          <a:prstGeom prst="straightConnector1">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4407" name="Group 39"/>
          <p:cNvGrpSpPr>
            <a:grpSpLocks/>
          </p:cNvGrpSpPr>
          <p:nvPr/>
        </p:nvGrpSpPr>
        <p:grpSpPr bwMode="auto">
          <a:xfrm>
            <a:off x="6365875" y="4560888"/>
            <a:ext cx="1762125" cy="1047750"/>
            <a:chOff x="4010" y="2873"/>
            <a:chExt cx="1110" cy="660"/>
          </a:xfrm>
        </p:grpSpPr>
        <p:cxnSp>
          <p:nvCxnSpPr>
            <p:cNvPr id="1594408" name="AutoShape 40"/>
            <p:cNvCxnSpPr>
              <a:cxnSpLocks noChangeShapeType="1"/>
              <a:stCxn id="1594398" idx="3"/>
              <a:endCxn id="1594409" idx="0"/>
            </p:cNvCxnSpPr>
            <p:nvPr/>
          </p:nvCxnSpPr>
          <p:spPr bwMode="auto">
            <a:xfrm>
              <a:off x="4010" y="2873"/>
              <a:ext cx="566" cy="295"/>
            </a:xfrm>
            <a:prstGeom prst="straightConnector1">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4409" name="AutoShape 41"/>
            <p:cNvSpPr>
              <a:spLocks noChangeArrowheads="1"/>
            </p:cNvSpPr>
            <p:nvPr/>
          </p:nvSpPr>
          <p:spPr bwMode="auto">
            <a:xfrm>
              <a:off x="4032" y="3168"/>
              <a:ext cx="1088" cy="365"/>
            </a:xfrm>
            <a:prstGeom prst="roundRect">
              <a:avLst>
                <a:gd name="adj" fmla="val 16630"/>
              </a:avLst>
            </a:prstGeom>
            <a:solidFill>
              <a:srgbClr val="FFCC99"/>
            </a:solidFill>
            <a:ln w="1270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lnSpc>
                  <a:spcPct val="80000"/>
                </a:lnSpc>
                <a:spcBef>
                  <a:spcPct val="0"/>
                </a:spcBef>
                <a:buClrTx/>
                <a:buFontTx/>
                <a:buNone/>
              </a:pPr>
              <a:r>
                <a:rPr lang="en-US" sz="1600" b="1">
                  <a:solidFill>
                    <a:srgbClr val="0000FF"/>
                  </a:solidFill>
                </a:rPr>
                <a:t>e.g. Performance</a:t>
              </a:r>
            </a:p>
            <a:p>
              <a:pPr algn="ctr" eaLnBrk="0" fontAlgn="base" hangingPunct="0">
                <a:lnSpc>
                  <a:spcPct val="80000"/>
                </a:lnSpc>
                <a:spcBef>
                  <a:spcPct val="0"/>
                </a:spcBef>
                <a:buClrTx/>
                <a:buFontTx/>
                <a:buNone/>
              </a:pPr>
              <a:r>
                <a:rPr lang="en-US" sz="1600" b="1">
                  <a:solidFill>
                    <a:srgbClr val="0000FF"/>
                  </a:solidFill>
                </a:rPr>
                <a:t>modeling</a:t>
              </a:r>
            </a:p>
          </p:txBody>
        </p:sp>
      </p:grpSp>
    </p:spTree>
    <p:extLst>
      <p:ext uri="{BB962C8B-B14F-4D97-AF65-F5344CB8AC3E}">
        <p14:creationId xmlns:p14="http://schemas.microsoft.com/office/powerpoint/2010/main" val="397877755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Requirements elicitation and validation</a:t>
            </a:r>
          </a:p>
        </p:txBody>
      </p:sp>
      <p:sp>
        <p:nvSpPr>
          <p:cNvPr id="465923" name="Rectangle 3"/>
          <p:cNvSpPr>
            <a:spLocks noGrp="1" noChangeArrowheads="1"/>
          </p:cNvSpPr>
          <p:nvPr>
            <p:ph type="body" idx="1"/>
          </p:nvPr>
        </p:nvSpPr>
        <p:spPr>
          <a:xfrm>
            <a:off x="268288" y="1600200"/>
            <a:ext cx="8620125" cy="461665"/>
          </a:xfrm>
        </p:spPr>
        <p:txBody>
          <a:bodyPr/>
          <a:lstStyle/>
          <a:p>
            <a:pPr marL="0" indent="0"/>
            <a:r>
              <a:rPr lang="en-US" sz="2400" dirty="0" smtClean="0"/>
              <a:t>When to use storyboards versus simulations?</a:t>
            </a:r>
            <a:endParaRPr lang="en-US" sz="2400" dirty="0"/>
          </a:p>
        </p:txBody>
      </p:sp>
    </p:spTree>
    <p:extLst>
      <p:ext uri="{BB962C8B-B14F-4D97-AF65-F5344CB8AC3E}">
        <p14:creationId xmlns:p14="http://schemas.microsoft.com/office/powerpoint/2010/main" val="3137548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AutoShape 2"/>
          <p:cNvSpPr>
            <a:spLocks noChangeArrowheads="1"/>
          </p:cNvSpPr>
          <p:nvPr/>
        </p:nvSpPr>
        <p:spPr bwMode="auto">
          <a:xfrm>
            <a:off x="3124200" y="1905000"/>
            <a:ext cx="838200" cy="304800"/>
          </a:xfrm>
          <a:prstGeom prst="downArrow">
            <a:avLst>
              <a:gd name="adj1" fmla="val 50000"/>
              <a:gd name="adj2" fmla="val 25000"/>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5" name="AutoShape 3"/>
          <p:cNvSpPr>
            <a:spLocks noChangeArrowheads="1"/>
          </p:cNvSpPr>
          <p:nvPr/>
        </p:nvSpPr>
        <p:spPr bwMode="auto">
          <a:xfrm>
            <a:off x="4648200" y="1905000"/>
            <a:ext cx="838200" cy="304800"/>
          </a:xfrm>
          <a:prstGeom prst="downArrow">
            <a:avLst>
              <a:gd name="adj1" fmla="val 50000"/>
              <a:gd name="adj2" fmla="val 25000"/>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6" name="Rectangle 4"/>
          <p:cNvSpPr>
            <a:spLocks noChangeArrowheads="1"/>
          </p:cNvSpPr>
          <p:nvPr/>
        </p:nvSpPr>
        <p:spPr bwMode="auto">
          <a:xfrm>
            <a:off x="2667000" y="1066800"/>
            <a:ext cx="3429000" cy="8382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7" name="Rectangle 5"/>
          <p:cNvSpPr>
            <a:spLocks noGrp="1" noChangeArrowheads="1"/>
          </p:cNvSpPr>
          <p:nvPr>
            <p:ph type="title"/>
          </p:nvPr>
        </p:nvSpPr>
        <p:spPr/>
        <p:txBody>
          <a:bodyPr/>
          <a:lstStyle/>
          <a:p>
            <a:r>
              <a:rPr lang="en-US" dirty="0"/>
              <a:t>Both </a:t>
            </a:r>
            <a:r>
              <a:rPr lang="en-US" dirty="0" smtClean="0"/>
              <a:t>UI storyboards </a:t>
            </a:r>
            <a:r>
              <a:rPr lang="en-US" dirty="0"/>
              <a:t>and </a:t>
            </a:r>
            <a:r>
              <a:rPr lang="en-US" dirty="0" smtClean="0"/>
              <a:t>simulations have their place</a:t>
            </a:r>
            <a:endParaRPr lang="en-US" dirty="0"/>
          </a:p>
        </p:txBody>
      </p:sp>
      <p:sp>
        <p:nvSpPr>
          <p:cNvPr id="484358" name="Oval 6"/>
          <p:cNvSpPr>
            <a:spLocks noChangeArrowheads="1"/>
          </p:cNvSpPr>
          <p:nvPr/>
        </p:nvSpPr>
        <p:spPr bwMode="auto">
          <a:xfrm>
            <a:off x="2438400" y="2362200"/>
            <a:ext cx="2362200" cy="23622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endParaRPr lang="en-US" sz="1800">
              <a:cs typeface="Arial" charset="0"/>
            </a:endParaRPr>
          </a:p>
        </p:txBody>
      </p:sp>
      <p:sp>
        <p:nvSpPr>
          <p:cNvPr id="484359" name="Oval 7"/>
          <p:cNvSpPr>
            <a:spLocks noChangeArrowheads="1"/>
          </p:cNvSpPr>
          <p:nvPr/>
        </p:nvSpPr>
        <p:spPr bwMode="auto">
          <a:xfrm>
            <a:off x="3886200" y="2362200"/>
            <a:ext cx="2362200" cy="23622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endParaRPr lang="en-US" sz="1800">
              <a:cs typeface="Arial" charset="0"/>
            </a:endParaRPr>
          </a:p>
        </p:txBody>
      </p:sp>
      <p:sp>
        <p:nvSpPr>
          <p:cNvPr id="484360" name="Rectangle 8"/>
          <p:cNvSpPr>
            <a:spLocks noChangeArrowheads="1"/>
          </p:cNvSpPr>
          <p:nvPr/>
        </p:nvSpPr>
        <p:spPr bwMode="auto">
          <a:xfrm>
            <a:off x="4297363" y="1295400"/>
            <a:ext cx="176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cs typeface="Arial" charset="0"/>
              </a:rPr>
              <a:t>Simulations</a:t>
            </a:r>
          </a:p>
        </p:txBody>
      </p:sp>
      <p:sp>
        <p:nvSpPr>
          <p:cNvPr id="484361" name="Rectangle 9"/>
          <p:cNvSpPr>
            <a:spLocks noChangeArrowheads="1"/>
          </p:cNvSpPr>
          <p:nvPr/>
        </p:nvSpPr>
        <p:spPr bwMode="auto">
          <a:xfrm>
            <a:off x="2743200" y="10668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400">
                <a:cs typeface="Arial" charset="0"/>
              </a:rPr>
              <a:t>Visual Definition</a:t>
            </a:r>
          </a:p>
        </p:txBody>
      </p:sp>
      <p:sp>
        <p:nvSpPr>
          <p:cNvPr id="484362" name="Rectangle 10"/>
          <p:cNvSpPr>
            <a:spLocks noChangeArrowheads="1"/>
          </p:cNvSpPr>
          <p:nvPr/>
        </p:nvSpPr>
        <p:spPr bwMode="auto">
          <a:xfrm>
            <a:off x="5715000" y="1981200"/>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Performance</a:t>
            </a:r>
          </a:p>
        </p:txBody>
      </p:sp>
      <p:sp>
        <p:nvSpPr>
          <p:cNvPr id="484363" name="Rectangle 11"/>
          <p:cNvSpPr>
            <a:spLocks noChangeArrowheads="1"/>
          </p:cNvSpPr>
          <p:nvPr/>
        </p:nvSpPr>
        <p:spPr bwMode="auto">
          <a:xfrm>
            <a:off x="6477000" y="3138488"/>
            <a:ext cx="179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Cost &amp; Duration</a:t>
            </a:r>
          </a:p>
        </p:txBody>
      </p:sp>
      <p:sp>
        <p:nvSpPr>
          <p:cNvPr id="484364" name="Rectangle 12"/>
          <p:cNvSpPr>
            <a:spLocks noChangeArrowheads="1"/>
          </p:cNvSpPr>
          <p:nvPr/>
        </p:nvSpPr>
        <p:spPr bwMode="auto">
          <a:xfrm>
            <a:off x="6165850" y="41148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Manufacturability</a:t>
            </a:r>
          </a:p>
        </p:txBody>
      </p:sp>
      <p:sp>
        <p:nvSpPr>
          <p:cNvPr id="484365" name="Rectangle 13"/>
          <p:cNvSpPr>
            <a:spLocks noChangeArrowheads="1"/>
          </p:cNvSpPr>
          <p:nvPr/>
        </p:nvSpPr>
        <p:spPr bwMode="auto">
          <a:xfrm>
            <a:off x="6400800" y="2743200"/>
            <a:ext cx="200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Business Process</a:t>
            </a:r>
          </a:p>
        </p:txBody>
      </p:sp>
      <p:sp>
        <p:nvSpPr>
          <p:cNvPr id="484366" name="Rectangle 14"/>
          <p:cNvSpPr>
            <a:spLocks noChangeArrowheads="1"/>
          </p:cNvSpPr>
          <p:nvPr/>
        </p:nvSpPr>
        <p:spPr bwMode="auto">
          <a:xfrm>
            <a:off x="1371600" y="2605088"/>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Diagrams</a:t>
            </a:r>
          </a:p>
        </p:txBody>
      </p:sp>
      <p:sp>
        <p:nvSpPr>
          <p:cNvPr id="484367" name="Rectangle 15"/>
          <p:cNvSpPr>
            <a:spLocks noChangeArrowheads="1"/>
          </p:cNvSpPr>
          <p:nvPr/>
        </p:nvSpPr>
        <p:spPr bwMode="auto">
          <a:xfrm>
            <a:off x="6229350" y="2362200"/>
            <a:ext cx="184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Financial Return</a:t>
            </a:r>
          </a:p>
        </p:txBody>
      </p:sp>
      <p:sp>
        <p:nvSpPr>
          <p:cNvPr id="484368" name="Oval 16"/>
          <p:cNvSpPr>
            <a:spLocks noChangeArrowheads="1"/>
          </p:cNvSpPr>
          <p:nvPr/>
        </p:nvSpPr>
        <p:spPr bwMode="auto">
          <a:xfrm rot="550753">
            <a:off x="1143000" y="4038600"/>
            <a:ext cx="6324600" cy="990600"/>
          </a:xfrm>
          <a:prstGeom prst="ellipse">
            <a:avLst/>
          </a:prstGeom>
          <a:solidFill>
            <a:srgbClr val="FFFF99">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9" name="Rectangle 17"/>
          <p:cNvSpPr>
            <a:spLocks noChangeArrowheads="1"/>
          </p:cNvSpPr>
          <p:nvPr/>
        </p:nvSpPr>
        <p:spPr bwMode="auto">
          <a:xfrm>
            <a:off x="1371600" y="3886200"/>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Pictures</a:t>
            </a:r>
          </a:p>
        </p:txBody>
      </p:sp>
      <p:sp>
        <p:nvSpPr>
          <p:cNvPr id="484370" name="Rectangle 18"/>
          <p:cNvSpPr>
            <a:spLocks noChangeArrowheads="1"/>
          </p:cNvSpPr>
          <p:nvPr/>
        </p:nvSpPr>
        <p:spPr bwMode="auto">
          <a:xfrm>
            <a:off x="5848350" y="4510088"/>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cs typeface="Arial" charset="0"/>
              </a:rPr>
              <a:t>Behavior</a:t>
            </a:r>
          </a:p>
        </p:txBody>
      </p:sp>
      <p:sp>
        <p:nvSpPr>
          <p:cNvPr id="484371" name="Rectangle 19"/>
          <p:cNvSpPr>
            <a:spLocks noChangeArrowheads="1"/>
          </p:cNvSpPr>
          <p:nvPr/>
        </p:nvSpPr>
        <p:spPr bwMode="auto">
          <a:xfrm>
            <a:off x="4953000" y="3001963"/>
            <a:ext cx="1011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cs typeface="Arial" charset="0"/>
              </a:rPr>
              <a:t>Monte Carlo</a:t>
            </a:r>
          </a:p>
        </p:txBody>
      </p:sp>
      <p:sp>
        <p:nvSpPr>
          <p:cNvPr id="484372" name="Rectangle 20"/>
          <p:cNvSpPr>
            <a:spLocks noChangeArrowheads="1"/>
          </p:cNvSpPr>
          <p:nvPr/>
        </p:nvSpPr>
        <p:spPr bwMode="auto">
          <a:xfrm>
            <a:off x="5089525" y="3321844"/>
            <a:ext cx="987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dirty="0">
                <a:cs typeface="Arial" charset="0"/>
              </a:rPr>
              <a:t>Project Planning</a:t>
            </a:r>
          </a:p>
        </p:txBody>
      </p:sp>
      <p:sp>
        <p:nvSpPr>
          <p:cNvPr id="484373" name="Rectangle 21"/>
          <p:cNvSpPr>
            <a:spLocks noChangeArrowheads="1"/>
          </p:cNvSpPr>
          <p:nvPr/>
        </p:nvSpPr>
        <p:spPr bwMode="auto">
          <a:xfrm>
            <a:off x="4937125" y="3905252"/>
            <a:ext cx="885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dirty="0">
                <a:cs typeface="Arial" charset="0"/>
              </a:rPr>
              <a:t>CAD/CAM</a:t>
            </a:r>
          </a:p>
        </p:txBody>
      </p:sp>
      <p:sp>
        <p:nvSpPr>
          <p:cNvPr id="484374" name="Rectangle 22"/>
          <p:cNvSpPr>
            <a:spLocks noChangeArrowheads="1"/>
          </p:cNvSpPr>
          <p:nvPr/>
        </p:nvSpPr>
        <p:spPr bwMode="auto">
          <a:xfrm>
            <a:off x="4572000" y="2544763"/>
            <a:ext cx="1011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cs typeface="Arial" charset="0"/>
              </a:rPr>
              <a:t>Load testing</a:t>
            </a:r>
          </a:p>
        </p:txBody>
      </p:sp>
      <p:sp>
        <p:nvSpPr>
          <p:cNvPr id="484375" name="Rectangle 23"/>
          <p:cNvSpPr>
            <a:spLocks noChangeArrowheads="1"/>
          </p:cNvSpPr>
          <p:nvPr/>
        </p:nvSpPr>
        <p:spPr bwMode="auto">
          <a:xfrm>
            <a:off x="3172325" y="3536157"/>
            <a:ext cx="1301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dirty="0" smtClean="0">
                <a:cs typeface="Arial" charset="0"/>
              </a:rPr>
              <a:t>UML/SysML</a:t>
            </a:r>
            <a:endParaRPr lang="en-US" dirty="0">
              <a:cs typeface="Arial" charset="0"/>
            </a:endParaRPr>
          </a:p>
        </p:txBody>
      </p:sp>
      <p:sp>
        <p:nvSpPr>
          <p:cNvPr id="484376" name="Rectangle 24"/>
          <p:cNvSpPr>
            <a:spLocks noChangeArrowheads="1"/>
          </p:cNvSpPr>
          <p:nvPr/>
        </p:nvSpPr>
        <p:spPr bwMode="auto">
          <a:xfrm>
            <a:off x="4038600" y="3124200"/>
            <a:ext cx="623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cs typeface="Arial" charset="0"/>
              </a:rPr>
              <a:t>BPMN</a:t>
            </a:r>
          </a:p>
        </p:txBody>
      </p:sp>
      <p:sp>
        <p:nvSpPr>
          <p:cNvPr id="484377" name="Rectangle 25"/>
          <p:cNvSpPr>
            <a:spLocks noChangeArrowheads="1"/>
          </p:cNvSpPr>
          <p:nvPr/>
        </p:nvSpPr>
        <p:spPr bwMode="auto">
          <a:xfrm>
            <a:off x="3009900" y="2439988"/>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en-US" dirty="0">
                <a:cs typeface="Arial" charset="0"/>
              </a:rPr>
              <a:t>System context diagrams</a:t>
            </a:r>
          </a:p>
        </p:txBody>
      </p:sp>
      <p:sp>
        <p:nvSpPr>
          <p:cNvPr id="484378" name="Rectangle 26"/>
          <p:cNvSpPr>
            <a:spLocks noChangeArrowheads="1"/>
          </p:cNvSpPr>
          <p:nvPr/>
        </p:nvSpPr>
        <p:spPr bwMode="auto">
          <a:xfrm>
            <a:off x="2438400" y="3224546"/>
            <a:ext cx="12049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dirty="0">
                <a:cs typeface="Arial" charset="0"/>
              </a:rPr>
              <a:t>Venn diagrams</a:t>
            </a:r>
          </a:p>
        </p:txBody>
      </p:sp>
      <p:sp>
        <p:nvSpPr>
          <p:cNvPr id="484379" name="Rectangle 27"/>
          <p:cNvSpPr>
            <a:spLocks noChangeArrowheads="1"/>
          </p:cNvSpPr>
          <p:nvPr/>
        </p:nvSpPr>
        <p:spPr bwMode="auto">
          <a:xfrm>
            <a:off x="2705100" y="3962400"/>
            <a:ext cx="1409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dirty="0">
                <a:cs typeface="Arial" charset="0"/>
              </a:rPr>
              <a:t>UI Wireframes</a:t>
            </a:r>
          </a:p>
        </p:txBody>
      </p:sp>
      <p:sp>
        <p:nvSpPr>
          <p:cNvPr id="484380" name="Rectangle 28"/>
          <p:cNvSpPr>
            <a:spLocks noChangeArrowheads="1"/>
          </p:cNvSpPr>
          <p:nvPr/>
        </p:nvSpPr>
        <p:spPr bwMode="auto">
          <a:xfrm>
            <a:off x="6477000" y="3505200"/>
            <a:ext cx="2209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800">
                <a:cs typeface="Arial" charset="0"/>
              </a:rPr>
              <a:t>Stresses, heat flow, air flow</a:t>
            </a:r>
          </a:p>
        </p:txBody>
      </p:sp>
      <p:sp>
        <p:nvSpPr>
          <p:cNvPr id="484381" name="AutoShape 29"/>
          <p:cNvSpPr>
            <a:spLocks noChangeArrowheads="1"/>
          </p:cNvSpPr>
          <p:nvPr/>
        </p:nvSpPr>
        <p:spPr bwMode="auto">
          <a:xfrm>
            <a:off x="2438400" y="5105400"/>
            <a:ext cx="1676400" cy="914400"/>
          </a:xfrm>
          <a:prstGeom prst="wedgeRectCallout">
            <a:avLst>
              <a:gd name="adj1" fmla="val 38657"/>
              <a:gd name="adj2" fmla="val -119136"/>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800" dirty="0">
                <a:cs typeface="Arial" charset="0"/>
              </a:rPr>
              <a:t>Screens and storyboards in scenarios</a:t>
            </a:r>
          </a:p>
        </p:txBody>
      </p:sp>
      <p:sp>
        <p:nvSpPr>
          <p:cNvPr id="484382" name="AutoShape 30"/>
          <p:cNvSpPr>
            <a:spLocks noChangeArrowheads="1"/>
          </p:cNvSpPr>
          <p:nvPr/>
        </p:nvSpPr>
        <p:spPr bwMode="auto">
          <a:xfrm>
            <a:off x="4724400" y="5105400"/>
            <a:ext cx="1676400" cy="914400"/>
          </a:xfrm>
          <a:prstGeom prst="wedgeRectCallout">
            <a:avLst>
              <a:gd name="adj1" fmla="val -73296"/>
              <a:gd name="adj2" fmla="val -139931"/>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800">
                <a:cs typeface="Arial" charset="0"/>
              </a:rPr>
              <a:t>Simulations of user experience</a:t>
            </a:r>
          </a:p>
        </p:txBody>
      </p:sp>
    </p:spTree>
    <p:extLst>
      <p:ext uri="{BB962C8B-B14F-4D97-AF65-F5344CB8AC3E}">
        <p14:creationId xmlns:p14="http://schemas.microsoft.com/office/powerpoint/2010/main" val="2153579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each?</a:t>
            </a:r>
            <a:endParaRPr lang="en-US" dirty="0"/>
          </a:p>
        </p:txBody>
      </p:sp>
      <p:sp>
        <p:nvSpPr>
          <p:cNvPr id="4" name="TextBox 3"/>
          <p:cNvSpPr txBox="1"/>
          <p:nvPr/>
        </p:nvSpPr>
        <p:spPr>
          <a:xfrm>
            <a:off x="601579" y="1656711"/>
            <a:ext cx="2887579" cy="369332"/>
          </a:xfrm>
          <a:prstGeom prst="rect">
            <a:avLst/>
          </a:prstGeom>
          <a:noFill/>
        </p:spPr>
        <p:txBody>
          <a:bodyPr wrap="square" rtlCol="0">
            <a:spAutoFit/>
          </a:bodyPr>
          <a:lstStyle/>
          <a:p>
            <a:r>
              <a:rPr lang="en-US" sz="1800" dirty="0" smtClean="0"/>
              <a:t>RRC Storyboard</a:t>
            </a:r>
            <a:endParaRPr lang="en-US" sz="1800" dirty="0"/>
          </a:p>
        </p:txBody>
      </p:sp>
      <p:sp>
        <p:nvSpPr>
          <p:cNvPr id="5" name="TextBox 4"/>
          <p:cNvSpPr txBox="1"/>
          <p:nvPr/>
        </p:nvSpPr>
        <p:spPr>
          <a:xfrm>
            <a:off x="601579" y="4120104"/>
            <a:ext cx="2887579" cy="369332"/>
          </a:xfrm>
          <a:prstGeom prst="rect">
            <a:avLst/>
          </a:prstGeom>
          <a:noFill/>
        </p:spPr>
        <p:txBody>
          <a:bodyPr wrap="square" rtlCol="0">
            <a:spAutoFit/>
          </a:bodyPr>
          <a:lstStyle/>
          <a:p>
            <a:r>
              <a:rPr lang="en-US" sz="1800" dirty="0" smtClean="0"/>
              <a:t>iRise Simulation</a:t>
            </a:r>
            <a:endParaRPr lang="en-US" sz="1800" dirty="0"/>
          </a:p>
        </p:txBody>
      </p:sp>
      <p:pic>
        <p:nvPicPr>
          <p:cNvPr id="6" name="Picture 19" descr="SAP HR -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5003632" y="3688597"/>
            <a:ext cx="3276600" cy="1931988"/>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7" descr="10-19-2009 9-39-38 AM.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29011" y="4184732"/>
            <a:ext cx="3124200" cy="2278063"/>
          </a:xfrm>
          <a:prstGeom prst="rect">
            <a:avLst/>
          </a:prstGeom>
          <a:ln>
            <a:solidFill>
              <a:schemeClr val="bg2">
                <a:lumMod val="60000"/>
                <a:lumOff val="40000"/>
              </a:schemeClr>
            </a:solidFill>
          </a:ln>
        </p:spPr>
      </p:pic>
      <p:pic>
        <p:nvPicPr>
          <p:cNvPr id="9"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945499" y="1094874"/>
            <a:ext cx="3707712" cy="225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955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Visual and behavioral </a:t>
            </a:r>
            <a:r>
              <a:rPr lang="en-US" dirty="0" smtClean="0"/>
              <a:t>fidelity</a:t>
            </a:r>
            <a:endParaRPr lang="en-US" dirty="0"/>
          </a:p>
        </p:txBody>
      </p:sp>
      <p:sp>
        <p:nvSpPr>
          <p:cNvPr id="504838" name="Text Box 6"/>
          <p:cNvSpPr txBox="1">
            <a:spLocks noChangeArrowheads="1"/>
          </p:cNvSpPr>
          <p:nvPr/>
        </p:nvSpPr>
        <p:spPr bwMode="auto">
          <a:xfrm>
            <a:off x="3962400" y="3352800"/>
            <a:ext cx="457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Static, atomistic views – no attempt to communicate behavior</a:t>
            </a:r>
          </a:p>
        </p:txBody>
      </p:sp>
      <p:sp>
        <p:nvSpPr>
          <p:cNvPr id="504839" name="Text Box 7"/>
          <p:cNvSpPr txBox="1">
            <a:spLocks noChangeArrowheads="1"/>
          </p:cNvSpPr>
          <p:nvPr/>
        </p:nvSpPr>
        <p:spPr bwMode="auto">
          <a:xfrm>
            <a:off x="3962400" y="2628900"/>
            <a:ext cx="4572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Storyboards – screens in scenarios based on a series of linear flows</a:t>
            </a:r>
          </a:p>
        </p:txBody>
      </p:sp>
      <p:sp>
        <p:nvSpPr>
          <p:cNvPr id="504840" name="Text Box 8"/>
          <p:cNvSpPr txBox="1">
            <a:spLocks noChangeArrowheads="1"/>
          </p:cNvSpPr>
          <p:nvPr/>
        </p:nvSpPr>
        <p:spPr bwMode="auto">
          <a:xfrm>
            <a:off x="3962400" y="213360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endParaRPr lang="en-US" sz="1800">
              <a:cs typeface="Arial" charset="0"/>
            </a:endParaRPr>
          </a:p>
        </p:txBody>
      </p:sp>
      <p:sp>
        <p:nvSpPr>
          <p:cNvPr id="504845" name="Text Box 13"/>
          <p:cNvSpPr txBox="1">
            <a:spLocks noChangeArrowheads="1"/>
          </p:cNvSpPr>
          <p:nvPr/>
        </p:nvSpPr>
        <p:spPr bwMode="auto">
          <a:xfrm>
            <a:off x="3962400" y="1690688"/>
            <a:ext cx="502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Flow based on user selections </a:t>
            </a:r>
            <a:br>
              <a:rPr lang="en-US" sz="1800">
                <a:cs typeface="Arial" charset="0"/>
              </a:rPr>
            </a:br>
            <a:r>
              <a:rPr lang="en-US" sz="1800">
                <a:cs typeface="Arial" charset="0"/>
              </a:rPr>
              <a:t>and/or data input</a:t>
            </a:r>
          </a:p>
        </p:txBody>
      </p:sp>
      <p:grpSp>
        <p:nvGrpSpPr>
          <p:cNvPr id="504852" name="Group 20"/>
          <p:cNvGrpSpPr>
            <a:grpSpLocks/>
          </p:cNvGrpSpPr>
          <p:nvPr/>
        </p:nvGrpSpPr>
        <p:grpSpPr bwMode="auto">
          <a:xfrm>
            <a:off x="685800" y="1219200"/>
            <a:ext cx="3124200" cy="3160713"/>
            <a:chOff x="432" y="768"/>
            <a:chExt cx="1968" cy="1991"/>
          </a:xfrm>
        </p:grpSpPr>
        <p:sp>
          <p:nvSpPr>
            <p:cNvPr id="504849" name="Rectangle 17"/>
            <p:cNvSpPr>
              <a:spLocks noChangeArrowheads="1"/>
            </p:cNvSpPr>
            <p:nvPr/>
          </p:nvSpPr>
          <p:spPr bwMode="auto">
            <a:xfrm>
              <a:off x="720" y="944"/>
              <a:ext cx="1536" cy="1536"/>
            </a:xfrm>
            <a:prstGeom prst="rect">
              <a:avLst/>
            </a:prstGeom>
            <a:solidFill>
              <a:schemeClr val="accent1">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35" name="AutoShape 3"/>
            <p:cNvSpPr>
              <a:spLocks noChangeArrowheads="1"/>
            </p:cNvSpPr>
            <p:nvPr/>
          </p:nvSpPr>
          <p:spPr bwMode="auto">
            <a:xfrm rot="5400000">
              <a:off x="1416" y="1688"/>
              <a:ext cx="192" cy="1584"/>
            </a:xfrm>
            <a:prstGeom prst="upArrow">
              <a:avLst>
                <a:gd name="adj1" fmla="val 65630"/>
                <a:gd name="adj2" fmla="val 103622"/>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36" name="AutoShape 4"/>
            <p:cNvSpPr>
              <a:spLocks noChangeArrowheads="1"/>
            </p:cNvSpPr>
            <p:nvPr/>
          </p:nvSpPr>
          <p:spPr bwMode="auto">
            <a:xfrm>
              <a:off x="609" y="864"/>
              <a:ext cx="192" cy="1680"/>
            </a:xfrm>
            <a:prstGeom prst="upArrow">
              <a:avLst>
                <a:gd name="adj1" fmla="val 65630"/>
                <a:gd name="adj2" fmla="val 109902"/>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37" name="Rectangle 5"/>
            <p:cNvSpPr>
              <a:spLocks noChangeArrowheads="1"/>
            </p:cNvSpPr>
            <p:nvPr/>
          </p:nvSpPr>
          <p:spPr bwMode="auto">
            <a:xfrm>
              <a:off x="768" y="768"/>
              <a:ext cx="192"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41" name="Rectangle 9"/>
            <p:cNvSpPr>
              <a:spLocks noChangeArrowheads="1"/>
            </p:cNvSpPr>
            <p:nvPr/>
          </p:nvSpPr>
          <p:spPr bwMode="auto">
            <a:xfrm>
              <a:off x="1056" y="768"/>
              <a:ext cx="192"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42" name="Rectangle 10"/>
            <p:cNvSpPr>
              <a:spLocks noChangeArrowheads="1"/>
            </p:cNvSpPr>
            <p:nvPr/>
          </p:nvSpPr>
          <p:spPr bwMode="auto">
            <a:xfrm>
              <a:off x="1632" y="768"/>
              <a:ext cx="192" cy="1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43" name="Line 11"/>
            <p:cNvSpPr>
              <a:spLocks noChangeShapeType="1"/>
            </p:cNvSpPr>
            <p:nvPr/>
          </p:nvSpPr>
          <p:spPr bwMode="auto">
            <a:xfrm>
              <a:off x="864" y="2256"/>
              <a:ext cx="1536"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4" name="Line 12"/>
            <p:cNvSpPr>
              <a:spLocks noChangeShapeType="1"/>
            </p:cNvSpPr>
            <p:nvPr/>
          </p:nvSpPr>
          <p:spPr bwMode="auto">
            <a:xfrm>
              <a:off x="1152" y="1776"/>
              <a:ext cx="1248"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6" name="Line 14"/>
            <p:cNvSpPr>
              <a:spLocks noChangeShapeType="1"/>
            </p:cNvSpPr>
            <p:nvPr/>
          </p:nvSpPr>
          <p:spPr bwMode="auto">
            <a:xfrm>
              <a:off x="1728" y="1200"/>
              <a:ext cx="672"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0" name="Text Box 18"/>
            <p:cNvSpPr txBox="1">
              <a:spLocks noChangeArrowheads="1"/>
            </p:cNvSpPr>
            <p:nvPr/>
          </p:nvSpPr>
          <p:spPr bwMode="auto">
            <a:xfrm rot="16200000">
              <a:off x="-124" y="1596"/>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Visual Fidelity</a:t>
              </a:r>
            </a:p>
          </p:txBody>
        </p:sp>
        <p:sp>
          <p:nvSpPr>
            <p:cNvPr id="504851" name="Text Box 19"/>
            <p:cNvSpPr txBox="1">
              <a:spLocks noChangeArrowheads="1"/>
            </p:cNvSpPr>
            <p:nvPr/>
          </p:nvSpPr>
          <p:spPr bwMode="auto">
            <a:xfrm>
              <a:off x="624" y="252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Behavioral/Data Fidelity</a:t>
              </a:r>
            </a:p>
          </p:txBody>
        </p:sp>
      </p:grpSp>
    </p:spTree>
    <p:extLst>
      <p:ext uri="{BB962C8B-B14F-4D97-AF65-F5344CB8AC3E}">
        <p14:creationId xmlns:p14="http://schemas.microsoft.com/office/powerpoint/2010/main" val="547607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Choose the right notation for the </a:t>
            </a:r>
            <a:r>
              <a:rPr lang="en-US" dirty="0" smtClean="0"/>
              <a:t>job (and amount of effort)</a:t>
            </a:r>
            <a:endParaRPr lang="en-US" dirty="0"/>
          </a:p>
        </p:txBody>
      </p:sp>
      <p:sp>
        <p:nvSpPr>
          <p:cNvPr id="506888" name="Text Box 8"/>
          <p:cNvSpPr txBox="1">
            <a:spLocks noChangeArrowheads="1"/>
          </p:cNvSpPr>
          <p:nvPr/>
        </p:nvSpPr>
        <p:spPr bwMode="auto">
          <a:xfrm>
            <a:off x="3962400" y="3305175"/>
            <a:ext cx="46482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Napkin for rough sketch</a:t>
            </a:r>
          </a:p>
        </p:txBody>
      </p:sp>
      <p:sp>
        <p:nvSpPr>
          <p:cNvPr id="506889" name="Text Box 9"/>
          <p:cNvSpPr txBox="1">
            <a:spLocks noChangeArrowheads="1"/>
          </p:cNvSpPr>
          <p:nvPr/>
        </p:nvSpPr>
        <p:spPr bwMode="auto">
          <a:xfrm>
            <a:off x="3962400" y="2909888"/>
            <a:ext cx="457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dirty="0">
                <a:cs typeface="Arial" charset="0"/>
              </a:rPr>
              <a:t>Storyboard for concept or UX </a:t>
            </a:r>
            <a:r>
              <a:rPr lang="en-US" sz="1800" dirty="0" smtClean="0">
                <a:cs typeface="Arial" charset="0"/>
              </a:rPr>
              <a:t>review</a:t>
            </a:r>
            <a:endParaRPr lang="en-US" sz="1800" dirty="0">
              <a:cs typeface="Arial" charset="0"/>
            </a:endParaRPr>
          </a:p>
        </p:txBody>
      </p:sp>
      <p:sp>
        <p:nvSpPr>
          <p:cNvPr id="506890" name="Text Box 10"/>
          <p:cNvSpPr txBox="1">
            <a:spLocks noChangeArrowheads="1"/>
          </p:cNvSpPr>
          <p:nvPr/>
        </p:nvSpPr>
        <p:spPr bwMode="auto">
          <a:xfrm>
            <a:off x="3962400" y="213360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endParaRPr lang="en-US" sz="1800">
              <a:cs typeface="Arial" charset="0"/>
            </a:endParaRPr>
          </a:p>
        </p:txBody>
      </p:sp>
      <p:sp>
        <p:nvSpPr>
          <p:cNvPr id="506891" name="Text Box 11"/>
          <p:cNvSpPr txBox="1">
            <a:spLocks noChangeArrowheads="1"/>
          </p:cNvSpPr>
          <p:nvPr/>
        </p:nvSpPr>
        <p:spPr bwMode="auto">
          <a:xfrm>
            <a:off x="3962400" y="2147888"/>
            <a:ext cx="502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Simulation for user acceptance test </a:t>
            </a:r>
          </a:p>
        </p:txBody>
      </p:sp>
      <p:sp>
        <p:nvSpPr>
          <p:cNvPr id="506895" name="Text Box 15"/>
          <p:cNvSpPr txBox="1">
            <a:spLocks noChangeArrowheads="1"/>
          </p:cNvSpPr>
          <p:nvPr/>
        </p:nvSpPr>
        <p:spPr bwMode="auto">
          <a:xfrm>
            <a:off x="3962400" y="25146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dirty="0">
                <a:cs typeface="Arial" charset="0"/>
              </a:rPr>
              <a:t>Simulation for project </a:t>
            </a:r>
            <a:r>
              <a:rPr lang="en-US" sz="1800" dirty="0" smtClean="0">
                <a:cs typeface="Arial" charset="0"/>
              </a:rPr>
              <a:t>proposal</a:t>
            </a:r>
            <a:endParaRPr lang="en-US" sz="1800" dirty="0">
              <a:cs typeface="Arial" charset="0"/>
            </a:endParaRPr>
          </a:p>
        </p:txBody>
      </p:sp>
      <p:grpSp>
        <p:nvGrpSpPr>
          <p:cNvPr id="506899" name="Group 19"/>
          <p:cNvGrpSpPr>
            <a:grpSpLocks/>
          </p:cNvGrpSpPr>
          <p:nvPr/>
        </p:nvGrpSpPr>
        <p:grpSpPr bwMode="auto">
          <a:xfrm>
            <a:off x="693738" y="1371600"/>
            <a:ext cx="3116262" cy="3016250"/>
            <a:chOff x="437" y="864"/>
            <a:chExt cx="1963" cy="1900"/>
          </a:xfrm>
        </p:grpSpPr>
        <p:sp>
          <p:nvSpPr>
            <p:cNvPr id="506884" name="Rectangle 4"/>
            <p:cNvSpPr>
              <a:spLocks noChangeArrowheads="1"/>
            </p:cNvSpPr>
            <p:nvPr/>
          </p:nvSpPr>
          <p:spPr bwMode="auto">
            <a:xfrm>
              <a:off x="720" y="944"/>
              <a:ext cx="1536" cy="1536"/>
            </a:xfrm>
            <a:prstGeom prst="rect">
              <a:avLst/>
            </a:prstGeom>
            <a:solidFill>
              <a:schemeClr val="accent1">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Text Box 5"/>
            <p:cNvSpPr txBox="1">
              <a:spLocks noChangeArrowheads="1"/>
            </p:cNvSpPr>
            <p:nvPr/>
          </p:nvSpPr>
          <p:spPr bwMode="auto">
            <a:xfrm rot="16200000">
              <a:off x="-119" y="1601"/>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Visual Fidelity</a:t>
              </a:r>
            </a:p>
          </p:txBody>
        </p:sp>
        <p:sp>
          <p:nvSpPr>
            <p:cNvPr id="506886" name="AutoShape 6"/>
            <p:cNvSpPr>
              <a:spLocks noChangeArrowheads="1"/>
            </p:cNvSpPr>
            <p:nvPr/>
          </p:nvSpPr>
          <p:spPr bwMode="auto">
            <a:xfrm rot="5400000">
              <a:off x="1421" y="1688"/>
              <a:ext cx="192" cy="1584"/>
            </a:xfrm>
            <a:prstGeom prst="upArrow">
              <a:avLst>
                <a:gd name="adj1" fmla="val 65630"/>
                <a:gd name="adj2" fmla="val 103622"/>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AutoShape 7"/>
            <p:cNvSpPr>
              <a:spLocks noChangeArrowheads="1"/>
            </p:cNvSpPr>
            <p:nvPr/>
          </p:nvSpPr>
          <p:spPr bwMode="auto">
            <a:xfrm>
              <a:off x="613" y="864"/>
              <a:ext cx="192" cy="1680"/>
            </a:xfrm>
            <a:prstGeom prst="upArrow">
              <a:avLst>
                <a:gd name="adj1" fmla="val 65630"/>
                <a:gd name="adj2" fmla="val 109902"/>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2" name="Line 12"/>
            <p:cNvSpPr>
              <a:spLocks noChangeShapeType="1"/>
            </p:cNvSpPr>
            <p:nvPr/>
          </p:nvSpPr>
          <p:spPr bwMode="auto">
            <a:xfrm>
              <a:off x="864" y="2208"/>
              <a:ext cx="1536"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6893" name="Line 13"/>
            <p:cNvSpPr>
              <a:spLocks noChangeShapeType="1"/>
            </p:cNvSpPr>
            <p:nvPr/>
          </p:nvSpPr>
          <p:spPr bwMode="auto">
            <a:xfrm>
              <a:off x="1488" y="1728"/>
              <a:ext cx="912"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6894" name="Line 14"/>
            <p:cNvSpPr>
              <a:spLocks noChangeShapeType="1"/>
            </p:cNvSpPr>
            <p:nvPr/>
          </p:nvSpPr>
          <p:spPr bwMode="auto">
            <a:xfrm>
              <a:off x="1872" y="1488"/>
              <a:ext cx="528"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6896" name="Line 16"/>
            <p:cNvSpPr>
              <a:spLocks noChangeShapeType="1"/>
            </p:cNvSpPr>
            <p:nvPr/>
          </p:nvSpPr>
          <p:spPr bwMode="auto">
            <a:xfrm>
              <a:off x="1193" y="1968"/>
              <a:ext cx="1207" cy="0"/>
            </a:xfrm>
            <a:prstGeom prst="line">
              <a:avLst/>
            </a:prstGeom>
            <a:noFill/>
            <a:ln w="127000">
              <a:solidFill>
                <a:schemeClr val="bg2"/>
              </a:solidFill>
              <a:round/>
              <a:headEnd type="oval"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6897" name="Text Box 17"/>
            <p:cNvSpPr txBox="1">
              <a:spLocks noChangeArrowheads="1"/>
            </p:cNvSpPr>
            <p:nvPr/>
          </p:nvSpPr>
          <p:spPr bwMode="auto">
            <a:xfrm>
              <a:off x="624" y="2533"/>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en-US" sz="1800">
                  <a:cs typeface="Arial" charset="0"/>
                </a:rPr>
                <a:t>Behavioral/Data Fidelity</a:t>
              </a:r>
            </a:p>
          </p:txBody>
        </p:sp>
      </p:grpSp>
    </p:spTree>
    <p:extLst>
      <p:ext uri="{BB962C8B-B14F-4D97-AF65-F5344CB8AC3E}">
        <p14:creationId xmlns:p14="http://schemas.microsoft.com/office/powerpoint/2010/main" val="4069672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smtClean="0"/>
              <a:t>Using Rational Requirements Composer and iRise</a:t>
            </a:r>
            <a:endParaRPr lang="en-US" dirty="0"/>
          </a:p>
        </p:txBody>
      </p:sp>
      <p:pic>
        <p:nvPicPr>
          <p:cNvPr id="7" name="Picture 2" descr="p0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30259" y="1323473"/>
            <a:ext cx="8929520" cy="427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340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Many notations</a:t>
            </a:r>
            <a:endParaRPr lang="en-US" dirty="0"/>
          </a:p>
        </p:txBody>
      </p:sp>
      <p:sp>
        <p:nvSpPr>
          <p:cNvPr id="463875" name="Rectangle 3"/>
          <p:cNvSpPr>
            <a:spLocks noGrp="1" noChangeArrowheads="1"/>
          </p:cNvSpPr>
          <p:nvPr>
            <p:ph type="body" idx="1"/>
          </p:nvPr>
        </p:nvSpPr>
        <p:spPr>
          <a:xfrm>
            <a:off x="268288" y="1600200"/>
            <a:ext cx="8620125" cy="2677656"/>
          </a:xfrm>
        </p:spPr>
        <p:txBody>
          <a:bodyPr/>
          <a:lstStyle/>
          <a:p>
            <a:pPr marL="0" indent="0"/>
            <a:r>
              <a:rPr lang="en-US" sz="2400" dirty="0" smtClean="0"/>
              <a:t>Summary</a:t>
            </a:r>
            <a:endParaRPr lang="en-US" sz="2400" dirty="0"/>
          </a:p>
          <a:p>
            <a:pPr marL="0" indent="0"/>
            <a:endParaRPr lang="en-US" sz="2400" dirty="0"/>
          </a:p>
          <a:p>
            <a:pPr marL="0" indent="0">
              <a:buFont typeface="Wingdings" pitchFamily="2" charset="2"/>
              <a:buNone/>
            </a:pPr>
            <a:r>
              <a:rPr lang="en-US" sz="2400" dirty="0"/>
              <a:t>		We need many notations</a:t>
            </a:r>
          </a:p>
          <a:p>
            <a:pPr marL="0" indent="0">
              <a:buFont typeface="Wingdings" pitchFamily="2" charset="2"/>
              <a:buNone/>
            </a:pPr>
            <a:r>
              <a:rPr lang="en-US" sz="2400" dirty="0"/>
              <a:t>		Each has its limitations</a:t>
            </a:r>
          </a:p>
          <a:p>
            <a:pPr marL="0" indent="0">
              <a:buFont typeface="Wingdings" pitchFamily="2" charset="2"/>
              <a:buNone/>
            </a:pPr>
            <a:r>
              <a:rPr lang="en-US" sz="2400" dirty="0"/>
              <a:t>		Choose </a:t>
            </a:r>
            <a:r>
              <a:rPr lang="en-US" sz="2400" dirty="0" smtClean="0"/>
              <a:t>deliberately</a:t>
            </a:r>
            <a:endParaRPr lang="en-US" sz="2400" dirty="0"/>
          </a:p>
        </p:txBody>
      </p:sp>
    </p:spTree>
    <p:extLst>
      <p:ext uri="{BB962C8B-B14F-4D97-AF65-F5344CB8AC3E}">
        <p14:creationId xmlns:p14="http://schemas.microsoft.com/office/powerpoint/2010/main" val="239070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dirty="0" smtClean="0"/>
              <a:t>One last thought …</a:t>
            </a:r>
            <a:endParaRPr lang="en-US" dirty="0"/>
          </a:p>
        </p:txBody>
      </p:sp>
      <p:sp>
        <p:nvSpPr>
          <p:cNvPr id="466947" name="Rectangle 3"/>
          <p:cNvSpPr>
            <a:spLocks noGrp="1" noChangeArrowheads="1"/>
          </p:cNvSpPr>
          <p:nvPr>
            <p:ph type="body" idx="1"/>
          </p:nvPr>
        </p:nvSpPr>
        <p:spPr>
          <a:xfrm>
            <a:off x="268288" y="1600200"/>
            <a:ext cx="8620125" cy="3600986"/>
          </a:xfrm>
        </p:spPr>
        <p:txBody>
          <a:bodyPr/>
          <a:lstStyle/>
          <a:p>
            <a:pPr marL="0" indent="0"/>
            <a:r>
              <a:rPr lang="en-US" sz="2400" dirty="0" smtClean="0"/>
              <a:t>Good versus valuable</a:t>
            </a:r>
            <a:endParaRPr lang="en-US" sz="2400" dirty="0"/>
          </a:p>
          <a:p>
            <a:pPr marL="0" indent="0"/>
            <a:endParaRPr lang="en-US" sz="2400" dirty="0"/>
          </a:p>
          <a:p>
            <a:pPr marL="0" indent="0">
              <a:buFont typeface="Wingdings" pitchFamily="2" charset="2"/>
              <a:buNone/>
            </a:pPr>
            <a:r>
              <a:rPr lang="en-US" sz="2400" dirty="0"/>
              <a:t>		A requirement isn’t </a:t>
            </a:r>
            <a:r>
              <a:rPr lang="en-US" sz="2400" dirty="0" smtClean="0"/>
              <a:t>valuable</a:t>
            </a:r>
            <a:r>
              <a:rPr lang="en-US" sz="2400" dirty="0"/>
              <a:t/>
            </a:r>
            <a:br>
              <a:rPr lang="en-US" sz="2400" dirty="0"/>
            </a:br>
            <a:r>
              <a:rPr lang="en-US" sz="2400" dirty="0"/>
              <a:t>		until </a:t>
            </a:r>
            <a:r>
              <a:rPr lang="en-US" sz="2400" dirty="0" smtClean="0"/>
              <a:t>it helps to change the world</a:t>
            </a:r>
          </a:p>
          <a:p>
            <a:pPr marL="0" indent="0">
              <a:buFont typeface="Wingdings" pitchFamily="2" charset="2"/>
              <a:buNone/>
            </a:pPr>
            <a:endParaRPr lang="en-US" sz="2400" dirty="0"/>
          </a:p>
          <a:p>
            <a:pPr marL="0" indent="0">
              <a:buFont typeface="Wingdings" pitchFamily="2" charset="2"/>
              <a:buNone/>
            </a:pPr>
            <a:r>
              <a:rPr lang="en-US" sz="2400" dirty="0" smtClean="0"/>
              <a:t>		in making commitments</a:t>
            </a:r>
          </a:p>
          <a:p>
            <a:pPr marL="0" indent="0">
              <a:buFont typeface="Wingdings" pitchFamily="2" charset="2"/>
              <a:buNone/>
            </a:pPr>
            <a:r>
              <a:rPr lang="en-US" sz="2400" dirty="0"/>
              <a:t>	</a:t>
            </a:r>
            <a:r>
              <a:rPr lang="en-US" sz="2400" dirty="0" smtClean="0"/>
              <a:t>	in creating project deliverables</a:t>
            </a:r>
            <a:endParaRPr lang="en-US" sz="2400" dirty="0"/>
          </a:p>
        </p:txBody>
      </p:sp>
    </p:spTree>
    <p:extLst>
      <p:ext uri="{BB962C8B-B14F-4D97-AF65-F5344CB8AC3E}">
        <p14:creationId xmlns:p14="http://schemas.microsoft.com/office/powerpoint/2010/main" val="67716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Questions_Graphic"/>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2000" y="1414463"/>
            <a:ext cx="7620000" cy="4029075"/>
          </a:xfrm>
          <a:prstGeom prst="rect">
            <a:avLst/>
          </a:prstGeom>
          <a:noFill/>
          <a:extLst>
            <a:ext uri="{909E8E84-426E-40DD-AFC4-6F175D3DCCD1}">
              <a14:hiddenFill xmlns:a14="http://schemas.microsoft.com/office/drawing/2010/main">
                <a:solidFill>
                  <a:srgbClr val="FFFFFF"/>
                </a:solidFill>
              </a14:hiddenFill>
            </a:ext>
          </a:extLst>
        </p:spPr>
      </p:pic>
      <p:sp>
        <p:nvSpPr>
          <p:cNvPr id="29699" name="Rectangle 3">
            <a:hlinkClick r:id="rId4"/>
          </p:cNvPr>
          <p:cNvSpPr>
            <a:spLocks noChangeArrowheads="1"/>
          </p:cNvSpPr>
          <p:nvPr/>
        </p:nvSpPr>
        <p:spPr bwMode="auto">
          <a:xfrm>
            <a:off x="2527300" y="3808413"/>
            <a:ext cx="4089400" cy="417512"/>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2075" indent="-92075">
              <a:lnSpc>
                <a:spcPct val="107000"/>
              </a:lnSpc>
              <a:spcBef>
                <a:spcPts val="438"/>
              </a:spcBef>
              <a:buClr>
                <a:srgbClr val="7889FB"/>
              </a:buClr>
              <a:buFont typeface="Wingdings" pitchFamily="2"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a:solidFill>
                  <a:srgbClr val="009BFF"/>
                </a:solidFill>
              </a:rPr>
              <a:t>www.ibm.com/software/rational</a:t>
            </a:r>
          </a:p>
        </p:txBody>
      </p:sp>
      <p:sp>
        <p:nvSpPr>
          <p:cNvPr id="2" name="Title 1"/>
          <p:cNvSpPr>
            <a:spLocks noGrp="1"/>
          </p:cNvSpPr>
          <p:nvPr>
            <p:ph type="title"/>
          </p:nvPr>
        </p:nvSpPr>
        <p:spPr/>
        <p:txBody>
          <a:bodyPr/>
          <a:lstStyle/>
          <a:p>
            <a:r>
              <a:rPr lang="en-US" dirty="0" smtClean="0">
                <a:solidFill>
                  <a:schemeClr val="bg1"/>
                </a:solidFill>
              </a:rPr>
              <a:t>Questions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63525" y="1598613"/>
            <a:ext cx="8705850" cy="2031325"/>
          </a:xfrm>
        </p:spPr>
        <p:txBody>
          <a:bodyPr/>
          <a:lstStyle/>
          <a:p>
            <a:r>
              <a:rPr lang="en-US" sz="1800" dirty="0" smtClean="0"/>
              <a:t>Visual Definition by Example</a:t>
            </a:r>
          </a:p>
          <a:p>
            <a:r>
              <a:rPr lang="en-US" sz="1800" dirty="0" smtClean="0"/>
              <a:t>Visual definition in </a:t>
            </a:r>
            <a:r>
              <a:rPr lang="en-US" sz="1800" dirty="0"/>
              <a:t>the requirements </a:t>
            </a:r>
            <a:r>
              <a:rPr lang="en-US" sz="1800" dirty="0" smtClean="0"/>
              <a:t>process</a:t>
            </a:r>
          </a:p>
          <a:p>
            <a:r>
              <a:rPr lang="en-US" sz="1800" dirty="0" smtClean="0"/>
              <a:t>Modeling and textual requirements</a:t>
            </a:r>
          </a:p>
          <a:p>
            <a:r>
              <a:rPr lang="en-US" sz="1800" dirty="0" smtClean="0"/>
              <a:t>Storyboards and simulations (and RRC and iRise)</a:t>
            </a:r>
          </a:p>
          <a:p>
            <a:endParaRPr lang="en-US" sz="1800" dirty="0"/>
          </a:p>
        </p:txBody>
      </p:sp>
    </p:spTree>
    <p:extLst>
      <p:ext uri="{BB962C8B-B14F-4D97-AF65-F5344CB8AC3E}">
        <p14:creationId xmlns:p14="http://schemas.microsoft.com/office/powerpoint/2010/main" val="1496296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7" name="Rectangle 13"/>
          <p:cNvSpPr>
            <a:spLocks noGrp="1" noChangeArrowheads="1"/>
          </p:cNvSpPr>
          <p:nvPr>
            <p:ph type="title"/>
          </p:nvPr>
        </p:nvSpPr>
        <p:spPr/>
        <p:txBody>
          <a:bodyPr/>
          <a:lstStyle/>
          <a:p>
            <a:r>
              <a:rPr lang="en-GB" dirty="0" smtClean="0"/>
              <a:t>Daily iPod Touch giveaway</a:t>
            </a:r>
          </a:p>
        </p:txBody>
      </p:sp>
      <p:sp>
        <p:nvSpPr>
          <p:cNvPr id="36878" name="Rectangle 14"/>
          <p:cNvSpPr>
            <a:spLocks noGrp="1" noChangeArrowheads="1"/>
          </p:cNvSpPr>
          <p:nvPr>
            <p:ph type="body" idx="1"/>
          </p:nvPr>
        </p:nvSpPr>
        <p:spPr>
          <a:xfrm>
            <a:off x="176213" y="1435100"/>
            <a:ext cx="8783637" cy="2414588"/>
          </a:xfrm>
        </p:spPr>
        <p:txBody>
          <a:bodyPr/>
          <a:lstStyle/>
          <a:p>
            <a:r>
              <a:rPr lang="en-GB" smtClean="0"/>
              <a:t>Complete your session surveys online each day at a conference kiosk or on your </a:t>
            </a:r>
            <a:br>
              <a:rPr lang="en-GB" smtClean="0"/>
            </a:br>
            <a:r>
              <a:rPr lang="en-GB" smtClean="0"/>
              <a:t>Innovate 2012 Portal!</a:t>
            </a:r>
            <a:br>
              <a:rPr lang="en-GB" smtClean="0"/>
            </a:br>
            <a:endParaRPr lang="en-GB" smtClean="0"/>
          </a:p>
          <a:p>
            <a:r>
              <a:rPr lang="en-US" smtClean="0"/>
              <a:t>Each day that you complete all of that day’s session surveys, your name will be entered </a:t>
            </a:r>
            <a:br>
              <a:rPr lang="en-US" smtClean="0"/>
            </a:br>
            <a:r>
              <a:rPr lang="en-US" smtClean="0"/>
              <a:t>to win the daily IPOD touch!</a:t>
            </a:r>
          </a:p>
          <a:p>
            <a:endParaRPr lang="en-US" smtClean="0"/>
          </a:p>
          <a:p>
            <a:r>
              <a:rPr lang="en-GB" smtClean="0"/>
              <a:t>On Wednesday be sure to complete your full conference evaluation to receive your </a:t>
            </a:r>
            <a:br>
              <a:rPr lang="en-GB" smtClean="0"/>
            </a:br>
            <a:r>
              <a:rPr lang="en-GB" smtClean="0"/>
              <a:t>free conference t-shirt!</a:t>
            </a:r>
            <a:endParaRPr lang="en-US" smtClean="0"/>
          </a:p>
        </p:txBody>
      </p:sp>
      <p:pic>
        <p:nvPicPr>
          <p:cNvPr id="36875" name="Picture 11" descr="ipod_giveaway_medium"/>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14413" y="3983038"/>
            <a:ext cx="4867275" cy="2874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Grp="1"/>
          </p:cNvSpPr>
          <p:nvPr>
            <p:ph type="title"/>
          </p:nvPr>
        </p:nvSpPr>
        <p:spPr/>
        <p:txBody>
          <a:bodyPr anchor="b"/>
          <a:lstStyle/>
          <a:p>
            <a:r>
              <a:rPr lang="en-US" smtClean="0">
                <a:solidFill>
                  <a:schemeClr val="hlink"/>
                </a:solidFill>
              </a:rPr>
              <a:t>Acknowledgements and disclaimers</a:t>
            </a:r>
            <a:endParaRPr lang="en-US" sz="2600" b="1" smtClean="0">
              <a:solidFill>
                <a:srgbClr val="006600"/>
              </a:solidFill>
            </a:endParaRPr>
          </a:p>
        </p:txBody>
      </p:sp>
      <p:sp>
        <p:nvSpPr>
          <p:cNvPr id="44035" name="Rectangle 9"/>
          <p:cNvSpPr>
            <a:spLocks/>
          </p:cNvSpPr>
          <p:nvPr/>
        </p:nvSpPr>
        <p:spPr bwMode="auto">
          <a:xfrm>
            <a:off x="260350" y="3892550"/>
            <a:ext cx="8620125" cy="2209800"/>
          </a:xfrm>
          <a:prstGeom prst="rect">
            <a:avLst/>
          </a:prstGeom>
          <a:solidFill>
            <a:schemeClr val="bg1"/>
          </a:solidFill>
          <a:ln w="3175">
            <a:solidFill>
              <a:srgbClr val="008000"/>
            </a:solidFill>
            <a:miter lim="800000"/>
            <a:headEnd/>
            <a:tailEnd/>
          </a:ln>
        </p:spPr>
        <p:txBody>
          <a:bodyPr/>
          <a:lstStyle/>
          <a:p>
            <a:pPr algn="l" defTabSz="457200" eaLnBrk="0" hangingPunct="0">
              <a:spcAft>
                <a:spcPct val="30000"/>
              </a:spcAft>
              <a:buClr>
                <a:schemeClr val="hlink"/>
              </a:buClr>
              <a:buSzPct val="160000"/>
            </a:pPr>
            <a:r>
              <a:rPr lang="en-US" sz="1000" b="1" i="1" dirty="0">
                <a:solidFill>
                  <a:schemeClr val="tx1"/>
                </a:solidFill>
                <a:ea typeface="ＭＳ Ｐゴシック" pitchFamily="34" charset="-128"/>
              </a:rPr>
              <a:t>© Copyright IBM Corporation 2012. All rights reserved.</a:t>
            </a:r>
          </a:p>
          <a:p>
            <a:pPr marL="287338" lvl="1" indent="-152400" algn="l" defTabSz="457200" eaLnBrk="0" hangingPunct="0">
              <a:spcAft>
                <a:spcPct val="30000"/>
              </a:spcAft>
              <a:buClr>
                <a:schemeClr val="hlink"/>
              </a:buClr>
              <a:buSzPct val="120000"/>
              <a:buFont typeface="Arial" charset="0"/>
              <a:buChar char="–"/>
            </a:pPr>
            <a:r>
              <a:rPr lang="en-US" sz="1000" b="1" i="1" dirty="0">
                <a:solidFill>
                  <a:schemeClr val="tx1"/>
                </a:solidFill>
                <a:ea typeface="ＭＳ Ｐゴシック" pitchFamily="34" charset="-128"/>
              </a:rPr>
              <a:t>U.S. Government Users Restricted Rights - Use, duplication or disclosure restricted by GSA ADP Schedule Contract with IBM Corp.</a:t>
            </a:r>
            <a:br>
              <a:rPr lang="en-US" sz="1000" b="1" i="1" dirty="0">
                <a:solidFill>
                  <a:schemeClr val="tx1"/>
                </a:solidFill>
                <a:ea typeface="ＭＳ Ｐゴシック" pitchFamily="34" charset="-128"/>
              </a:rPr>
            </a:br>
            <a:endParaRPr lang="en-US" sz="1000" i="1" dirty="0">
              <a:solidFill>
                <a:srgbClr val="F54604"/>
              </a:solidFill>
              <a:ea typeface="ＭＳ Ｐゴシック" pitchFamily="34" charset="-128"/>
            </a:endParaRPr>
          </a:p>
          <a:p>
            <a:pPr algn="l" defTabSz="457200" eaLnBrk="0" hangingPunct="0">
              <a:spcAft>
                <a:spcPct val="30000"/>
              </a:spcAft>
              <a:buClr>
                <a:schemeClr val="hlink"/>
              </a:buClr>
              <a:buSzPct val="160000"/>
            </a:pPr>
            <a:r>
              <a:rPr lang="en-US" sz="1000" dirty="0">
                <a:solidFill>
                  <a:schemeClr val="tx1"/>
                </a:solidFill>
                <a:ea typeface="ＭＳ Ｐゴシック" pitchFamily="34" charset="-128"/>
              </a:rPr>
              <a:t>IBM, the IBM logo, ibm.com, Rational, the Rational logo, </a:t>
            </a:r>
            <a:r>
              <a:rPr lang="en-US" sz="1000" dirty="0" err="1">
                <a:solidFill>
                  <a:schemeClr val="tx1"/>
                </a:solidFill>
                <a:ea typeface="ＭＳ Ｐゴシック" pitchFamily="34" charset="-128"/>
              </a:rPr>
              <a:t>Telelogic</a:t>
            </a:r>
            <a:r>
              <a:rPr lang="en-US" sz="1000" dirty="0">
                <a:solidFill>
                  <a:schemeClr val="tx1"/>
                </a:solidFill>
                <a:ea typeface="ＭＳ Ｐゴシック" pitchFamily="34" charset="-128"/>
              </a:rPr>
              <a:t>, the </a:t>
            </a:r>
            <a:r>
              <a:rPr lang="en-US" sz="1000" dirty="0" err="1">
                <a:solidFill>
                  <a:schemeClr val="tx1"/>
                </a:solidFill>
                <a:ea typeface="ＭＳ Ｐゴシック" pitchFamily="34" charset="-128"/>
              </a:rPr>
              <a:t>Telelogic</a:t>
            </a:r>
            <a:r>
              <a:rPr lang="en-US" sz="1000" dirty="0">
                <a:solidFill>
                  <a:schemeClr val="tx1"/>
                </a:solidFill>
                <a:ea typeface="ＭＳ Ｐゴシック" pitchFamily="34" charset="-128"/>
              </a:rPr>
              <a:t> logo, Green Hat, the Green Hat logo, and other IBM products and services are 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“Copyright and trademark information” at </a:t>
            </a:r>
            <a:r>
              <a:rPr lang="en-US" sz="1000" dirty="0">
                <a:solidFill>
                  <a:schemeClr val="tx1"/>
                </a:solidFill>
                <a:ea typeface="ＭＳ Ｐゴシック" pitchFamily="34" charset="-128"/>
                <a:hlinkClick r:id="rId3"/>
              </a:rPr>
              <a:t>www.ibm.com/legal/copytrade.shtml</a:t>
            </a:r>
            <a:endParaRPr lang="en-US" sz="1000" dirty="0">
              <a:solidFill>
                <a:schemeClr val="tx1"/>
              </a:solidFill>
              <a:ea typeface="ＭＳ Ｐゴシック" pitchFamily="34" charset="-128"/>
            </a:endParaRPr>
          </a:p>
          <a:p>
            <a:pPr algn="l" defTabSz="457200" eaLnBrk="0" hangingPunct="0">
              <a:spcAft>
                <a:spcPct val="30000"/>
              </a:spcAft>
              <a:buClr>
                <a:schemeClr val="hlink"/>
              </a:buClr>
              <a:buSzPct val="160000"/>
            </a:pPr>
            <a:r>
              <a:rPr lang="en-US" sz="1000" dirty="0" smtClean="0">
                <a:solidFill>
                  <a:schemeClr val="tx1"/>
                </a:solidFill>
                <a:ea typeface="ＭＳ Ｐゴシック" pitchFamily="34" charset="-128"/>
              </a:rPr>
              <a:t>Other </a:t>
            </a:r>
            <a:r>
              <a:rPr lang="en-US" sz="1000" dirty="0">
                <a:solidFill>
                  <a:schemeClr val="tx1"/>
                </a:solidFill>
                <a:ea typeface="ＭＳ Ｐゴシック" pitchFamily="34" charset="-128"/>
              </a:rPr>
              <a:t>company, product, or service names may be trademarks or service marks of others.</a:t>
            </a:r>
          </a:p>
        </p:txBody>
      </p:sp>
      <p:sp>
        <p:nvSpPr>
          <p:cNvPr id="44039" name="Rectangle 9"/>
          <p:cNvSpPr>
            <a:spLocks/>
          </p:cNvSpPr>
          <p:nvPr/>
        </p:nvSpPr>
        <p:spPr bwMode="auto">
          <a:xfrm>
            <a:off x="260350" y="1285875"/>
            <a:ext cx="8623300" cy="492125"/>
          </a:xfrm>
          <a:prstGeom prst="rect">
            <a:avLst/>
          </a:prstGeom>
          <a:solidFill>
            <a:schemeClr val="bg1"/>
          </a:solidFill>
          <a:ln w="3175">
            <a:solidFill>
              <a:srgbClr val="008000"/>
            </a:solidFill>
            <a:miter lim="800000"/>
            <a:headEnd/>
            <a:tailEnd/>
          </a:ln>
        </p:spPr>
        <p:txBody>
          <a:bodyPr tIns="91440" rIns="228600" bIns="91440">
            <a:spAutoFit/>
          </a:bodyPr>
          <a:lstStyle/>
          <a:p>
            <a:pPr algn="l" defTabSz="457200" eaLnBrk="0" hangingPunct="0">
              <a:spcAft>
                <a:spcPct val="30000"/>
              </a:spcAft>
              <a:buClr>
                <a:schemeClr val="hlink"/>
              </a:buClr>
              <a:buSzPct val="160000"/>
            </a:pPr>
            <a:r>
              <a:rPr lang="en-US" sz="1000" b="1">
                <a:solidFill>
                  <a:schemeClr val="tx1"/>
                </a:solidFill>
                <a:ea typeface="ＭＳ Ｐゴシック" pitchFamily="34" charset="-128"/>
              </a:rPr>
              <a:t>Availability</a:t>
            </a:r>
            <a:r>
              <a:rPr lang="en-US" sz="1000">
                <a:solidFill>
                  <a:schemeClr val="tx1"/>
                </a:solidFill>
                <a:ea typeface="ＭＳ Ｐゴシック" pitchFamily="34" charset="-128"/>
              </a:rPr>
              <a:t>: References in this presentation to IBM products, programs, or services do not imply that they will be available in all countries </a:t>
            </a:r>
            <a:br>
              <a:rPr lang="en-US" sz="1000">
                <a:solidFill>
                  <a:schemeClr val="tx1"/>
                </a:solidFill>
                <a:ea typeface="ＭＳ Ｐゴシック" pitchFamily="34" charset="-128"/>
              </a:rPr>
            </a:br>
            <a:r>
              <a:rPr lang="en-US" sz="1000">
                <a:solidFill>
                  <a:schemeClr val="tx1"/>
                </a:solidFill>
                <a:ea typeface="ＭＳ Ｐゴシック" pitchFamily="34" charset="-128"/>
              </a:rPr>
              <a:t>in which IBM operates. </a:t>
            </a:r>
            <a:endParaRPr lang="en-US" sz="1800">
              <a:solidFill>
                <a:schemeClr val="tx1"/>
              </a:solidFill>
              <a:ea typeface="ＭＳ Ｐゴシック" pitchFamily="34" charset="-128"/>
            </a:endParaRPr>
          </a:p>
        </p:txBody>
      </p:sp>
      <p:sp>
        <p:nvSpPr>
          <p:cNvPr id="44040" name="Rectangle 9"/>
          <p:cNvSpPr>
            <a:spLocks/>
          </p:cNvSpPr>
          <p:nvPr/>
        </p:nvSpPr>
        <p:spPr bwMode="auto">
          <a:xfrm>
            <a:off x="260350" y="1838325"/>
            <a:ext cx="8623300" cy="1254125"/>
          </a:xfrm>
          <a:prstGeom prst="rect">
            <a:avLst/>
          </a:prstGeom>
          <a:solidFill>
            <a:schemeClr val="bg1"/>
          </a:solidFill>
          <a:ln w="3175">
            <a:solidFill>
              <a:srgbClr val="008000"/>
            </a:solidFill>
            <a:miter lim="800000"/>
            <a:headEnd/>
            <a:tailEnd/>
          </a:ln>
        </p:spPr>
        <p:txBody>
          <a:bodyPr tIns="91440" rIns="228600" bIns="91440">
            <a:spAutoFit/>
          </a:bodyPr>
          <a:lstStyle/>
          <a:p>
            <a:pPr algn="l" defTabSz="457200" eaLnBrk="0" hangingPunct="0">
              <a:spcAft>
                <a:spcPct val="30000"/>
              </a:spcAft>
              <a:buClr>
                <a:schemeClr val="bg1"/>
              </a:buClr>
              <a:buSzPct val="160000"/>
            </a:pPr>
            <a:r>
              <a:rPr lang="en-US" sz="1000">
                <a:solidFill>
                  <a:schemeClr val="tx1"/>
                </a:solidFill>
                <a:ea typeface="ＭＳ Ｐゴシック" pitchFamily="34" charset="-128"/>
              </a:rPr>
              <a:t>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p:txBody>
      </p:sp>
      <p:sp>
        <p:nvSpPr>
          <p:cNvPr id="44041" name="Rectangle 9"/>
          <p:cNvSpPr>
            <a:spLocks/>
          </p:cNvSpPr>
          <p:nvPr/>
        </p:nvSpPr>
        <p:spPr bwMode="auto">
          <a:xfrm>
            <a:off x="260350" y="3162300"/>
            <a:ext cx="8623300" cy="644525"/>
          </a:xfrm>
          <a:prstGeom prst="rect">
            <a:avLst/>
          </a:prstGeom>
          <a:solidFill>
            <a:schemeClr val="bg1"/>
          </a:solidFill>
          <a:ln w="3175">
            <a:solidFill>
              <a:srgbClr val="008000"/>
            </a:solidFill>
            <a:miter lim="800000"/>
            <a:headEnd/>
            <a:tailEnd/>
          </a:ln>
        </p:spPr>
        <p:txBody>
          <a:bodyPr tIns="91440" rIns="228600" bIns="91440">
            <a:spAutoFit/>
          </a:bodyPr>
          <a:lstStyle/>
          <a:p>
            <a:pPr algn="l" defTabSz="457200" eaLnBrk="0" hangingPunct="0">
              <a:spcAft>
                <a:spcPct val="30000"/>
              </a:spcAft>
              <a:buClr>
                <a:schemeClr val="hlink"/>
              </a:buClr>
              <a:buSzPct val="160000"/>
            </a:pPr>
            <a:r>
              <a:rPr lang="en-US" sz="1000">
                <a:solidFill>
                  <a:schemeClr val="tx1"/>
                </a:solidFill>
                <a:ea typeface="ＭＳ Ｐゴシック" pitchFamily="34" charset="-128"/>
              </a:rPr>
              <a:t>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4288" y="5680075"/>
            <a:ext cx="9096375" cy="688975"/>
          </a:xfrm>
          <a:prstGeom prst="rect">
            <a:avLst/>
          </a:prstGeom>
          <a:noFill/>
          <a:ln>
            <a:noFill/>
          </a:ln>
          <a:effectLst/>
          <a:extLst>
            <a:ext uri="{909E8E84-426E-40DD-AFC4-6F175D3DCCD1}">
              <a14:hiddenFill xmlns:a14="http://schemas.microsoft.com/office/drawing/2010/main">
                <a:solidFill>
                  <a:srgbClr val="83D1F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52388" algn="l" defTabSz="914400">
              <a:lnSpc>
                <a:spcPct val="80000"/>
              </a:lnSpc>
              <a:buClrTx/>
              <a:buSzTx/>
              <a:buFontTx/>
              <a:buNone/>
            </a:pPr>
            <a:r>
              <a:rPr lang="en-US" sz="800" b="1">
                <a:solidFill>
                  <a:schemeClr val="tx1"/>
                </a:solidFill>
                <a:ea typeface="ＭＳ 明朝" pitchFamily="49" charset="-128"/>
              </a:rPr>
              <a:t>© Copyright IBM Corporation 2012.  All rights reserved. </a:t>
            </a:r>
            <a:r>
              <a:rPr lang="en-US" sz="800">
                <a:solidFill>
                  <a:schemeClr val="tx1"/>
                </a:solidFill>
                <a:ea typeface="ＭＳ 明朝" pitchFamily="49" charset="-128"/>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and/or capabilities referenced in these materials may change at any time at IBM’s sole discretion based on market opportunities or other factors, and are not intended to be a commitment to future product or feature availability in any way.  IBM, the IBM logo, Rational, the Rational logo, Telelogic, the Telelogic logo, and other IBM products and services are trademarks of the International Business Machines Corporation, in the United States, other countries or both. Other company, product, or service names may be trademarks or service marks of others.</a:t>
            </a:r>
          </a:p>
        </p:txBody>
      </p:sp>
      <p:sp>
        <p:nvSpPr>
          <p:cNvPr id="23555" name="Rectangle 3">
            <a:hlinkClick r:id="rId3"/>
          </p:cNvPr>
          <p:cNvSpPr>
            <a:spLocks noChangeArrowheads="1"/>
          </p:cNvSpPr>
          <p:nvPr/>
        </p:nvSpPr>
        <p:spPr bwMode="auto">
          <a:xfrm>
            <a:off x="2527300" y="4803775"/>
            <a:ext cx="4089400" cy="417513"/>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2075" indent="-92075">
              <a:lnSpc>
                <a:spcPct val="107000"/>
              </a:lnSpc>
              <a:spcBef>
                <a:spcPts val="438"/>
              </a:spcBef>
              <a:buClr>
                <a:srgbClr val="7889FB"/>
              </a:buClr>
              <a:buFont typeface="Wingdings" pitchFamily="2"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a:solidFill>
                  <a:srgbClr val="009BFF"/>
                </a:solidFill>
              </a:rPr>
              <a:t>www.ibm.com/software/rational</a:t>
            </a:r>
          </a:p>
        </p:txBody>
      </p:sp>
      <p:pic>
        <p:nvPicPr>
          <p:cNvPr id="23556" name="Picture 4" descr="ThankYou_Graphic"/>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2000" y="796925"/>
            <a:ext cx="7620000" cy="4029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bg1"/>
                </a:solidFill>
              </a:rPr>
              <a:t>Thank you</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6166" name="Picture 6"/>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955633" y="1095727"/>
            <a:ext cx="4206875" cy="571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62" name="Rectangle 2"/>
          <p:cNvSpPr>
            <a:spLocks noGrp="1" noChangeArrowheads="1"/>
          </p:cNvSpPr>
          <p:nvPr>
            <p:ph type="title"/>
          </p:nvPr>
        </p:nvSpPr>
        <p:spPr/>
        <p:txBody>
          <a:bodyPr/>
          <a:lstStyle/>
          <a:p>
            <a:r>
              <a:rPr lang="en-US" dirty="0"/>
              <a:t>Visual Definition is not new</a:t>
            </a:r>
          </a:p>
        </p:txBody>
      </p:sp>
    </p:spTree>
    <p:extLst>
      <p:ext uri="{BB962C8B-B14F-4D97-AF65-F5344CB8AC3E}">
        <p14:creationId xmlns:p14="http://schemas.microsoft.com/office/powerpoint/2010/main" val="1330739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4608" name="Group 16"/>
          <p:cNvGrpSpPr>
            <a:grpSpLocks/>
          </p:cNvGrpSpPr>
          <p:nvPr/>
        </p:nvGrpSpPr>
        <p:grpSpPr bwMode="auto">
          <a:xfrm>
            <a:off x="5630863" y="777504"/>
            <a:ext cx="3444875" cy="5654675"/>
            <a:chOff x="3439" y="599"/>
            <a:chExt cx="2170" cy="3562"/>
          </a:xfrm>
        </p:grpSpPr>
        <p:sp>
          <p:nvSpPr>
            <p:cNvPr id="494609" name="Rectangle 17"/>
            <p:cNvSpPr>
              <a:spLocks noChangeArrowheads="1"/>
            </p:cNvSpPr>
            <p:nvPr/>
          </p:nvSpPr>
          <p:spPr bwMode="auto">
            <a:xfrm>
              <a:off x="3439" y="599"/>
              <a:ext cx="2170" cy="3562"/>
            </a:xfrm>
            <a:prstGeom prst="rect">
              <a:avLst/>
            </a:prstGeom>
            <a:solidFill>
              <a:schemeClr val="bg1"/>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4610" name="Group 18"/>
            <p:cNvGrpSpPr>
              <a:grpSpLocks/>
            </p:cNvGrpSpPr>
            <p:nvPr/>
          </p:nvGrpSpPr>
          <p:grpSpPr bwMode="auto">
            <a:xfrm>
              <a:off x="3490" y="626"/>
              <a:ext cx="2084" cy="3502"/>
              <a:chOff x="3676" y="530"/>
              <a:chExt cx="2084" cy="3502"/>
            </a:xfrm>
          </p:grpSpPr>
          <p:pic>
            <p:nvPicPr>
              <p:cNvPr id="494611" name="Picture 19" descr="Bulger part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76" y="530"/>
                <a:ext cx="2084" cy="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pic>
            <p:nvPicPr>
              <p:cNvPr id="494612" name="Picture 20" descr="Bulger part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81" y="2594"/>
                <a:ext cx="2079"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grpSp>
      </p:grpSp>
      <p:grpSp>
        <p:nvGrpSpPr>
          <p:cNvPr id="494613" name="Group 21"/>
          <p:cNvGrpSpPr>
            <a:grpSpLocks/>
          </p:cNvGrpSpPr>
          <p:nvPr/>
        </p:nvGrpSpPr>
        <p:grpSpPr bwMode="auto">
          <a:xfrm>
            <a:off x="2220708" y="1090967"/>
            <a:ext cx="3355975" cy="4198937"/>
            <a:chOff x="1090" y="789"/>
            <a:chExt cx="2114" cy="2645"/>
          </a:xfrm>
        </p:grpSpPr>
        <p:sp>
          <p:nvSpPr>
            <p:cNvPr id="494614" name="Rectangle 22"/>
            <p:cNvSpPr>
              <a:spLocks noChangeArrowheads="1"/>
            </p:cNvSpPr>
            <p:nvPr/>
          </p:nvSpPr>
          <p:spPr bwMode="auto">
            <a:xfrm>
              <a:off x="1090" y="789"/>
              <a:ext cx="2114" cy="2645"/>
            </a:xfrm>
            <a:prstGeom prst="rect">
              <a:avLst/>
            </a:prstGeom>
            <a:solidFill>
              <a:schemeClr val="bg1"/>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4615" name="Group 23"/>
            <p:cNvGrpSpPr>
              <a:grpSpLocks/>
            </p:cNvGrpSpPr>
            <p:nvPr/>
          </p:nvGrpSpPr>
          <p:grpSpPr bwMode="auto">
            <a:xfrm>
              <a:off x="1120" y="838"/>
              <a:ext cx="2064" cy="2500"/>
              <a:chOff x="1584" y="390"/>
              <a:chExt cx="2064" cy="2500"/>
            </a:xfrm>
          </p:grpSpPr>
          <p:pic>
            <p:nvPicPr>
              <p:cNvPr id="494616" name="Picture 24" descr="Bulger part1"/>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84" y="390"/>
                <a:ext cx="2064" cy="718"/>
              </a:xfrm>
              <a:prstGeom prst="rect">
                <a:avLst/>
              </a:prstGeom>
              <a:noFill/>
              <a:extLst>
                <a:ext uri="{909E8E84-426E-40DD-AFC4-6F175D3DCCD1}">
                  <a14:hiddenFill xmlns:a14="http://schemas.microsoft.com/office/drawing/2010/main">
                    <a:solidFill>
                      <a:srgbClr val="FFFFFF"/>
                    </a:solidFill>
                  </a14:hiddenFill>
                </a:ext>
              </a:extLst>
            </p:spPr>
          </p:pic>
          <p:pic>
            <p:nvPicPr>
              <p:cNvPr id="494617" name="Picture 25" descr="Bulger part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776" y="1160"/>
                <a:ext cx="1647" cy="173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94594" name="Rectangle 2"/>
          <p:cNvSpPr>
            <a:spLocks noGrp="1" noChangeArrowheads="1"/>
          </p:cNvSpPr>
          <p:nvPr>
            <p:ph type="title"/>
          </p:nvPr>
        </p:nvSpPr>
        <p:spPr>
          <a:xfrm>
            <a:off x="153988" y="630238"/>
            <a:ext cx="6116638" cy="701731"/>
          </a:xfrm>
        </p:spPr>
        <p:txBody>
          <a:bodyPr/>
          <a:lstStyle/>
          <a:p>
            <a:r>
              <a:rPr lang="en-US" dirty="0" smtClean="0"/>
              <a:t>Visual Definition has </a:t>
            </a:r>
            <a:r>
              <a:rPr lang="en-US" dirty="0"/>
              <a:t>staying power</a:t>
            </a:r>
          </a:p>
        </p:txBody>
      </p:sp>
      <p:sp>
        <p:nvSpPr>
          <p:cNvPr id="494603" name="AutoShape 11"/>
          <p:cNvSpPr>
            <a:spLocks noChangeArrowheads="1"/>
          </p:cNvSpPr>
          <p:nvPr/>
        </p:nvSpPr>
        <p:spPr bwMode="auto">
          <a:xfrm>
            <a:off x="2923970" y="4778729"/>
            <a:ext cx="1524000" cy="914400"/>
          </a:xfrm>
          <a:prstGeom prst="wedgeRectCallout">
            <a:avLst>
              <a:gd name="adj1" fmla="val -10519"/>
              <a:gd name="adj2" fmla="val -7864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a:cs typeface="Arial" charset="0"/>
              </a:rPr>
              <a:t>Pictures: see estimates of what he may look like today</a:t>
            </a:r>
          </a:p>
        </p:txBody>
      </p:sp>
      <p:sp>
        <p:nvSpPr>
          <p:cNvPr id="494604" name="AutoShape 12"/>
          <p:cNvSpPr>
            <a:spLocks noChangeArrowheads="1"/>
          </p:cNvSpPr>
          <p:nvPr/>
        </p:nvSpPr>
        <p:spPr bwMode="auto">
          <a:xfrm>
            <a:off x="1588883" y="4675542"/>
            <a:ext cx="1219200" cy="990600"/>
          </a:xfrm>
          <a:prstGeom prst="wedgeRectCallout">
            <a:avLst>
              <a:gd name="adj1" fmla="val 44009"/>
              <a:gd name="adj2" fmla="val -7451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dirty="0">
                <a:cs typeface="Arial" charset="0"/>
              </a:rPr>
              <a:t>Video:  see his walk and other mannerisms</a:t>
            </a:r>
          </a:p>
        </p:txBody>
      </p:sp>
      <p:sp>
        <p:nvSpPr>
          <p:cNvPr id="494605" name="AutoShape 13"/>
          <p:cNvSpPr>
            <a:spLocks noChangeArrowheads="1"/>
          </p:cNvSpPr>
          <p:nvPr/>
        </p:nvSpPr>
        <p:spPr bwMode="auto">
          <a:xfrm>
            <a:off x="4541633" y="4961292"/>
            <a:ext cx="1219200" cy="533400"/>
          </a:xfrm>
          <a:prstGeom prst="wedgeRectCallout">
            <a:avLst>
              <a:gd name="adj1" fmla="val -29426"/>
              <a:gd name="adj2" fmla="val -91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a:cs typeface="Arial" charset="0"/>
              </a:rPr>
              <a:t>Audio:  hear his voice</a:t>
            </a:r>
          </a:p>
        </p:txBody>
      </p:sp>
      <p:sp>
        <p:nvSpPr>
          <p:cNvPr id="494606" name="AutoShape 14"/>
          <p:cNvSpPr>
            <a:spLocks noChangeArrowheads="1"/>
          </p:cNvSpPr>
          <p:nvPr/>
        </p:nvSpPr>
        <p:spPr bwMode="auto">
          <a:xfrm>
            <a:off x="5298870" y="3427041"/>
            <a:ext cx="1447800" cy="533400"/>
          </a:xfrm>
          <a:prstGeom prst="wedgeRectCallout">
            <a:avLst>
              <a:gd name="adj1" fmla="val 19519"/>
              <a:gd name="adj2" fmla="val -8631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a:cs typeface="Arial" charset="0"/>
              </a:rPr>
              <a:t>More textual definition</a:t>
            </a:r>
          </a:p>
        </p:txBody>
      </p:sp>
      <p:sp>
        <p:nvSpPr>
          <p:cNvPr id="494607" name="AutoShape 15"/>
          <p:cNvSpPr>
            <a:spLocks noChangeArrowheads="1"/>
          </p:cNvSpPr>
          <p:nvPr/>
        </p:nvSpPr>
        <p:spPr bwMode="auto">
          <a:xfrm>
            <a:off x="4306715" y="5747104"/>
            <a:ext cx="1219200" cy="533400"/>
          </a:xfrm>
          <a:prstGeom prst="wedgeRectCallout">
            <a:avLst>
              <a:gd name="adj1" fmla="val 62630"/>
              <a:gd name="adj2" fmla="val 2648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a:cs typeface="Arial" charset="0"/>
              </a:rPr>
              <a:t>Contractual offer in text</a:t>
            </a:r>
          </a:p>
        </p:txBody>
      </p:sp>
    </p:spTree>
    <p:extLst>
      <p:ext uri="{BB962C8B-B14F-4D97-AF65-F5344CB8AC3E}">
        <p14:creationId xmlns:p14="http://schemas.microsoft.com/office/powerpoint/2010/main" val="203847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dirty="0"/>
              <a:t>Sellers use Visual </a:t>
            </a:r>
            <a:r>
              <a:rPr lang="en-US" dirty="0" smtClean="0"/>
              <a:t>Definition too</a:t>
            </a:r>
            <a:endParaRPr lang="en-US" dirty="0"/>
          </a:p>
        </p:txBody>
      </p:sp>
      <p:pic>
        <p:nvPicPr>
          <p:cNvPr id="1027" name="Picture 3" descr="C:\work\conferences\Innovate 2012\RM track\RDM-2031 Visual Def\chinese menu v2 4358160937_277fc9779a_b.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22421" y="1277830"/>
            <a:ext cx="7174832" cy="479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323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dirty="0"/>
              <a:t>… and buyers like it when they do</a:t>
            </a:r>
          </a:p>
        </p:txBody>
      </p:sp>
      <p:pic>
        <p:nvPicPr>
          <p:cNvPr id="497671" name="Picture 7"/>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366356" y="1335088"/>
            <a:ext cx="5744308" cy="493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70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Role of visual definition</a:t>
            </a:r>
          </a:p>
        </p:txBody>
      </p:sp>
      <p:sp>
        <p:nvSpPr>
          <p:cNvPr id="496643" name="Rectangle 3"/>
          <p:cNvSpPr>
            <a:spLocks noGrp="1" noChangeArrowheads="1"/>
          </p:cNvSpPr>
          <p:nvPr>
            <p:ph type="body" idx="1"/>
          </p:nvPr>
        </p:nvSpPr>
        <p:spPr>
          <a:xfrm>
            <a:off x="268288" y="1600200"/>
            <a:ext cx="8620125" cy="830997"/>
          </a:xfrm>
        </p:spPr>
        <p:txBody>
          <a:bodyPr/>
          <a:lstStyle/>
          <a:p>
            <a:r>
              <a:rPr lang="en-US" sz="2400" dirty="0" smtClean="0"/>
              <a:t>So where </a:t>
            </a:r>
            <a:r>
              <a:rPr lang="en-US" sz="2400" dirty="0"/>
              <a:t>does visual definition fit </a:t>
            </a:r>
            <a:br>
              <a:rPr lang="en-US" sz="2400" dirty="0"/>
            </a:br>
            <a:r>
              <a:rPr lang="en-US" sz="2400" dirty="0"/>
              <a:t>in the requirements process</a:t>
            </a:r>
            <a:r>
              <a:rPr lang="en-US" sz="2400" dirty="0" smtClean="0"/>
              <a:t>?</a:t>
            </a:r>
          </a:p>
        </p:txBody>
      </p:sp>
    </p:spTree>
    <p:extLst>
      <p:ext uri="{BB962C8B-B14F-4D97-AF65-F5344CB8AC3E}">
        <p14:creationId xmlns:p14="http://schemas.microsoft.com/office/powerpoint/2010/main" val="1786466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dirty="0"/>
              <a:t>Requirements elicitation and validation</a:t>
            </a:r>
          </a:p>
        </p:txBody>
      </p:sp>
      <p:sp>
        <p:nvSpPr>
          <p:cNvPr id="457731" name="Rectangle 3"/>
          <p:cNvSpPr>
            <a:spLocks noGrp="1" noChangeArrowheads="1"/>
          </p:cNvSpPr>
          <p:nvPr>
            <p:ph type="body" idx="1"/>
          </p:nvPr>
        </p:nvSpPr>
        <p:spPr>
          <a:xfrm>
            <a:off x="268288" y="1600200"/>
            <a:ext cx="8620125" cy="2123658"/>
          </a:xfrm>
        </p:spPr>
        <p:txBody>
          <a:bodyPr/>
          <a:lstStyle/>
          <a:p>
            <a:r>
              <a:rPr lang="en-US" sz="2400" dirty="0" smtClean="0"/>
              <a:t>Goals</a:t>
            </a:r>
          </a:p>
          <a:p>
            <a:endParaRPr lang="en-US" sz="2400" dirty="0"/>
          </a:p>
          <a:p>
            <a:pPr marL="0" indent="0">
              <a:buNone/>
            </a:pPr>
            <a:r>
              <a:rPr lang="en-US" sz="2400" dirty="0" smtClean="0"/>
              <a:t>		Remove ambiguity in the definition of success</a:t>
            </a:r>
          </a:p>
          <a:p>
            <a:pPr marL="0" indent="0">
              <a:buNone/>
            </a:pPr>
            <a:r>
              <a:rPr lang="en-US" sz="2400" dirty="0"/>
              <a:t>	</a:t>
            </a:r>
            <a:r>
              <a:rPr lang="en-US" sz="2400" dirty="0" smtClean="0"/>
              <a:t>	Gain consensus on the answers</a:t>
            </a:r>
            <a:endParaRPr lang="en-US" sz="2400" dirty="0"/>
          </a:p>
        </p:txBody>
      </p:sp>
    </p:spTree>
    <p:extLst>
      <p:ext uri="{BB962C8B-B14F-4D97-AF65-F5344CB8AC3E}">
        <p14:creationId xmlns:p14="http://schemas.microsoft.com/office/powerpoint/2010/main" val="1261685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novate 2012 Track Session Template">
  <a:themeElements>
    <a:clrScheme name="Default Design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7F1C7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6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6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7F1C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3281</TotalTime>
  <Words>2774</Words>
  <Application>Microsoft Office PowerPoint</Application>
  <PresentationFormat>On-screen Show (4:3)</PresentationFormat>
  <Paragraphs>398</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Innovate 2012 Track Session Template</vt:lpstr>
      <vt:lpstr>Visual Definition in the Requirements Lifecycle:  A Conceptual Framework</vt:lpstr>
      <vt:lpstr> Preliminaries</vt:lpstr>
      <vt:lpstr>Agenda</vt:lpstr>
      <vt:lpstr>Visual Definition is not new</vt:lpstr>
      <vt:lpstr>Visual Definition has staying power</vt:lpstr>
      <vt:lpstr>Sellers use Visual Definition too</vt:lpstr>
      <vt:lpstr>… and buyers like it when they do</vt:lpstr>
      <vt:lpstr>Role of visual definition</vt:lpstr>
      <vt:lpstr>Requirements elicitation and validation</vt:lpstr>
      <vt:lpstr>Requirements elicitation and validation</vt:lpstr>
      <vt:lpstr>Requirements elicitation and validation</vt:lpstr>
      <vt:lpstr>Requirements elicitation and validation</vt:lpstr>
      <vt:lpstr>Requirements elicitation and validation</vt:lpstr>
      <vt:lpstr>Requirements elicitation and validation</vt:lpstr>
      <vt:lpstr>Requirements elicitation and validation</vt:lpstr>
      <vt:lpstr>Requirements elicitation and validation</vt:lpstr>
      <vt:lpstr>Requirements elicitation and validation</vt:lpstr>
      <vt:lpstr>Requirements elicitation and validation</vt:lpstr>
      <vt:lpstr>Text and models together The Requirements Rationale Sandwich</vt:lpstr>
      <vt:lpstr>Modeling bridges layers of requirements</vt:lpstr>
      <vt:lpstr>Requirements elicitation and validation</vt:lpstr>
      <vt:lpstr>Both UI storyboards and simulations have their place</vt:lpstr>
      <vt:lpstr>What do we mean by each?</vt:lpstr>
      <vt:lpstr>Visual and behavioral fidelity</vt:lpstr>
      <vt:lpstr>Choose the right notation for the job (and amount of effort)</vt:lpstr>
      <vt:lpstr>Using Rational Requirements Composer and iRise</vt:lpstr>
      <vt:lpstr>Many notations</vt:lpstr>
      <vt:lpstr>One last thought …</vt:lpstr>
      <vt:lpstr>Questions</vt:lpstr>
      <vt:lpstr>Daily iPod Touch giveaway</vt:lpstr>
      <vt:lpstr>Acknowledgements and disclaimers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Innovate 2010 Session Track Template</dc:title>
  <dc:subject>Visual Requirements Definition</dc:subject>
  <dc:creator>Daniel Moul dmoul@us.ibm.com</dc:creator>
  <cp:lastModifiedBy>D Moul</cp:lastModifiedBy>
  <cp:revision>116</cp:revision>
  <dcterms:modified xsi:type="dcterms:W3CDTF">2012-05-30T10:39:49Z</dcterms:modified>
</cp:coreProperties>
</file>