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330" r:id="rId10"/>
    <p:sldId id="332" r:id="rId11"/>
    <p:sldId id="331" r:id="rId12"/>
    <p:sldId id="322" r:id="rId13"/>
    <p:sldId id="326" r:id="rId14"/>
    <p:sldId id="327" r:id="rId15"/>
    <p:sldId id="329" r:id="rId16"/>
    <p:sldId id="328" r:id="rId17"/>
    <p:sldId id="323" r:id="rId18"/>
    <p:sldId id="324" r:id="rId19"/>
    <p:sldId id="325" r:id="rId20"/>
    <p:sldId id="302" r:id="rId21"/>
  </p:sldIdLst>
  <p:sldSz cx="9144000" cy="6858000" type="screen4x3"/>
  <p:notesSz cx="9271000" cy="69977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B2B2B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1B"/>
    <a:srgbClr val="B2B2B2"/>
    <a:srgbClr val="DDDDDD"/>
    <a:srgbClr val="0000FF"/>
    <a:srgbClr val="990033"/>
    <a:srgbClr val="E7FFFF"/>
    <a:srgbClr val="99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5" autoAdjust="0"/>
  </p:normalViewPr>
  <p:slideViewPr>
    <p:cSldViewPr>
      <p:cViewPr>
        <p:scale>
          <a:sx n="125" d="100"/>
          <a:sy n="125" d="100"/>
        </p:scale>
        <p:origin x="-12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1450" y="0"/>
            <a:ext cx="4017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17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1450" y="6646863"/>
            <a:ext cx="4017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344D52D-8C41-4BBC-B0A4-B7F2AFEA9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1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1450" y="0"/>
            <a:ext cx="4017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3324225"/>
            <a:ext cx="7416800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17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1450" y="6646863"/>
            <a:ext cx="4017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D5DCA32-E83F-4050-8B10-BA199B1B8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18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DED679-7CFA-45C8-997B-C9F9A362CC81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CEFDC5-AADF-49F7-8536-7A57ACD77288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17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C0741D-F47E-4300-9A72-8EE5D1E22BDF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18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4809B8-07C3-4532-86D6-3FD1012CB821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19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3F70E4-D546-4AFF-A93D-B85AD51108D6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20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770EC4-1083-4746-B457-B7F342F621BC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2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527B2E-0FFC-4AC3-AA77-5B6A26FA7CFB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3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D50E5E-13CC-40CA-86E4-56C109198E32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4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C7AEC8-DA59-4D8F-A9BB-D53C3935148B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5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AD82CD-2CBF-4FF0-A394-A336BA79BB88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6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77013F-7F51-4B6E-BE65-68BACAE1D9FD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7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BF83A1-CC42-4358-9ECA-8A5E5C55BD04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8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1B96CF-073C-48E5-B498-615ADC154347}" type="slidenum">
              <a:rPr lang="en-US" sz="1200" b="0">
                <a:solidFill>
                  <a:schemeClr val="tx1"/>
                </a:solidFill>
                <a:latin typeface="Arial" charset="0"/>
              </a:rPr>
              <a:pPr eaLnBrk="1" hangingPunct="1"/>
              <a:t>12</a:t>
            </a:fld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04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2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54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60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50000">
              <a:srgbClr val="E7FFFF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ams background NOAA bird"/>
          <p:cNvPicPr>
            <a:picLocks noChangeAspect="1" noChangeArrowheads="1"/>
          </p:cNvPicPr>
          <p:nvPr userDrawn="1"/>
        </p:nvPicPr>
        <p:blipFill>
          <a:blip r:embed="rId13" cstate="print">
            <a:lum bright="-5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0"/>
          <p:cNvSpPr txBox="1">
            <a:spLocks noChangeArrowheads="1"/>
          </p:cNvSpPr>
          <p:nvPr userDrawn="1"/>
        </p:nvSpPr>
        <p:spPr bwMode="auto">
          <a:xfrm>
            <a:off x="0" y="6078538"/>
            <a:ext cx="9144000" cy="779462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sz="1800" b="0">
              <a:solidFill>
                <a:schemeClr val="tx1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30" name="Group 48"/>
          <p:cNvGrpSpPr>
            <a:grpSpLocks/>
          </p:cNvGrpSpPr>
          <p:nvPr userDrawn="1"/>
        </p:nvGrpSpPr>
        <p:grpSpPr bwMode="auto">
          <a:xfrm>
            <a:off x="0" y="6191250"/>
            <a:ext cx="1319213" cy="666750"/>
            <a:chOff x="0" y="3900"/>
            <a:chExt cx="831" cy="420"/>
          </a:xfrm>
        </p:grpSpPr>
        <p:pic>
          <p:nvPicPr>
            <p:cNvPr id="1036" name="Picture 20" descr="doc gif file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00"/>
              <a:ext cx="4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21" descr="NOAA logo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912"/>
              <a:ext cx="39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Text Box 23"/>
          <p:cNvSpPr txBox="1">
            <a:spLocks noChangeArrowheads="1"/>
          </p:cNvSpPr>
          <p:nvPr userDrawn="1"/>
        </p:nvSpPr>
        <p:spPr bwMode="auto">
          <a:xfrm>
            <a:off x="1270000" y="6400800"/>
            <a:ext cx="48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fld id="{19C018C9-B711-4C53-8597-7BF49943C975}" type="slidenum">
              <a:rPr lang="en-US" sz="1400" b="0">
                <a:solidFill>
                  <a:srgbClr val="E7FFFF"/>
                </a:solidFill>
                <a:latin typeface="Arial" charset="0"/>
              </a:rPr>
              <a:pPr algn="l" eaLnBrk="1" hangingPunct="1">
                <a:spcBef>
                  <a:spcPct val="50000"/>
                </a:spcBef>
              </a:pPr>
              <a:t>‹#›</a:t>
            </a:fld>
            <a:endParaRPr lang="en-US" sz="1400" b="0">
              <a:solidFill>
                <a:srgbClr val="E7FFFF"/>
              </a:solidFill>
              <a:latin typeface="Arial" charset="0"/>
            </a:endParaRPr>
          </a:p>
        </p:txBody>
      </p:sp>
      <p:sp>
        <p:nvSpPr>
          <p:cNvPr id="1032" name="Text Box 19"/>
          <p:cNvSpPr txBox="1">
            <a:spLocks noChangeArrowheads="1"/>
          </p:cNvSpPr>
          <p:nvPr userDrawn="1"/>
        </p:nvSpPr>
        <p:spPr bwMode="auto">
          <a:xfrm>
            <a:off x="5487160" y="6248400"/>
            <a:ext cx="2600392" cy="51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65000"/>
              </a:lnSpc>
            </a:pPr>
            <a:r>
              <a:rPr lang="en-US" sz="1400" b="0" dirty="0" smtClean="0">
                <a:solidFill>
                  <a:srgbClr val="99CCFF"/>
                </a:solidFill>
              </a:rPr>
              <a:t>NCDC – Dataset Discovery Day</a:t>
            </a:r>
            <a:endParaRPr lang="en-US" sz="1400" b="0" dirty="0">
              <a:solidFill>
                <a:srgbClr val="99CCFF"/>
              </a:solidFill>
            </a:endParaRPr>
          </a:p>
          <a:p>
            <a:pPr algn="ctr" eaLnBrk="1" hangingPunct="1">
              <a:lnSpc>
                <a:spcPct val="65000"/>
              </a:lnSpc>
            </a:pPr>
            <a:endParaRPr lang="en-US" sz="1400" b="0" dirty="0">
              <a:solidFill>
                <a:srgbClr val="99CCFF"/>
              </a:solidFill>
            </a:endParaRPr>
          </a:p>
          <a:p>
            <a:pPr algn="ctr" eaLnBrk="1" hangingPunct="1">
              <a:lnSpc>
                <a:spcPct val="65000"/>
              </a:lnSpc>
            </a:pPr>
            <a:r>
              <a:rPr lang="en-US" sz="1400" b="0" dirty="0">
                <a:solidFill>
                  <a:srgbClr val="99CCFF"/>
                </a:solidFill>
              </a:rPr>
              <a:t>Asheville, NC     </a:t>
            </a:r>
            <a:r>
              <a:rPr lang="en-US" sz="1400" b="0" dirty="0" smtClean="0">
                <a:solidFill>
                  <a:srgbClr val="99CCFF"/>
                </a:solidFill>
              </a:rPr>
              <a:t>November 2012</a:t>
            </a:r>
            <a:endParaRPr lang="en-US" sz="1400" b="0" dirty="0">
              <a:solidFill>
                <a:srgbClr val="99CCFF"/>
              </a:solidFill>
            </a:endParaRPr>
          </a:p>
        </p:txBody>
      </p:sp>
      <p:sp>
        <p:nvSpPr>
          <p:cNvPr id="1033" name="Line 22"/>
          <p:cNvSpPr>
            <a:spLocks noChangeShapeType="1"/>
          </p:cNvSpPr>
          <p:nvPr userDrawn="1"/>
        </p:nvSpPr>
        <p:spPr bwMode="auto">
          <a:xfrm>
            <a:off x="5611813" y="7232650"/>
            <a:ext cx="2998787" cy="6350"/>
          </a:xfrm>
          <a:prstGeom prst="line">
            <a:avLst/>
          </a:prstGeom>
          <a:noFill/>
          <a:ln w="19050">
            <a:solidFill>
              <a:srgbClr val="5000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Text Box 2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9239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sz="1800" b="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endParaRPr lang="en-US" sz="1800" b="0">
              <a:solidFill>
                <a:schemeClr val="tx1"/>
              </a:solidFill>
            </a:endParaRPr>
          </a:p>
        </p:txBody>
      </p:sp>
      <p:pic>
        <p:nvPicPr>
          <p:cNvPr id="1035" name="Picture 46" descr="NCDC logo 2004 150dpi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6191250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DDD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B2B2B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B2B2B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wp.nssl.noaa.gov/projects/shave/index.php" TargetMode="External"/><Relationship Id="rId3" Type="http://schemas.openxmlformats.org/officeDocument/2006/relationships/hyperlink" Target="http://sansari.dev.ncdc.noaa.gov/stormevents-dev/" TargetMode="External"/><Relationship Id="rId7" Type="http://schemas.openxmlformats.org/officeDocument/2006/relationships/hyperlink" Target="http://www.wdssii.org/" TargetMode="External"/><Relationship Id="rId2" Type="http://schemas.openxmlformats.org/officeDocument/2006/relationships/hyperlink" Target="http://www.nws.noaa.gov/directives/sym/pd01016005cur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dc.noaa.gov/swdi/" TargetMode="External"/><Relationship Id="rId5" Type="http://schemas.openxmlformats.org/officeDocument/2006/relationships/hyperlink" Target="http://www7.ncdc.noaa.gov/IPS/sd/sd.html" TargetMode="External"/><Relationship Id="rId4" Type="http://schemas.openxmlformats.org/officeDocument/2006/relationships/hyperlink" Target="http://sansari.dev.ncdc.noaa.gov/stormevents-dev/eventdetails.jsp?id=314662" TargetMode="External"/><Relationship Id="rId9" Type="http://schemas.openxmlformats.org/officeDocument/2006/relationships/hyperlink" Target="http://webra.cas.sc.edu/hvri/products/sheldus.aspx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dc.noaa.gov/stormeven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tuart.Hinson@noaa.g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/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Storm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05000"/>
            <a:ext cx="6400800" cy="1295400"/>
          </a:xfrm>
        </p:spPr>
        <p:txBody>
          <a:bodyPr anchor="ctr"/>
          <a:lstStyle/>
          <a:p>
            <a:pPr eaLnBrk="1" hangingPunct="1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Dataset Discovery Day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62100" y="3343870"/>
            <a:ext cx="60198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Stuart Hinson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0" dirty="0">
                <a:solidFill>
                  <a:schemeClr val="bg1">
                    <a:lumMod val="65000"/>
                  </a:schemeClr>
                </a:solidFill>
              </a:rPr>
              <a:t>Meteorologist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0" dirty="0">
                <a:solidFill>
                  <a:schemeClr val="bg1">
                    <a:lumMod val="65000"/>
                  </a:schemeClr>
                </a:solidFill>
              </a:rPr>
              <a:t>National Climatic Data Center – Asheville, NC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0" dirty="0">
                <a:solidFill>
                  <a:schemeClr val="bg1">
                    <a:lumMod val="65000"/>
                  </a:schemeClr>
                </a:solidFill>
              </a:rPr>
              <a:t>Climate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Services Division</a:t>
            </a:r>
            <a:endParaRPr lang="en-US" sz="20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42860"/>
              </p:ext>
            </p:extLst>
          </p:nvPr>
        </p:nvGraphicFramePr>
        <p:xfrm>
          <a:off x="533400" y="990604"/>
          <a:ext cx="8001000" cy="4953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Amateur Radio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Buoy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State Official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Broadcast Media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Other Federal Agency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Storm Chaser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Trained Spotter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Official NWS Observations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Post Office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ASOS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Cocorahs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Coop Observer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Mariner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Newspaper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Park/Forest Service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Social Media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Insurance Company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Law Enforcement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River/Stream Gage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Airplane Pilot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Emergency Manager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NWS Employee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Coop Station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Mariner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Law Enforcement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Amateur Radio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Official NWS Obs.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Trained Spotter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General Public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Unknown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Dept Of Highways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Coastal Observing Station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Utility Company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Shave Project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Newspaper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Broadcast Media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Post Office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Snotel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Govt</a:t>
                      </a:r>
                      <a:r>
                        <a:rPr lang="en-US" sz="1400" u="none" strike="noStrike" dirty="0">
                          <a:effectLst/>
                        </a:rPr>
                        <a:t> Official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Meteorologist (Non-NWS)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NWS Storm Survey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AWOS,ASOS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Drought Monitor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911 Call Center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Mesonet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Fire </a:t>
                      </a:r>
                      <a:r>
                        <a:rPr lang="en-US" sz="1400" u="none" strike="noStrike" dirty="0" err="1">
                          <a:effectLst/>
                        </a:rPr>
                        <a:t>Dept</a:t>
                      </a:r>
                      <a:r>
                        <a:rPr lang="en-US" sz="1400" u="none" strike="noStrike" dirty="0">
                          <a:effectLst/>
                        </a:rPr>
                        <a:t>/Rescue Squad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RAWS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NWS Employee (Off Duty)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Other Federal Agency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Public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County Official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Airplane Pilot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Park/Forest Service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C-Man Station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Coast Guard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Fire Department/Rescue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Unknown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Buoy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Department </a:t>
                      </a:r>
                      <a:r>
                        <a:rPr lang="en-US" sz="1400" u="none" strike="noStrike" dirty="0" smtClean="0">
                          <a:effectLst/>
                        </a:rPr>
                        <a:t>of </a:t>
                      </a:r>
                      <a:r>
                        <a:rPr lang="en-US" sz="1400" u="none" strike="noStrike" dirty="0">
                          <a:effectLst/>
                        </a:rPr>
                        <a:t>Highways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NWS Storm Survey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Utility Company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Emergency Manager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Insurance Company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Other Federal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Storm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Data is an official publication of the National Oceanic and Atmospheric Administration (NOAA) which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documents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the occurrence of storms and other significant weather phenomena having sufficient intensity to cause loss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life, injuries, significant property damage, and/or disruption to commerce. In addition, it is a partial record of other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significant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meteorological events, such as record maximum or minimum temperatures or precipitation that occurs in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connection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with another event.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Some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of the information appearing in Storm Data may have been provided by or gathered from sources outside the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National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Weather Service (NWS), such as the media, law enforcement and/or other government agencies, private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companies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, individuals, etc.  </a:t>
            </a:r>
            <a:r>
              <a:rPr lang="en-US" sz="1800" b="1" u="sng" dirty="0"/>
              <a:t>An effort is made to use the best available information, but because of time and resource </a:t>
            </a:r>
            <a:r>
              <a:rPr lang="en-US" sz="1800" b="1" u="sng" dirty="0" smtClean="0"/>
              <a:t>constraints</a:t>
            </a:r>
            <a:r>
              <a:rPr lang="en-US" sz="1800" b="1" u="sng" dirty="0"/>
              <a:t>, information from these sources may be unverified by the NWS. Therefore, when using information </a:t>
            </a:r>
            <a:r>
              <a:rPr lang="en-US" sz="1800" b="1" u="sng" dirty="0" smtClean="0"/>
              <a:t>from Storm </a:t>
            </a:r>
            <a:r>
              <a:rPr lang="en-US" sz="1800" b="1" u="sng" dirty="0"/>
              <a:t>Data, customers should be cautious as the NWS does not guarantee the accuracy or validity of the information.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Further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, when it is apparent information appearing in Storm Data originated from a source outside the National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Weather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Service (frequently credit is provided), Storm Data customers requiring additional information should contact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source directly.  In most cases, NWS employees will not have the knowledge to respond to such requests.  In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cases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of legal proceedings, under Department of Commerce regulations and/or rules of the court, NWS employees are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not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legally obligated to provide written or verbal testimony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B2B2B2"/>
                </a:solidFill>
                <a:latin typeface="Times New Roman" pitchFamily="18" charset="0"/>
              </a:rPr>
              <a:t>Storm Data Disclosure</a:t>
            </a:r>
            <a:endParaRPr lang="en-US" sz="3600" dirty="0" smtClean="0">
              <a:solidFill>
                <a:srgbClr val="B2B2B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The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Enhanced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Storm Events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876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B2B2B2"/>
                </a:solidFill>
              </a:rPr>
              <a:t>NCDC uses Oracle database platform</a:t>
            </a:r>
          </a:p>
          <a:p>
            <a:pPr lvl="1" eaLnBrk="1" hangingPunct="1"/>
            <a:r>
              <a:rPr lang="en-US" sz="2400" dirty="0" smtClean="0">
                <a:solidFill>
                  <a:srgbClr val="B2B2B2"/>
                </a:solidFill>
              </a:rPr>
              <a:t>All data from old system had to be reformatted</a:t>
            </a:r>
          </a:p>
          <a:p>
            <a:pPr lvl="2" eaLnBrk="1" hangingPunct="1"/>
            <a:r>
              <a:rPr lang="en-US" sz="2000" dirty="0" smtClean="0"/>
              <a:t>Dates fields were in text format, etc…</a:t>
            </a:r>
          </a:p>
          <a:p>
            <a:pPr lvl="2" eaLnBrk="1" hangingPunct="1"/>
            <a:r>
              <a:rPr lang="en-US" sz="2000" dirty="0" smtClean="0">
                <a:solidFill>
                  <a:srgbClr val="B2B2B2"/>
                </a:solidFill>
              </a:rPr>
              <a:t>Times were 2359, 23:59, 11:59 PM </a:t>
            </a:r>
            <a:r>
              <a:rPr lang="en-US" sz="2000" dirty="0" err="1" smtClean="0">
                <a:solidFill>
                  <a:srgbClr val="B2B2B2"/>
                </a:solidFill>
              </a:rPr>
              <a:t>etc</a:t>
            </a:r>
            <a:endParaRPr lang="en-US" sz="2000" dirty="0" smtClean="0">
              <a:solidFill>
                <a:srgbClr val="B2B2B2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rgbClr val="B2B2B2"/>
                </a:solidFill>
              </a:rPr>
              <a:t>All event types had to be “normalized” into standards (48)</a:t>
            </a:r>
          </a:p>
          <a:p>
            <a:pPr lvl="2" eaLnBrk="1" hangingPunct="1"/>
            <a:r>
              <a:rPr lang="en-US" sz="2000" dirty="0" smtClean="0"/>
              <a:t>Data from 1996-1999 had “free text” field for Event Types</a:t>
            </a:r>
          </a:p>
          <a:p>
            <a:pPr lvl="2" eaLnBrk="1" hangingPunct="1"/>
            <a:r>
              <a:rPr lang="en-US" sz="2000" dirty="0" smtClean="0">
                <a:solidFill>
                  <a:srgbClr val="B2B2B2"/>
                </a:solidFill>
              </a:rPr>
              <a:t>Over 950 unique values had to be correctly categorized</a:t>
            </a:r>
          </a:p>
          <a:p>
            <a:pPr lvl="1" eaLnBrk="1" hangingPunct="1"/>
            <a:r>
              <a:rPr lang="en-US" sz="2400" dirty="0" smtClean="0">
                <a:solidFill>
                  <a:srgbClr val="B2B2B2"/>
                </a:solidFill>
              </a:rPr>
              <a:t>Multiple Event Types per record had to be “split” into two</a:t>
            </a:r>
          </a:p>
          <a:p>
            <a:pPr lvl="2" eaLnBrk="1" hangingPunct="1"/>
            <a:r>
              <a:rPr lang="en-US" sz="2000" dirty="0" smtClean="0"/>
              <a:t>Thunderstorm Wind/Hail, </a:t>
            </a:r>
            <a:r>
              <a:rPr lang="en-US" sz="2000" dirty="0" smtClean="0"/>
              <a:t>Hail/Tornado, </a:t>
            </a:r>
            <a:r>
              <a:rPr lang="en-US" sz="2000" dirty="0" err="1" smtClean="0"/>
              <a:t>etc</a:t>
            </a:r>
            <a:endParaRPr lang="en-US" sz="2000" dirty="0" smtClean="0">
              <a:solidFill>
                <a:srgbClr val="B2B2B2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B2B2B2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The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Enhanced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Storm Events Database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880170"/>
            <a:ext cx="838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</a:rPr>
              <a:t>Expected Results</a:t>
            </a:r>
          </a:p>
          <a:p>
            <a:pPr marL="800100" lvl="1" indent="-342900" algn="l" eaLnBrk="1" hangingPunct="1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Higher </a:t>
            </a:r>
            <a:r>
              <a:rPr lang="en-US" sz="2000" b="0" dirty="0">
                <a:solidFill>
                  <a:schemeClr val="bg1">
                    <a:lumMod val="65000"/>
                  </a:schemeClr>
                </a:solidFill>
              </a:rPr>
              <a:t>quality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data by fixing erroneous/questionable data</a:t>
            </a:r>
            <a:endParaRPr lang="en-US" sz="2000" b="0" dirty="0">
              <a:solidFill>
                <a:schemeClr val="bg1">
                  <a:lumMod val="65000"/>
                </a:schemeClr>
              </a:solidFill>
            </a:endParaRPr>
          </a:p>
          <a:p>
            <a:pPr marL="800100" lvl="1" indent="-342900" algn="l" eaLnBrk="1" hangingPunct="1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Possible Integration </a:t>
            </a:r>
            <a:r>
              <a:rPr lang="en-US" sz="2000" b="0" dirty="0">
                <a:solidFill>
                  <a:schemeClr val="bg1">
                    <a:lumMod val="65000"/>
                  </a:schemeClr>
                </a:solidFill>
              </a:rPr>
              <a:t>using radar, satellite, lightning products</a:t>
            </a:r>
          </a:p>
          <a:p>
            <a:pPr marL="800100" lvl="1" indent="-342900" algn="l" eaLnBrk="1" hangingPunct="1"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>
                    <a:lumMod val="65000"/>
                  </a:schemeClr>
                </a:solidFill>
              </a:rPr>
              <a:t>Multi-point tornado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tracks,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polygons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000" b="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lash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floods</a:t>
            </a:r>
          </a:p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</a:rPr>
              <a:t>Future </a:t>
            </a:r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</a:rPr>
              <a:t>Enhancements by the </a:t>
            </a:r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</a:rPr>
              <a:t>NCDC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Added query functionality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bg1">
                    <a:lumMod val="65000"/>
                  </a:schemeClr>
                </a:solidFill>
              </a:rPr>
              <a:t>Search by hail size, wind speed, number of injuries/fatalities, amount of property/crop damage  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bg1">
                    <a:lumMod val="65000"/>
                  </a:schemeClr>
                </a:solidFill>
              </a:rPr>
              <a:t>Enhanced query outp</a:t>
            </a:r>
            <a:r>
              <a:rPr lang="en-US" sz="1600" b="0" dirty="0" smtClean="0">
                <a:solidFill>
                  <a:schemeClr val="bg1">
                    <a:lumMod val="65000"/>
                  </a:schemeClr>
                </a:solidFill>
              </a:rPr>
              <a:t>ut options (</a:t>
            </a:r>
            <a:r>
              <a:rPr lang="en-US" sz="1600" b="0" dirty="0" err="1" smtClean="0">
                <a:solidFill>
                  <a:schemeClr val="bg1">
                    <a:lumMod val="65000"/>
                  </a:schemeClr>
                </a:solidFill>
              </a:rPr>
              <a:t>csv</a:t>
            </a:r>
            <a:r>
              <a:rPr lang="en-US" sz="1600" b="0" dirty="0" smtClean="0">
                <a:solidFill>
                  <a:schemeClr val="bg1">
                    <a:lumMod val="65000"/>
                  </a:schemeClr>
                </a:solidFill>
              </a:rPr>
              <a:t> text and PDF - F8 format)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bg1">
                    <a:lumMod val="65000"/>
                  </a:schemeClr>
                </a:solidFill>
              </a:rPr>
              <a:t>Adding damage/evidence photographs to web application and output</a:t>
            </a:r>
          </a:p>
        </p:txBody>
      </p:sp>
    </p:spTree>
    <p:extLst>
      <p:ext uri="{BB962C8B-B14F-4D97-AF65-F5344CB8AC3E}">
        <p14:creationId xmlns:p14="http://schemas.microsoft.com/office/powerpoint/2010/main" val="15862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The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Enhanced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Storm Events Database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</a:rPr>
              <a:t>Caveats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Data are entered by 124 unique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WFOS (Weather Forecast Offices)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Damage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amounts are “Best Guess Estimates” as received from the NWS (plus the damage category issue with pre-1993 data)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Number of events has dramatically increased due to advances in technology and population density in previously sparse areas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Hurricane Katrina (August 2005)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It took more than a year to collect the fatality statistics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It also occurred during a transition from Paradox to Windows SQL Server 2003 (October 2006)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</a:rPr>
              <a:t>Will manually update fatalities/injuries and Property/Crop damage amounts</a:t>
            </a:r>
            <a:endParaRPr lang="en-US" sz="2000" b="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sz="2000" b="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The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Enhanced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Storm Events Database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144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</a:rPr>
              <a:t>Progress and Timeline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Started with the latest data and working backwards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Oct 2006 – Currently loaded into new web application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Jan 2000 – Sep 2006 are currently being tested and loaded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Jan 1996 – Dec 1999 </a:t>
            </a: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are currently “under repair”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Event Type had a free-text field allowing user to input </a:t>
            </a: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non-</a:t>
            </a: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standard </a:t>
            </a: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event types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Systematically able to repair most of the event types by writing code to match/replace non-standard event types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Manually adjust those that are unable to be programmatically replaced</a:t>
            </a: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Jan 1993 – Dec </a:t>
            </a: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1995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Reducing from “ALL” event types to Thunderstorm Winds, Tornadoes and Hail.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Splitting multiple event types into individual events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Mostly “TSTM WIND/HAIL</a:t>
            </a: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”</a:t>
            </a:r>
            <a:endParaRPr lang="en-US" sz="1800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1950 – 1992</a:t>
            </a:r>
            <a:endParaRPr lang="en-US" sz="1800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Will import the Thunderstorm Wind and Hail databases from the SPC (Storm Prediction Center)</a:t>
            </a:r>
            <a:endParaRPr lang="en-US" sz="1800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Will import the Tornado Archive DSI-9714 from the NCDC Archive</a:t>
            </a:r>
            <a:endParaRPr lang="en-US" sz="1800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b="0" dirty="0" err="1" smtClean="0">
                <a:solidFill>
                  <a:schemeClr val="bg1">
                    <a:lumMod val="65000"/>
                  </a:schemeClr>
                </a:solidFill>
              </a:rPr>
              <a:t>Csv</a:t>
            </a:r>
            <a:r>
              <a:rPr lang="en-US" sz="1800" b="0" dirty="0" smtClean="0">
                <a:solidFill>
                  <a:schemeClr val="bg1">
                    <a:lumMod val="65000"/>
                  </a:schemeClr>
                </a:solidFill>
              </a:rPr>
              <a:t> text files will be easily imported (damage categories, no values)</a:t>
            </a:r>
            <a:endParaRPr lang="en-US" sz="1800" b="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Notes/Links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NWS Directive 10-1605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http://www.nws.noaa.gov/directives/sym/pd01016005curr.pdf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Storm Events Database</a:t>
            </a:r>
          </a:p>
          <a:p>
            <a:pPr marL="742950" lvl="2" indent="-342900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http://sansari.dev.ncdc.noaa.gov/stormevents-dev/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Development Server</a:t>
            </a:r>
          </a:p>
          <a:p>
            <a:pPr lvl="1"/>
            <a:r>
              <a:rPr lang="en-US" sz="160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Tuscaloosa </a:t>
            </a:r>
            <a:r>
              <a:rPr lang="en-US" sz="160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Tornado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Storm Data Publication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5"/>
              </a:rPr>
              <a:t>http://www7.ncdc.noaa.gov/IPS/sd/sd.html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Related Research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SWDI (Severe Weather Database Inventory)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6"/>
              </a:rPr>
              <a:t>http://www.ncdc.noaa.gov/swdi/#Intro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WDSSII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(The Warning Decision Support System – Integrated Information)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7"/>
              </a:rPr>
              <a:t>http://www.wdssii.org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linkClick r:id="rId7"/>
              </a:rPr>
              <a:t>/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SHAVE (Severe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Hazards Analysis &amp; Verification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Experiment</a:t>
            </a:r>
          </a:p>
          <a:p>
            <a:pPr lvl="2"/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8"/>
              </a:rPr>
              <a:t>http://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linkClick r:id="rId8"/>
              </a:rPr>
              <a:t>ewp.nssl.noaa.gov/projects/shave/index.php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HVRI SHELDUS (Hazards Vulnerability Research Institute -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Spatial Hazard Events and Losses Database for the United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States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linkClick r:id="rId9"/>
              </a:rPr>
              <a:t>http://webra.cas.sc.edu/hvri/products/sheldus.aspx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73075" y="0"/>
            <a:ext cx="82375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/>
              <a:t>U.S. Storm Events Database</a:t>
            </a:r>
          </a:p>
        </p:txBody>
      </p:sp>
      <p:pic>
        <p:nvPicPr>
          <p:cNvPr id="11267" name="Picture 3" descr="us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49263"/>
            <a:ext cx="5429250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016625" y="588963"/>
            <a:ext cx="7588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100" b="0" u="sng"/>
              <a:t>Location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431088" y="588963"/>
            <a:ext cx="8255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/>
          <a:p>
            <a:pPr algn="l" defTabSz="966788"/>
            <a:r>
              <a:rPr lang="en-US" sz="1100" b="0" u="sng"/>
              <a:t>Begin Date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19150" y="3987800"/>
            <a:ext cx="2278063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300" u="sng"/>
              <a:t>County Based Event Types</a:t>
            </a:r>
          </a:p>
        </p:txBody>
      </p:sp>
      <p:pic>
        <p:nvPicPr>
          <p:cNvPr id="11271" name="Picture 7" descr="d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833438"/>
            <a:ext cx="1693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197600" y="2171700"/>
            <a:ext cx="57785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100"/>
              <a:t>PAC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197600" y="917575"/>
            <a:ext cx="457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100"/>
              <a:t>US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6008688" y="938213"/>
            <a:ext cx="180975" cy="174625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197600" y="1168400"/>
            <a:ext cx="457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100"/>
              <a:t>AK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6008688" y="1189038"/>
            <a:ext cx="180975" cy="174625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197600" y="1670050"/>
            <a:ext cx="457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100"/>
              <a:t>PR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6008688" y="1690688"/>
            <a:ext cx="180975" cy="174625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197600" y="1419225"/>
            <a:ext cx="457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100"/>
              <a:t>HI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6008688" y="1439863"/>
            <a:ext cx="180975" cy="174625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197600" y="1920875"/>
            <a:ext cx="457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100"/>
              <a:t>VI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6008688" y="1941513"/>
            <a:ext cx="180975" cy="174625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6008688" y="2193925"/>
            <a:ext cx="180975" cy="174625"/>
          </a:xfrm>
          <a:prstGeom prst="ellips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84" name="Picture 20" descr="d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1385888"/>
            <a:ext cx="1693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478713" y="1150938"/>
            <a:ext cx="71755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/>
          <a:p>
            <a:pPr algn="l" defTabSz="966788"/>
            <a:r>
              <a:rPr lang="en-US" sz="1100" b="0" u="sng"/>
              <a:t>End Date</a:t>
            </a:r>
          </a:p>
        </p:txBody>
      </p:sp>
      <p:pic>
        <p:nvPicPr>
          <p:cNvPr id="11286" name="Picture 22" descr="st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2014538"/>
            <a:ext cx="186531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3" descr="Coun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243388"/>
            <a:ext cx="159067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4" descr="zo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4243388"/>
            <a:ext cx="159067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66700" y="4652963"/>
            <a:ext cx="142875" cy="149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492125" y="4592638"/>
            <a:ext cx="1065213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300" b="0"/>
              <a:t>Tornado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266700" y="4906963"/>
            <a:ext cx="149225" cy="14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492125" y="4851400"/>
            <a:ext cx="1004888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300" b="0"/>
              <a:t>Tstm Winds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66700" y="5668963"/>
            <a:ext cx="157163" cy="149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266700" y="5160963"/>
            <a:ext cx="142875" cy="149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492125" y="5111750"/>
            <a:ext cx="1065213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300" b="0"/>
              <a:t>Hail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266700" y="5414963"/>
            <a:ext cx="142875" cy="14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492125" y="5370513"/>
            <a:ext cx="1179513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300" b="0"/>
              <a:t>Flash Floods</a:t>
            </a:r>
          </a:p>
        </p:txBody>
      </p:sp>
      <p:pic>
        <p:nvPicPr>
          <p:cNvPr id="11299" name="Picture 35" descr="E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591050"/>
            <a:ext cx="782637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0" name="Picture 36" descr="E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592638"/>
            <a:ext cx="78263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885950" y="4592638"/>
            <a:ext cx="360363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300" b="0"/>
              <a:t>to</a:t>
            </a:r>
          </a:p>
        </p:txBody>
      </p:sp>
      <p:pic>
        <p:nvPicPr>
          <p:cNvPr id="11302" name="Picture 38" descr="MP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852988"/>
            <a:ext cx="9413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371725" y="4852988"/>
            <a:ext cx="322263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300" b="0"/>
              <a:t>to</a:t>
            </a:r>
          </a:p>
        </p:txBody>
      </p:sp>
      <p:pic>
        <p:nvPicPr>
          <p:cNvPr id="11304" name="Picture 40" descr="MP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4851400"/>
            <a:ext cx="9429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637213" y="3987800"/>
            <a:ext cx="2278062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algn="l" defTabSz="966788"/>
            <a:r>
              <a:rPr lang="en-US" sz="1300" u="sng"/>
              <a:t>Zone Based Event Types</a:t>
            </a:r>
          </a:p>
        </p:txBody>
      </p:sp>
      <p:pic>
        <p:nvPicPr>
          <p:cNvPr id="11306" name="Picture 42" descr="inch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5092700"/>
            <a:ext cx="744537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2208213" y="5118100"/>
            <a:ext cx="37465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300" b="0"/>
              <a:t>to</a:t>
            </a:r>
          </a:p>
        </p:txBody>
      </p:sp>
      <p:pic>
        <p:nvPicPr>
          <p:cNvPr id="11308" name="Picture 44" descr="inch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5094288"/>
            <a:ext cx="7429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6054725" y="4638675"/>
            <a:ext cx="1214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Temperature Extremes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7651750" y="5538788"/>
            <a:ext cx="5365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Fog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6054725" y="5110163"/>
            <a:ext cx="84296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Drought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5829300" y="4784725"/>
            <a:ext cx="144463" cy="147638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4270375" y="4784725"/>
            <a:ext cx="142875" cy="147638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4494213" y="4638675"/>
            <a:ext cx="13350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Hurricanes and Tropical Storms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4494213" y="5022850"/>
            <a:ext cx="13350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Winter Weather Snow &amp; Ice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4494213" y="5451475"/>
            <a:ext cx="1143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Wild Fires &amp; Forest Fires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4270375" y="5167313"/>
            <a:ext cx="142875" cy="149225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4270375" y="5595938"/>
            <a:ext cx="142875" cy="149225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5829300" y="5167313"/>
            <a:ext cx="144463" cy="149225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7426325" y="5167313"/>
            <a:ext cx="146050" cy="149225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7651750" y="4727575"/>
            <a:ext cx="7413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Floods</a:t>
            </a:r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7426325" y="4784725"/>
            <a:ext cx="146050" cy="147638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7651750" y="5110163"/>
            <a:ext cx="105886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Precipitation</a:t>
            </a:r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6054725" y="5449888"/>
            <a:ext cx="1292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200"/>
              <a:t>High Winds  (non-convective)</a:t>
            </a:r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5829300" y="5594350"/>
            <a:ext cx="144463" cy="149225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7426325" y="5594350"/>
            <a:ext cx="146050" cy="149225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27" name="Picture 63" descr="subm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035300"/>
            <a:ext cx="1801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28" name="Picture 64" descr="inch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5103813"/>
            <a:ext cx="744537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2208213" y="5105400"/>
            <a:ext cx="37465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300" b="0"/>
              <a:t>to</a:t>
            </a:r>
          </a:p>
        </p:txBody>
      </p:sp>
      <p:pic>
        <p:nvPicPr>
          <p:cNvPr id="11330" name="Picture 66" descr="inch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5103813"/>
            <a:ext cx="7429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The Future of Storm Events Database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4953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Can we improved data entry consistency?</a:t>
            </a:r>
          </a:p>
          <a:p>
            <a:pPr lvl="1"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Starts at the point of entry – the NWSFO…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Can we improve the timeliness?</a:t>
            </a:r>
          </a:p>
          <a:p>
            <a:pPr lvl="1"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Possible ingest from NWS in near real-time</a:t>
            </a:r>
          </a:p>
          <a:p>
            <a:pPr lvl="2"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Direct input from NWS LSR (Local Storm Reports)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Can we improve data dissemination?</a:t>
            </a:r>
          </a:p>
          <a:p>
            <a:pPr lvl="1"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GIS-based</a:t>
            </a:r>
          </a:p>
          <a:p>
            <a:pPr lvl="1"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Web Map services</a:t>
            </a:r>
          </a:p>
          <a:p>
            <a:pPr lvl="1"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Multiple data export formats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i="1" smtClean="0">
                <a:solidFill>
                  <a:srgbClr val="B2B2B2"/>
                </a:solidFill>
                <a:latin typeface="Times New Roman" pitchFamily="18" charset="0"/>
              </a:rPr>
              <a:t>Conclusion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An increase in new technology will allow for a much more robust, user-friendly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Understand the importance of the need for recording high quality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Consistency is the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In-depth training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Damage estimation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Multiple Product Generation requires consistency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Storm Data Publication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Storm Events 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Storm Data Archive (DSIs 3910/9714/9617)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Storm Data Users - Database </a:t>
            </a:r>
            <a:r>
              <a:rPr lang="en-US" sz="2400" dirty="0" smtClean="0">
                <a:solidFill>
                  <a:srgbClr val="B2B2B2"/>
                </a:solidFill>
              </a:rPr>
              <a:t>export</a:t>
            </a:r>
            <a:endParaRPr lang="en-US" sz="2400" dirty="0" smtClean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B2B2B2"/>
                </a:solidFill>
              </a:rPr>
              <a:t>Property damage amounts </a:t>
            </a:r>
            <a:r>
              <a:rPr lang="en-US" sz="2400" i="1" u="sng" dirty="0" smtClean="0">
                <a:solidFill>
                  <a:srgbClr val="B2B2B2"/>
                </a:solidFill>
              </a:rPr>
              <a:t>should</a:t>
            </a:r>
            <a:r>
              <a:rPr lang="en-US" sz="2400" dirty="0" smtClean="0">
                <a:solidFill>
                  <a:srgbClr val="B2B2B2"/>
                </a:solidFill>
              </a:rPr>
              <a:t> be used if at all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National Climatic Data Center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Mission: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	NCDC’s mission is to manage the Nation's resource of global climatological </a:t>
            </a:r>
            <a:r>
              <a:rPr lang="en-US" sz="2400" i="1" u="sng" dirty="0" smtClean="0">
                <a:solidFill>
                  <a:schemeClr val="bg1">
                    <a:lumMod val="65000"/>
                  </a:schemeClr>
                </a:solidFill>
              </a:rPr>
              <a:t>in-situ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 and remotely sensed data and information to promote global environmental stewardship; to describe, monitor and assess the climate; and to support efforts to predict changes in the Earth's environment. This effort requires the acquisition, quality control, processing, summarization, dissemination, and preservation of a vast array of climatological data generated by the national and international meteorological services.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pPr eaLnBrk="1" hangingPunct="1"/>
            <a:r>
              <a:rPr lang="en-US" sz="3600" i="1" u="sng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Thanks!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1816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dirty="0">
              <a:solidFill>
                <a:srgbClr val="B2B2B2"/>
              </a:solidFill>
            </a:endParaRPr>
          </a:p>
          <a:p>
            <a:pPr marL="0" indent="0" algn="ctr" eaLnBrk="1" hangingPunct="1">
              <a:buNone/>
            </a:pP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 eaLnBrk="1" hangingPunct="1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Questions?</a:t>
            </a:r>
          </a:p>
          <a:p>
            <a:pPr marL="0" indent="0" algn="ctr" eaLnBrk="1" hangingPunct="1">
              <a:buNone/>
            </a:pPr>
            <a:endParaRPr lang="en-US" sz="3600" dirty="0">
              <a:solidFill>
                <a:srgbClr val="B2B2B2"/>
              </a:solidFill>
            </a:endParaRPr>
          </a:p>
          <a:p>
            <a:pPr marL="0" indent="0" algn="ctr" eaLnBrk="1" hangingPunct="1">
              <a:buNone/>
            </a:pPr>
            <a:endParaRPr lang="en-US" sz="3600" dirty="0" smtClean="0">
              <a:solidFill>
                <a:srgbClr val="B2B2B2"/>
              </a:solidFill>
            </a:endParaRPr>
          </a:p>
          <a:p>
            <a:pPr marL="0" indent="0" algn="ctr" eaLnBrk="1" hangingPunct="1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Contact: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Stuart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Hinson – Storm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marL="0" indent="0" algn="ctr" eaLnBrk="1" hangingPunct="1">
              <a:buNone/>
            </a:pPr>
            <a:r>
              <a:rPr lang="en-US" sz="2400" dirty="0" smtClean="0">
                <a:hlinkClick r:id="rId3"/>
              </a:rPr>
              <a:t>http://www.ncdc.noaa.gov/stormevents/</a:t>
            </a:r>
            <a:endParaRPr lang="en-US" sz="2400" dirty="0" smtClean="0"/>
          </a:p>
          <a:p>
            <a:pPr marL="0" indent="0" algn="ctr" eaLnBrk="1" hangingPunct="1">
              <a:buNone/>
            </a:pPr>
            <a:r>
              <a:rPr lang="en-US" sz="2400" dirty="0" smtClean="0">
                <a:hlinkClick r:id="rId4"/>
              </a:rPr>
              <a:t>Stuart.Hinson@noaa.gov</a:t>
            </a:r>
            <a:endParaRPr lang="en-US" sz="2400" dirty="0"/>
          </a:p>
          <a:p>
            <a:pPr marL="0" indent="0" algn="ctr" eaLnBrk="1" hangingPunct="1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828-271-4800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x3169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History of Severe Weather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Severe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weather data has been gathered since 1826 when observations were recorded in several texts.  Some of these sources are listed below: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Meteorological Register				1826 – 1860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Results of Meteorological Observations		1843 – 1859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Report to the Chief Signal Officer 		1870 – 1891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Monthly Weather Review 			1872 – 1892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Reports to the Chief of the Weather Bureau	1893 – 1935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US Meteorological Yearbook			1935 – 1945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Climatological Daily National Summary		1950 – 1980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Storm Data 					1959 – Current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F8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Typed/Printed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format			1959 – 1992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WordPerfect V5.0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format		1993 – 1995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Paradox V7.0 format		1996 – 09/2006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Windows SQL Server 2003		10/2006 – Current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The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Storm Data Publication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5123" name="Picture 4" descr="cover195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95400"/>
            <a:ext cx="36576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85800" y="83820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Storm Data began with the January 1959 issue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F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90575"/>
            <a:ext cx="41910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5" descr="F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0575"/>
            <a:ext cx="4265613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381000" y="2286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 dirty="0">
                <a:solidFill>
                  <a:schemeClr val="bg1">
                    <a:lumMod val="65000"/>
                  </a:schemeClr>
                </a:solidFill>
              </a:rPr>
              <a:t>NWS Form F8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4725988" y="228600"/>
            <a:ext cx="388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 b="1">
                <a:solidFill>
                  <a:srgbClr val="B2B2B2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2B2B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 dirty="0">
                <a:solidFill>
                  <a:schemeClr val="bg1">
                    <a:lumMod val="65000"/>
                  </a:schemeClr>
                </a:solidFill>
              </a:rPr>
              <a:t>NWS Form F2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7"/>
          <p:cNvGrpSpPr>
            <a:grpSpLocks/>
          </p:cNvGrpSpPr>
          <p:nvPr/>
        </p:nvGrpSpPr>
        <p:grpSpPr bwMode="auto">
          <a:xfrm>
            <a:off x="76200" y="76200"/>
            <a:ext cx="8991600" cy="6019800"/>
            <a:chOff x="143" y="86"/>
            <a:chExt cx="5472" cy="4089"/>
          </a:xfrm>
        </p:grpSpPr>
        <p:pic>
          <p:nvPicPr>
            <p:cNvPr id="7171" name="Picture 4" descr="newlife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" y="576"/>
              <a:ext cx="2591" cy="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5" descr="1stOSM198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576"/>
              <a:ext cx="2591" cy="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Rectangle 6"/>
            <p:cNvSpPr>
              <a:spLocks noChangeArrowheads="1"/>
            </p:cNvSpPr>
            <p:nvPr/>
          </p:nvSpPr>
          <p:spPr bwMode="auto">
            <a:xfrm>
              <a:off x="143" y="86"/>
              <a:ext cx="547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3200" i="1"/>
                <a:t>Outstanding Storms of the Month - July 1981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The 1</a:t>
            </a:r>
            <a:r>
              <a:rPr lang="en-US" sz="3600" baseline="30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st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Generation Storm Events 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Began as a project to be able to compare radar images with aftermath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Once online, became one of the most popular websites at NCDC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Written in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cgi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scripts using Visual FoxPro 3.0 in 1996-97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Started with Storm Data in Paradox format, exported to FoxPro.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Added the 1993-1995 data from the WordPerfect disks received at NCDC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Limited Narratives, No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at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lon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data provided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Added the Tornado Archive DSI-9617 (1950-1992)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Added SPC Thunderstorm Wind and Hail data (1955-1992)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Added NWS Storm Data in Windows SQL Server 2003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Also use the database to produce the Storm Data Archive DSI-3910, the Lightning Archive DSI-9417 and the Tornado Archive DSI-9617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The National Weather Service Performance Branch developed a new, web-based version of Storm Data using Windows SQL Server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2003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3429000" cy="990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B2B2B2"/>
                </a:solidFill>
                <a:latin typeface="Times New Roman" pitchFamily="18" charset="0"/>
              </a:rPr>
              <a:t>Original Web Access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799"/>
            <a:ext cx="3581400" cy="4953001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Very heavily used</a:t>
            </a:r>
          </a:p>
          <a:p>
            <a:pPr eaLnBrk="1" hangingPunct="1"/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 few limitations</a:t>
            </a:r>
          </a:p>
          <a:p>
            <a:pPr lvl="1" eaLnBrk="1" hangingPunct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Limited functionality</a:t>
            </a:r>
          </a:p>
          <a:p>
            <a:pPr lvl="1" eaLnBrk="1" hangingPunct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Latitude/Longitude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Limited search </a:t>
            </a:r>
          </a:p>
          <a:p>
            <a:pPr lvl="1" eaLnBrk="1" hangingPunct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Missing data</a:t>
            </a:r>
          </a:p>
          <a:p>
            <a:pPr lvl="1" eaLnBrk="1" hangingPunct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County based events vs. Zone based events</a:t>
            </a:r>
          </a:p>
          <a:p>
            <a:pPr lvl="1" eaLnBrk="1" hangingPunct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Forecast zone changes</a:t>
            </a:r>
          </a:p>
          <a:p>
            <a:pPr lvl="1" eaLnBrk="1" hangingPunct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Damage amounts</a:t>
            </a:r>
          </a:p>
          <a:p>
            <a:pPr lvl="1" eaLnBrk="1" hangingPunct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Event types not standard</a:t>
            </a:r>
          </a:p>
          <a:p>
            <a:pPr lvl="1" eaLnBrk="1" hangingPunct="1"/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20" name="Picture 4" descr="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76200"/>
            <a:ext cx="49244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B2B2B2"/>
                </a:solidFill>
                <a:latin typeface="Times New Roman" pitchFamily="18" charset="0"/>
              </a:rPr>
              <a:t>The 1</a:t>
            </a:r>
            <a:r>
              <a:rPr lang="en-US" sz="3600" baseline="30000" dirty="0" smtClean="0">
                <a:solidFill>
                  <a:srgbClr val="B2B2B2"/>
                </a:solidFill>
                <a:latin typeface="Times New Roman" pitchFamily="18" charset="0"/>
              </a:rPr>
              <a:t>st</a:t>
            </a:r>
            <a:r>
              <a:rPr lang="en-US" sz="3600" dirty="0" smtClean="0">
                <a:solidFill>
                  <a:srgbClr val="B2B2B2"/>
                </a:solidFill>
                <a:latin typeface="Times New Roman" pitchFamily="18" charset="0"/>
              </a:rPr>
              <a:t> Generation Storm Events Database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DDDDD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B2B2B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B2B2B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B2B2B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B2B2B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B2B2B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B2B2B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B2B2B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b="0" dirty="0" smtClean="0">
                <a:solidFill>
                  <a:srgbClr val="B2B2B2"/>
                </a:solidFill>
              </a:rPr>
              <a:t>Property and Crop Damages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>
                <a:solidFill>
                  <a:srgbClr val="B2B2B2"/>
                </a:solidFill>
              </a:rPr>
              <a:t>NWS Form F8 used “Damage Categories</a:t>
            </a:r>
            <a:r>
              <a:rPr lang="en-US" sz="2000" b="0" dirty="0" smtClean="0">
                <a:solidFill>
                  <a:srgbClr val="B2B2B2"/>
                </a:solidFill>
              </a:rPr>
              <a:t>” (1959-1995)</a:t>
            </a:r>
            <a:endParaRPr lang="en-US" sz="2000" b="0" dirty="0" smtClean="0">
              <a:solidFill>
                <a:srgbClr val="B2B2B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>
                <a:solidFill>
                  <a:srgbClr val="B2B2B2"/>
                </a:solidFill>
              </a:rPr>
              <a:t>When imported, had to replace category with data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>
                <a:solidFill>
                  <a:srgbClr val="B2B2B2"/>
                </a:solidFill>
              </a:rPr>
              <a:t>Used pseudo-median (divide upper limit by 2)</a:t>
            </a:r>
            <a:endParaRPr lang="en-US" sz="2000" b="0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>
                <a:solidFill>
                  <a:srgbClr val="B2B2B2"/>
                </a:solidFill>
              </a:rPr>
              <a:t>Cat 6 would be 2.5M (no data are adjusted for inflation)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772400" cy="339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9200" y="2895600"/>
            <a:ext cx="3124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Image from Storm Data publication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B2B2B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B2B2B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20509</TotalTime>
  <Words>1450</Words>
  <Application>Microsoft Office PowerPoint</Application>
  <PresentationFormat>On-screen Show (4:3)</PresentationFormat>
  <Paragraphs>266</Paragraphs>
  <Slides>20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Storm Data</vt:lpstr>
      <vt:lpstr>National Climatic Data Center </vt:lpstr>
      <vt:lpstr>History of Severe Weather Data</vt:lpstr>
      <vt:lpstr>The Storm Data Publication</vt:lpstr>
      <vt:lpstr>PowerPoint Presentation</vt:lpstr>
      <vt:lpstr>PowerPoint Presentation</vt:lpstr>
      <vt:lpstr>The 1st Generation Storm Events Database</vt:lpstr>
      <vt:lpstr>Original Web Access</vt:lpstr>
      <vt:lpstr>The 1st Generation Storm Events Database</vt:lpstr>
      <vt:lpstr>PowerPoint Presentation</vt:lpstr>
      <vt:lpstr>Storm Data Disclosure</vt:lpstr>
      <vt:lpstr>The Enhanced Storm Events Database</vt:lpstr>
      <vt:lpstr>The Enhanced Storm Events Database</vt:lpstr>
      <vt:lpstr>The Enhanced Storm Events Database</vt:lpstr>
      <vt:lpstr>The Enhanced Storm Events Database</vt:lpstr>
      <vt:lpstr>Notes/Links</vt:lpstr>
      <vt:lpstr>PowerPoint Presentation</vt:lpstr>
      <vt:lpstr>The Future of Storm Events Database</vt:lpstr>
      <vt:lpstr>Conclusion</vt:lpstr>
      <vt:lpstr>Thanks!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Government Employee</dc:creator>
  <cp:lastModifiedBy>Stuart Hinson</cp:lastModifiedBy>
  <cp:revision>142</cp:revision>
  <dcterms:created xsi:type="dcterms:W3CDTF">2005-11-29T13:22:32Z</dcterms:created>
  <dcterms:modified xsi:type="dcterms:W3CDTF">2012-11-27T19:34:36Z</dcterms:modified>
</cp:coreProperties>
</file>