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7e4d60c22_0_1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7e4d60c22_0_1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7e4d60c22_0_1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27e4d60c22_0_1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7e4d60c22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7e4d60c22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7e4d60c22_0_1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7e4d60c22_0_1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7e4d60c22_0_1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7e4d60c22_0_1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7e4d60c22_0_1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7e4d60c22_0_1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7e4d60c22_0_1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7e4d60c22_0_1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7e4d60c22_0_1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7e4d60c22_0_1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7e4d60c22_0_1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7e4d60c22_0_1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7e4d60c22_0_1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27e4d60c22_0_1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drive.google.com/file/d/1qznUqwwIEUf9XD2LG5mzDwX27YciJ8zr/view" TargetMode="External"/><Relationship Id="rId4" Type="http://schemas.openxmlformats.org/officeDocument/2006/relationships/image" Target="../media/image1.png"/><Relationship Id="rId5" Type="http://schemas.openxmlformats.org/officeDocument/2006/relationships/hyperlink" Target="http://drive.google.com/file/d/1c8w0UQHjVKl7dIie_UdpgvOrpCSd9TjR/vie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10600" y="1847700"/>
            <a:ext cx="87228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Different Approaches towards Image Super Resolution</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Final Project Presentation - Dhruvil Parikh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819150" y="223950"/>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Demonstration</a:t>
            </a:r>
            <a:endParaRPr/>
          </a:p>
          <a:p>
            <a:pPr indent="0" lvl="0" marL="0" rtl="0" algn="ctr">
              <a:spcBef>
                <a:spcPts val="0"/>
              </a:spcBef>
              <a:spcAft>
                <a:spcPts val="0"/>
              </a:spcAft>
              <a:buNone/>
            </a:pPr>
            <a:r>
              <a:rPr lang="en"/>
              <a:t>(Real-Time Image Super Resolution)</a:t>
            </a:r>
            <a:endParaRPr/>
          </a:p>
        </p:txBody>
      </p:sp>
      <p:pic>
        <p:nvPicPr>
          <p:cNvPr id="189" name="Google Shape;189;p22" title="Original.mp4">
            <a:hlinkClick r:id="rId3"/>
          </p:cNvPr>
          <p:cNvPicPr preferRelativeResize="0"/>
          <p:nvPr/>
        </p:nvPicPr>
        <p:blipFill>
          <a:blip r:embed="rId4">
            <a:alphaModFix/>
          </a:blip>
          <a:stretch>
            <a:fillRect/>
          </a:stretch>
        </p:blipFill>
        <p:spPr>
          <a:xfrm>
            <a:off x="204550" y="1892425"/>
            <a:ext cx="4051333" cy="3038500"/>
          </a:xfrm>
          <a:prstGeom prst="rect">
            <a:avLst/>
          </a:prstGeom>
          <a:noFill/>
          <a:ln>
            <a:noFill/>
          </a:ln>
        </p:spPr>
      </p:pic>
      <p:pic>
        <p:nvPicPr>
          <p:cNvPr id="190" name="Google Shape;190;p22" title="SR_ESPCN_4x.mp4">
            <a:hlinkClick r:id="rId5"/>
          </p:cNvPr>
          <p:cNvPicPr preferRelativeResize="0"/>
          <p:nvPr/>
        </p:nvPicPr>
        <p:blipFill>
          <a:blip r:embed="rId4">
            <a:alphaModFix/>
          </a:blip>
          <a:stretch>
            <a:fillRect/>
          </a:stretch>
        </p:blipFill>
        <p:spPr>
          <a:xfrm>
            <a:off x="4887533" y="1892425"/>
            <a:ext cx="4051333" cy="3038500"/>
          </a:xfrm>
          <a:prstGeom prst="rect">
            <a:avLst/>
          </a:prstGeom>
          <a:noFill/>
          <a:ln>
            <a:noFill/>
          </a:ln>
        </p:spPr>
      </p:pic>
      <p:sp>
        <p:nvSpPr>
          <p:cNvPr id="191" name="Google Shape;191;p22"/>
          <p:cNvSpPr txBox="1"/>
          <p:nvPr/>
        </p:nvSpPr>
        <p:spPr>
          <a:xfrm>
            <a:off x="212563" y="1395650"/>
            <a:ext cx="4035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Calibri"/>
                <a:ea typeface="Calibri"/>
                <a:cs typeface="Calibri"/>
                <a:sym typeface="Calibri"/>
              </a:rPr>
              <a:t>Original Video Clip</a:t>
            </a:r>
            <a:endParaRPr sz="1800">
              <a:latin typeface="Calibri"/>
              <a:ea typeface="Calibri"/>
              <a:cs typeface="Calibri"/>
              <a:sym typeface="Calibri"/>
            </a:endParaRPr>
          </a:p>
        </p:txBody>
      </p:sp>
      <p:sp>
        <p:nvSpPr>
          <p:cNvPr id="192" name="Google Shape;192;p22"/>
          <p:cNvSpPr txBox="1"/>
          <p:nvPr/>
        </p:nvSpPr>
        <p:spPr>
          <a:xfrm>
            <a:off x="4895550" y="1395650"/>
            <a:ext cx="4035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Calibri"/>
                <a:ea typeface="Calibri"/>
                <a:cs typeface="Calibri"/>
                <a:sym typeface="Calibri"/>
              </a:rPr>
              <a:t>ESPCN 4x Resolution Video</a:t>
            </a:r>
            <a:endParaRPr sz="18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385850" y="1881900"/>
            <a:ext cx="6372300" cy="1379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Image Super Resolution means to transform an image from low resolution space to a high resolution space.</a:t>
            </a:r>
            <a:endParaRPr/>
          </a:p>
          <a:p>
            <a:pPr indent="-311150" lvl="0" marL="457200" rtl="0" algn="l">
              <a:spcBef>
                <a:spcPts val="0"/>
              </a:spcBef>
              <a:spcAft>
                <a:spcPts val="0"/>
              </a:spcAft>
              <a:buSzPts val="1300"/>
              <a:buChar char="●"/>
            </a:pPr>
            <a:r>
              <a:rPr lang="en"/>
              <a:t>It increases pixel density and overall gives more information on the scene that is to be processed.</a:t>
            </a:r>
            <a:endParaRPr/>
          </a:p>
          <a:p>
            <a:pPr indent="-311150" lvl="0" marL="457200" rtl="0" algn="l">
              <a:spcBef>
                <a:spcPts val="0"/>
              </a:spcBef>
              <a:spcAft>
                <a:spcPts val="0"/>
              </a:spcAft>
              <a:buSzPts val="1300"/>
              <a:buChar char="●"/>
            </a:pPr>
            <a:r>
              <a:rPr lang="en"/>
              <a:t>Need arises as the setup for high resolution imaging is expensive and might not always be feasible owing to the inherent limitations of the sensors.</a:t>
            </a:r>
            <a:endParaRPr/>
          </a:p>
          <a:p>
            <a:pPr indent="-311150" lvl="0" marL="457200" rtl="0" algn="l">
              <a:spcBef>
                <a:spcPts val="0"/>
              </a:spcBef>
              <a:spcAft>
                <a:spcPts val="0"/>
              </a:spcAft>
              <a:buSzPts val="1300"/>
              <a:buChar char="●"/>
            </a:pPr>
            <a:r>
              <a:rPr lang="en"/>
              <a:t>Low Resolution Images saves storage space, requires low computation power and older systems can still be employed without having to replace them.</a:t>
            </a:r>
            <a:endParaRPr/>
          </a:p>
          <a:p>
            <a:pPr indent="-311150" lvl="0" marL="457200" rtl="0" algn="l">
              <a:spcBef>
                <a:spcPts val="0"/>
              </a:spcBef>
              <a:spcAft>
                <a:spcPts val="0"/>
              </a:spcAft>
              <a:buSzPts val="1300"/>
              <a:buChar char="●"/>
            </a:pPr>
            <a:r>
              <a:rPr lang="en"/>
              <a:t>Most important applications are in zooming to the specific area of interest in image wherein high resolution is essential such as forensic analysis, satellite imaging and surveillance.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Brief Description</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aim of this project is to go through the literature and study the networks that came with time to perform Image Super Resolution, to implement them and generate custom results to observe the scale to which a particular network can upscale an image.</a:t>
            </a:r>
            <a:endParaRPr/>
          </a:p>
          <a:p>
            <a:pPr indent="0" lvl="0" marL="0" rtl="0" algn="l">
              <a:spcBef>
                <a:spcPts val="1200"/>
              </a:spcBef>
              <a:spcAft>
                <a:spcPts val="0"/>
              </a:spcAft>
              <a:buNone/>
            </a:pPr>
            <a:r>
              <a:rPr lang="en"/>
              <a:t>The following networks are considered:</a:t>
            </a:r>
            <a:endParaRPr/>
          </a:p>
          <a:p>
            <a:pPr indent="-311150" lvl="0" marL="457200" rtl="0" algn="l">
              <a:spcBef>
                <a:spcPts val="1200"/>
              </a:spcBef>
              <a:spcAft>
                <a:spcPts val="0"/>
              </a:spcAft>
              <a:buSzPts val="1300"/>
              <a:buAutoNum type="arabicPeriod"/>
            </a:pPr>
            <a:r>
              <a:rPr lang="en"/>
              <a:t>SRCNN (</a:t>
            </a:r>
            <a:r>
              <a:rPr b="1" lang="en"/>
              <a:t>S</a:t>
            </a:r>
            <a:r>
              <a:rPr lang="en"/>
              <a:t>uper </a:t>
            </a:r>
            <a:r>
              <a:rPr b="1" lang="en"/>
              <a:t>R</a:t>
            </a:r>
            <a:r>
              <a:rPr lang="en"/>
              <a:t>esolution using </a:t>
            </a:r>
            <a:r>
              <a:rPr b="1" lang="en"/>
              <a:t>C</a:t>
            </a:r>
            <a:r>
              <a:rPr lang="en"/>
              <a:t>onvolutional </a:t>
            </a:r>
            <a:r>
              <a:rPr b="1" lang="en"/>
              <a:t>N</a:t>
            </a:r>
            <a:r>
              <a:rPr lang="en"/>
              <a:t>eural </a:t>
            </a:r>
            <a:r>
              <a:rPr b="1" lang="en"/>
              <a:t>N</a:t>
            </a:r>
            <a:r>
              <a:rPr lang="en"/>
              <a:t>etworks)</a:t>
            </a:r>
            <a:endParaRPr/>
          </a:p>
          <a:p>
            <a:pPr indent="-311150" lvl="0" marL="457200" rtl="0" algn="l">
              <a:spcBef>
                <a:spcPts val="0"/>
              </a:spcBef>
              <a:spcAft>
                <a:spcPts val="0"/>
              </a:spcAft>
              <a:buSzPts val="1300"/>
              <a:buAutoNum type="arabicPeriod"/>
            </a:pPr>
            <a:r>
              <a:rPr lang="en"/>
              <a:t>EDSR (</a:t>
            </a:r>
            <a:r>
              <a:rPr b="1" lang="en"/>
              <a:t>E</a:t>
            </a:r>
            <a:r>
              <a:rPr lang="en"/>
              <a:t>nhanced </a:t>
            </a:r>
            <a:r>
              <a:rPr b="1" lang="en"/>
              <a:t>D</a:t>
            </a:r>
            <a:r>
              <a:rPr lang="en"/>
              <a:t>eep Residual Networks for Single Image </a:t>
            </a:r>
            <a:r>
              <a:rPr b="1" lang="en"/>
              <a:t>S</a:t>
            </a:r>
            <a:r>
              <a:rPr lang="en"/>
              <a:t>uper-</a:t>
            </a:r>
            <a:r>
              <a:rPr b="1" lang="en"/>
              <a:t>R</a:t>
            </a:r>
            <a:r>
              <a:rPr lang="en"/>
              <a:t>esolution)</a:t>
            </a:r>
            <a:endParaRPr/>
          </a:p>
          <a:p>
            <a:pPr indent="-311150" lvl="0" marL="457200" rtl="0" algn="l">
              <a:spcBef>
                <a:spcPts val="0"/>
              </a:spcBef>
              <a:spcAft>
                <a:spcPts val="0"/>
              </a:spcAft>
              <a:buSzPts val="1300"/>
              <a:buAutoNum type="arabicPeriod"/>
            </a:pPr>
            <a:r>
              <a:rPr lang="en"/>
              <a:t>ESPCN (</a:t>
            </a:r>
            <a:r>
              <a:rPr b="1" lang="en"/>
              <a:t>E</a:t>
            </a:r>
            <a:r>
              <a:rPr lang="en"/>
              <a:t>fficient </a:t>
            </a:r>
            <a:r>
              <a:rPr b="1" lang="en"/>
              <a:t>S</a:t>
            </a:r>
            <a:r>
              <a:rPr lang="en"/>
              <a:t>ub-</a:t>
            </a:r>
            <a:r>
              <a:rPr b="1" lang="en"/>
              <a:t>P</a:t>
            </a:r>
            <a:r>
              <a:rPr lang="en"/>
              <a:t>ixel </a:t>
            </a:r>
            <a:r>
              <a:rPr b="1" lang="en"/>
              <a:t>C</a:t>
            </a:r>
            <a:r>
              <a:rPr lang="en"/>
              <a:t>onvolutional Neural </a:t>
            </a:r>
            <a:r>
              <a:rPr b="1" lang="en"/>
              <a:t>N</a:t>
            </a:r>
            <a:r>
              <a:rPr lang="en"/>
              <a:t>etwork)</a:t>
            </a:r>
            <a:endParaRPr/>
          </a:p>
          <a:p>
            <a:pPr indent="-311150" lvl="0" marL="457200" rtl="0" algn="l">
              <a:spcBef>
                <a:spcPts val="0"/>
              </a:spcBef>
              <a:spcAft>
                <a:spcPts val="0"/>
              </a:spcAft>
              <a:buSzPts val="1300"/>
              <a:buAutoNum type="arabicPeriod"/>
            </a:pPr>
            <a:r>
              <a:rPr lang="en"/>
              <a:t>FSRCNN (Fast SRCNN)</a:t>
            </a:r>
            <a:endParaRPr/>
          </a:p>
          <a:p>
            <a:pPr indent="-311150" lvl="0" marL="457200" rtl="0" algn="l">
              <a:spcBef>
                <a:spcPts val="0"/>
              </a:spcBef>
              <a:spcAft>
                <a:spcPts val="0"/>
              </a:spcAft>
              <a:buSzPts val="1300"/>
              <a:buAutoNum type="arabicPeriod"/>
            </a:pPr>
            <a:r>
              <a:rPr lang="en"/>
              <a:t>LapSRN (Deep </a:t>
            </a:r>
            <a:r>
              <a:rPr b="1" lang="en"/>
              <a:t>Lap</a:t>
            </a:r>
            <a:r>
              <a:rPr lang="en"/>
              <a:t>lacian Pyramid </a:t>
            </a:r>
            <a:r>
              <a:rPr lang="en"/>
              <a:t>Image </a:t>
            </a:r>
            <a:r>
              <a:rPr b="1" lang="en"/>
              <a:t>S</a:t>
            </a:r>
            <a:r>
              <a:rPr lang="en"/>
              <a:t>uper </a:t>
            </a:r>
            <a:r>
              <a:rPr b="1" lang="en"/>
              <a:t>R</a:t>
            </a:r>
            <a:r>
              <a:rPr lang="en"/>
              <a:t>esolution</a:t>
            </a:r>
            <a:r>
              <a:rPr lang="en"/>
              <a:t> </a:t>
            </a:r>
            <a:r>
              <a:rPr b="1" lang="en"/>
              <a:t>N</a:t>
            </a:r>
            <a:r>
              <a:rPr lang="en"/>
              <a:t>etworks)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Related Work</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works can be divided into the following categories:</a:t>
            </a:r>
            <a:endParaRPr/>
          </a:p>
          <a:p>
            <a:pPr indent="-311150" lvl="0" marL="457200" rtl="0" algn="l">
              <a:spcBef>
                <a:spcPts val="1200"/>
              </a:spcBef>
              <a:spcAft>
                <a:spcPts val="0"/>
              </a:spcAft>
              <a:buSzPts val="1300"/>
              <a:buAutoNum type="arabicPeriod"/>
            </a:pPr>
            <a:r>
              <a:rPr lang="en"/>
              <a:t>Traditional Approaches</a:t>
            </a:r>
            <a:endParaRPr/>
          </a:p>
          <a:p>
            <a:pPr indent="-311150" lvl="0" marL="457200" rtl="0" algn="l">
              <a:spcBef>
                <a:spcPts val="0"/>
              </a:spcBef>
              <a:spcAft>
                <a:spcPts val="0"/>
              </a:spcAft>
              <a:buSzPts val="1300"/>
              <a:buAutoNum type="arabicPeriod"/>
            </a:pPr>
            <a:r>
              <a:rPr lang="en"/>
              <a:t>CNN Based Approaches</a:t>
            </a:r>
            <a:endParaRPr/>
          </a:p>
          <a:p>
            <a:pPr indent="-311150" lvl="0" marL="457200" rtl="0" algn="l">
              <a:spcBef>
                <a:spcPts val="0"/>
              </a:spcBef>
              <a:spcAft>
                <a:spcPts val="0"/>
              </a:spcAft>
              <a:buSzPts val="1300"/>
              <a:buAutoNum type="arabicPeriod"/>
            </a:pPr>
            <a:r>
              <a:rPr lang="en"/>
              <a:t>Laplacian Pyramid Based Approaches</a:t>
            </a:r>
            <a:endParaRPr/>
          </a:p>
          <a:p>
            <a:pPr indent="-311150" lvl="0" marL="457200" rtl="0" algn="l">
              <a:spcBef>
                <a:spcPts val="0"/>
              </a:spcBef>
              <a:spcAft>
                <a:spcPts val="0"/>
              </a:spcAft>
              <a:buSzPts val="1300"/>
              <a:buAutoNum type="arabicPeriod"/>
            </a:pPr>
            <a:r>
              <a:rPr lang="en"/>
              <a:t>GAN Based Approaches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22397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SRCNN Implementation</a:t>
            </a:r>
            <a:endParaRPr/>
          </a:p>
        </p:txBody>
      </p:sp>
      <p:sp>
        <p:nvSpPr>
          <p:cNvPr id="153" name="Google Shape;153;p17"/>
          <p:cNvSpPr txBox="1"/>
          <p:nvPr>
            <p:ph idx="1" type="body"/>
          </p:nvPr>
        </p:nvSpPr>
        <p:spPr>
          <a:xfrm>
            <a:off x="1731550" y="3398525"/>
            <a:ext cx="2218800" cy="856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Dataset Preparation</a:t>
            </a:r>
            <a:endParaRPr/>
          </a:p>
          <a:p>
            <a:pPr indent="-311150" lvl="0" marL="457200" rtl="0" algn="l">
              <a:spcBef>
                <a:spcPts val="0"/>
              </a:spcBef>
              <a:spcAft>
                <a:spcPts val="0"/>
              </a:spcAft>
              <a:buSzPts val="1300"/>
              <a:buChar char="●"/>
            </a:pPr>
            <a:r>
              <a:rPr lang="en"/>
              <a:t>Architecture</a:t>
            </a:r>
            <a:endParaRPr/>
          </a:p>
          <a:p>
            <a:pPr indent="-311150" lvl="0" marL="457200" rtl="0" algn="l">
              <a:spcBef>
                <a:spcPts val="0"/>
              </a:spcBef>
              <a:spcAft>
                <a:spcPts val="0"/>
              </a:spcAft>
              <a:buSzPts val="1300"/>
              <a:buChar char="●"/>
            </a:pPr>
            <a:r>
              <a:rPr lang="en"/>
              <a:t>Working</a:t>
            </a:r>
            <a:endParaRPr/>
          </a:p>
        </p:txBody>
      </p:sp>
      <p:pic>
        <p:nvPicPr>
          <p:cNvPr id="154" name="Google Shape;154;p17"/>
          <p:cNvPicPr preferRelativeResize="0"/>
          <p:nvPr/>
        </p:nvPicPr>
        <p:blipFill>
          <a:blip r:embed="rId3">
            <a:alphaModFix/>
          </a:blip>
          <a:stretch>
            <a:fillRect/>
          </a:stretch>
        </p:blipFill>
        <p:spPr>
          <a:xfrm>
            <a:off x="310738" y="932238"/>
            <a:ext cx="5374327" cy="1991174"/>
          </a:xfrm>
          <a:prstGeom prst="rect">
            <a:avLst/>
          </a:prstGeom>
          <a:noFill/>
          <a:ln>
            <a:noFill/>
          </a:ln>
        </p:spPr>
      </p:pic>
      <p:pic>
        <p:nvPicPr>
          <p:cNvPr id="155" name="Google Shape;155;p17"/>
          <p:cNvPicPr preferRelativeResize="0"/>
          <p:nvPr/>
        </p:nvPicPr>
        <p:blipFill>
          <a:blip r:embed="rId4">
            <a:alphaModFix/>
          </a:blip>
          <a:stretch>
            <a:fillRect/>
          </a:stretch>
        </p:blipFill>
        <p:spPr>
          <a:xfrm>
            <a:off x="4622125" y="2853175"/>
            <a:ext cx="4279225" cy="1947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Upscaling Efficiency as per my Experimentation with different architectures</a:t>
            </a:r>
            <a:endParaRPr/>
          </a:p>
        </p:txBody>
      </p:sp>
      <p:sp>
        <p:nvSpPr>
          <p:cNvPr id="161" name="Google Shape;161;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sz="2600"/>
              <a:t>SRCNN: 2x</a:t>
            </a:r>
            <a:endParaRPr sz="2600"/>
          </a:p>
          <a:p>
            <a:pPr indent="0" lvl="0" marL="0" rtl="0" algn="ctr">
              <a:spcBef>
                <a:spcPts val="1200"/>
              </a:spcBef>
              <a:spcAft>
                <a:spcPts val="0"/>
              </a:spcAft>
              <a:buNone/>
            </a:pPr>
            <a:r>
              <a:rPr lang="en" sz="2600"/>
              <a:t>FSRCNN: 3x</a:t>
            </a:r>
            <a:endParaRPr sz="2600"/>
          </a:p>
          <a:p>
            <a:pPr indent="0" lvl="0" marL="0" rtl="0" algn="ctr">
              <a:spcBef>
                <a:spcPts val="1200"/>
              </a:spcBef>
              <a:spcAft>
                <a:spcPts val="0"/>
              </a:spcAft>
              <a:buNone/>
            </a:pPr>
            <a:r>
              <a:rPr lang="en" sz="2600"/>
              <a:t>EDSR: 4x</a:t>
            </a:r>
            <a:endParaRPr sz="2600"/>
          </a:p>
          <a:p>
            <a:pPr indent="0" lvl="0" marL="0" rtl="0" algn="ctr">
              <a:spcBef>
                <a:spcPts val="1200"/>
              </a:spcBef>
              <a:spcAft>
                <a:spcPts val="0"/>
              </a:spcAft>
              <a:buNone/>
            </a:pPr>
            <a:r>
              <a:rPr lang="en" sz="2600"/>
              <a:t>ESPCN: 4x</a:t>
            </a:r>
            <a:endParaRPr sz="2600"/>
          </a:p>
          <a:p>
            <a:pPr indent="0" lvl="0" marL="0" rtl="0" algn="ctr">
              <a:spcBef>
                <a:spcPts val="1200"/>
              </a:spcBef>
              <a:spcAft>
                <a:spcPts val="1200"/>
              </a:spcAft>
              <a:buNone/>
            </a:pPr>
            <a:r>
              <a:rPr lang="en" sz="2600"/>
              <a:t>LapSRN: 8x</a:t>
            </a:r>
            <a:endParaRPr sz="2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1385850" y="1881900"/>
            <a:ext cx="6372300" cy="1379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Results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0"/>
          <p:cNvPicPr preferRelativeResize="0"/>
          <p:nvPr/>
        </p:nvPicPr>
        <p:blipFill>
          <a:blip r:embed="rId3">
            <a:alphaModFix/>
          </a:blip>
          <a:stretch>
            <a:fillRect/>
          </a:stretch>
        </p:blipFill>
        <p:spPr>
          <a:xfrm>
            <a:off x="0" y="-12"/>
            <a:ext cx="3657600" cy="2171700"/>
          </a:xfrm>
          <a:prstGeom prst="rect">
            <a:avLst/>
          </a:prstGeom>
          <a:noFill/>
          <a:ln>
            <a:noFill/>
          </a:ln>
        </p:spPr>
      </p:pic>
      <p:pic>
        <p:nvPicPr>
          <p:cNvPr id="172" name="Google Shape;172;p20"/>
          <p:cNvPicPr preferRelativeResize="0"/>
          <p:nvPr/>
        </p:nvPicPr>
        <p:blipFill>
          <a:blip r:embed="rId4">
            <a:alphaModFix/>
          </a:blip>
          <a:stretch>
            <a:fillRect/>
          </a:stretch>
        </p:blipFill>
        <p:spPr>
          <a:xfrm>
            <a:off x="5486400" y="3057525"/>
            <a:ext cx="3657600" cy="2085975"/>
          </a:xfrm>
          <a:prstGeom prst="rect">
            <a:avLst/>
          </a:prstGeom>
          <a:noFill/>
          <a:ln>
            <a:noFill/>
          </a:ln>
        </p:spPr>
      </p:pic>
      <p:sp>
        <p:nvSpPr>
          <p:cNvPr id="173" name="Google Shape;173;p20"/>
          <p:cNvSpPr txBox="1"/>
          <p:nvPr/>
        </p:nvSpPr>
        <p:spPr>
          <a:xfrm>
            <a:off x="4885825" y="3084563"/>
            <a:ext cx="6096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Calibri"/>
                <a:ea typeface="Calibri"/>
                <a:cs typeface="Calibri"/>
                <a:sym typeface="Calibri"/>
              </a:rPr>
              <a:t>(Left)</a:t>
            </a:r>
            <a:endParaRPr b="1" sz="1000">
              <a:latin typeface="Calibri"/>
              <a:ea typeface="Calibri"/>
              <a:cs typeface="Calibri"/>
              <a:sym typeface="Calibri"/>
            </a:endParaRPr>
          </a:p>
          <a:p>
            <a:pPr indent="0" lvl="0" marL="0" rtl="0" algn="l">
              <a:spcBef>
                <a:spcPts val="0"/>
              </a:spcBef>
              <a:spcAft>
                <a:spcPts val="0"/>
              </a:spcAft>
              <a:buNone/>
            </a:pPr>
            <a:r>
              <a:rPr b="1" lang="en" sz="1000">
                <a:latin typeface="Calibri"/>
                <a:ea typeface="Calibri"/>
                <a:cs typeface="Calibri"/>
                <a:sym typeface="Calibri"/>
              </a:rPr>
              <a:t>EDSR</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rPr b="1" lang="en" sz="1000">
                <a:latin typeface="Calibri"/>
                <a:ea typeface="Calibri"/>
                <a:cs typeface="Calibri"/>
                <a:sym typeface="Calibri"/>
              </a:rPr>
              <a:t>(Right)</a:t>
            </a:r>
            <a:endParaRPr b="1" sz="1000">
              <a:latin typeface="Calibri"/>
              <a:ea typeface="Calibri"/>
              <a:cs typeface="Calibri"/>
              <a:sym typeface="Calibri"/>
            </a:endParaRPr>
          </a:p>
          <a:p>
            <a:pPr indent="0" lvl="0" marL="0" rtl="0" algn="l">
              <a:spcBef>
                <a:spcPts val="0"/>
              </a:spcBef>
              <a:spcAft>
                <a:spcPts val="0"/>
              </a:spcAft>
              <a:buNone/>
            </a:pPr>
            <a:r>
              <a:rPr b="1" lang="en" sz="1000">
                <a:latin typeface="Calibri"/>
                <a:ea typeface="Calibri"/>
                <a:cs typeface="Calibri"/>
                <a:sym typeface="Calibri"/>
              </a:rPr>
              <a:t>SRCNN</a:t>
            </a:r>
            <a:endParaRPr b="1" sz="1000">
              <a:latin typeface="Calibri"/>
              <a:ea typeface="Calibri"/>
              <a:cs typeface="Calibri"/>
              <a:sym typeface="Calibri"/>
            </a:endParaRPr>
          </a:p>
        </p:txBody>
      </p:sp>
      <p:pic>
        <p:nvPicPr>
          <p:cNvPr id="174" name="Google Shape;174;p20"/>
          <p:cNvPicPr preferRelativeResize="0"/>
          <p:nvPr/>
        </p:nvPicPr>
        <p:blipFill>
          <a:blip r:embed="rId5">
            <a:alphaModFix/>
          </a:blip>
          <a:stretch>
            <a:fillRect/>
          </a:stretch>
        </p:blipFill>
        <p:spPr>
          <a:xfrm>
            <a:off x="4267200" y="0"/>
            <a:ext cx="4876800" cy="2895600"/>
          </a:xfrm>
          <a:prstGeom prst="rect">
            <a:avLst/>
          </a:prstGeom>
          <a:noFill/>
          <a:ln>
            <a:noFill/>
          </a:ln>
        </p:spPr>
      </p:pic>
      <p:pic>
        <p:nvPicPr>
          <p:cNvPr id="175" name="Google Shape;175;p20"/>
          <p:cNvPicPr preferRelativeResize="0"/>
          <p:nvPr/>
        </p:nvPicPr>
        <p:blipFill>
          <a:blip r:embed="rId6">
            <a:alphaModFix/>
          </a:blip>
          <a:stretch>
            <a:fillRect/>
          </a:stretch>
        </p:blipFill>
        <p:spPr>
          <a:xfrm>
            <a:off x="0" y="2247900"/>
            <a:ext cx="4876800" cy="2895600"/>
          </a:xfrm>
          <a:prstGeom prst="rect">
            <a:avLst/>
          </a:prstGeom>
          <a:noFill/>
          <a:ln>
            <a:noFill/>
          </a:ln>
        </p:spPr>
      </p:pic>
      <p:sp>
        <p:nvSpPr>
          <p:cNvPr id="176" name="Google Shape;176;p20"/>
          <p:cNvSpPr txBox="1"/>
          <p:nvPr/>
        </p:nvSpPr>
        <p:spPr>
          <a:xfrm>
            <a:off x="3657600" y="-12"/>
            <a:ext cx="6096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Calibri"/>
                <a:ea typeface="Calibri"/>
                <a:cs typeface="Calibri"/>
                <a:sym typeface="Calibri"/>
              </a:rPr>
              <a:t>(Left)</a:t>
            </a:r>
            <a:endParaRPr b="1" sz="1000">
              <a:latin typeface="Calibri"/>
              <a:ea typeface="Calibri"/>
              <a:cs typeface="Calibri"/>
              <a:sym typeface="Calibri"/>
            </a:endParaRPr>
          </a:p>
          <a:p>
            <a:pPr indent="0" lvl="0" marL="0" rtl="0" algn="l">
              <a:spcBef>
                <a:spcPts val="0"/>
              </a:spcBef>
              <a:spcAft>
                <a:spcPts val="0"/>
              </a:spcAft>
              <a:buNone/>
            </a:pPr>
            <a:r>
              <a:rPr b="1" lang="en" sz="1000">
                <a:latin typeface="Calibri"/>
                <a:ea typeface="Calibri"/>
                <a:cs typeface="Calibri"/>
                <a:sym typeface="Calibri"/>
              </a:rPr>
              <a:t>FSRCNN</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rPr b="1" lang="en" sz="1000">
                <a:latin typeface="Calibri"/>
                <a:ea typeface="Calibri"/>
                <a:cs typeface="Calibri"/>
                <a:sym typeface="Calibri"/>
              </a:rPr>
              <a:t>(Right)</a:t>
            </a:r>
            <a:endParaRPr b="1" sz="1000">
              <a:latin typeface="Calibri"/>
              <a:ea typeface="Calibri"/>
              <a:cs typeface="Calibri"/>
              <a:sym typeface="Calibri"/>
            </a:endParaRPr>
          </a:p>
          <a:p>
            <a:pPr indent="0" lvl="0" marL="0" rtl="0" algn="l">
              <a:spcBef>
                <a:spcPts val="0"/>
              </a:spcBef>
              <a:spcAft>
                <a:spcPts val="0"/>
              </a:spcAft>
              <a:buNone/>
            </a:pPr>
            <a:r>
              <a:rPr b="1" lang="en" sz="1000">
                <a:latin typeface="Calibri"/>
                <a:ea typeface="Calibri"/>
                <a:cs typeface="Calibri"/>
                <a:sym typeface="Calibri"/>
              </a:rPr>
              <a:t>ESPCN</a:t>
            </a:r>
            <a:endParaRPr b="1" sz="10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1"/>
          <p:cNvPicPr preferRelativeResize="0"/>
          <p:nvPr/>
        </p:nvPicPr>
        <p:blipFill>
          <a:blip r:embed="rId3">
            <a:alphaModFix/>
          </a:blip>
          <a:stretch>
            <a:fillRect/>
          </a:stretch>
        </p:blipFill>
        <p:spPr>
          <a:xfrm>
            <a:off x="994600" y="304800"/>
            <a:ext cx="8149391" cy="4838701"/>
          </a:xfrm>
          <a:prstGeom prst="rect">
            <a:avLst/>
          </a:prstGeom>
          <a:noFill/>
          <a:ln>
            <a:noFill/>
          </a:ln>
        </p:spPr>
      </p:pic>
      <p:pic>
        <p:nvPicPr>
          <p:cNvPr id="182" name="Google Shape;182;p21"/>
          <p:cNvPicPr preferRelativeResize="0"/>
          <p:nvPr/>
        </p:nvPicPr>
        <p:blipFill>
          <a:blip r:embed="rId4">
            <a:alphaModFix/>
          </a:blip>
          <a:stretch>
            <a:fillRect/>
          </a:stretch>
        </p:blipFill>
        <p:spPr>
          <a:xfrm>
            <a:off x="0" y="0"/>
            <a:ext cx="1219200" cy="723900"/>
          </a:xfrm>
          <a:prstGeom prst="rect">
            <a:avLst/>
          </a:prstGeom>
          <a:noFill/>
          <a:ln>
            <a:noFill/>
          </a:ln>
        </p:spPr>
      </p:pic>
      <p:sp>
        <p:nvSpPr>
          <p:cNvPr id="183" name="Google Shape;183;p21"/>
          <p:cNvSpPr txBox="1"/>
          <p:nvPr/>
        </p:nvSpPr>
        <p:spPr>
          <a:xfrm>
            <a:off x="0" y="802800"/>
            <a:ext cx="9945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Calibri"/>
                <a:ea typeface="Calibri"/>
                <a:cs typeface="Calibri"/>
                <a:sym typeface="Calibri"/>
              </a:rPr>
              <a:t>(Top-Left)</a:t>
            </a:r>
            <a:endParaRPr b="1" sz="1000">
              <a:latin typeface="Calibri"/>
              <a:ea typeface="Calibri"/>
              <a:cs typeface="Calibri"/>
              <a:sym typeface="Calibri"/>
            </a:endParaRPr>
          </a:p>
          <a:p>
            <a:pPr indent="0" lvl="0" marL="0" rtl="0" algn="l">
              <a:spcBef>
                <a:spcPts val="0"/>
              </a:spcBef>
              <a:spcAft>
                <a:spcPts val="0"/>
              </a:spcAft>
              <a:buNone/>
            </a:pPr>
            <a:r>
              <a:rPr b="1" lang="en" sz="1000">
                <a:latin typeface="Calibri"/>
                <a:ea typeface="Calibri"/>
                <a:cs typeface="Calibri"/>
                <a:sym typeface="Calibri"/>
              </a:rPr>
              <a:t>Original</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rPr b="1" lang="en" sz="1000">
                <a:latin typeface="Calibri"/>
                <a:ea typeface="Calibri"/>
                <a:cs typeface="Calibri"/>
                <a:sym typeface="Calibri"/>
              </a:rPr>
              <a:t>(Bottom-Right)</a:t>
            </a:r>
            <a:endParaRPr b="1" sz="1000">
              <a:latin typeface="Calibri"/>
              <a:ea typeface="Calibri"/>
              <a:cs typeface="Calibri"/>
              <a:sym typeface="Calibri"/>
            </a:endParaRPr>
          </a:p>
          <a:p>
            <a:pPr indent="0" lvl="0" marL="0" rtl="0" algn="l">
              <a:spcBef>
                <a:spcPts val="0"/>
              </a:spcBef>
              <a:spcAft>
                <a:spcPts val="0"/>
              </a:spcAft>
              <a:buNone/>
            </a:pPr>
            <a:r>
              <a:rPr b="1" lang="en" sz="1000">
                <a:latin typeface="Calibri"/>
                <a:ea typeface="Calibri"/>
                <a:cs typeface="Calibri"/>
                <a:sym typeface="Calibri"/>
              </a:rPr>
              <a:t>LapSRN</a:t>
            </a:r>
            <a:endParaRPr b="1" sz="10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