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3" r:id="rId4"/>
    <p:sldId id="268" r:id="rId5"/>
    <p:sldId id="262" r:id="rId6"/>
    <p:sldId id="264" r:id="rId7"/>
    <p:sldId id="265" r:id="rId8"/>
    <p:sldId id="266" r:id="rId9"/>
    <p:sldId id="267" r:id="rId10"/>
    <p:sldId id="258" r:id="rId11"/>
    <p:sldId id="260"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81" d="100"/>
          <a:sy n="81" d="100"/>
        </p:scale>
        <p:origin x="11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74DD5-E11E-4579-85C8-20B6F27FCE5D}" type="datetimeFigureOut">
              <a:rPr lang="en-US" smtClean="0"/>
              <a:t>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1043E-16DE-4251-95AC-8EF37EFD3340}" type="slidenum">
              <a:rPr lang="en-US" smtClean="0"/>
              <a:t>‹#›</a:t>
            </a:fld>
            <a:endParaRPr lang="en-US"/>
          </a:p>
        </p:txBody>
      </p:sp>
    </p:spTree>
    <p:extLst>
      <p:ext uri="{BB962C8B-B14F-4D97-AF65-F5344CB8AC3E}">
        <p14:creationId xmlns:p14="http://schemas.microsoft.com/office/powerpoint/2010/main" val="3499914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91043E-16DE-4251-95AC-8EF37EFD3340}" type="slidenum">
              <a:rPr lang="en-US" smtClean="0"/>
              <a:t>1</a:t>
            </a:fld>
            <a:endParaRPr lang="en-US"/>
          </a:p>
        </p:txBody>
      </p:sp>
    </p:spTree>
    <p:extLst>
      <p:ext uri="{BB962C8B-B14F-4D97-AF65-F5344CB8AC3E}">
        <p14:creationId xmlns:p14="http://schemas.microsoft.com/office/powerpoint/2010/main" val="103975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83118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11340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287337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28139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255090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9/7/2019</a:t>
            </a:r>
            <a:endParaRPr lang="en-US"/>
          </a:p>
        </p:txBody>
      </p:sp>
      <p:sp>
        <p:nvSpPr>
          <p:cNvPr id="6" name="Footer Placeholder 5"/>
          <p:cNvSpPr>
            <a:spLocks noGrp="1"/>
          </p:cNvSpPr>
          <p:nvPr>
            <p:ph type="ftr" sz="quarter" idx="11"/>
          </p:nvPr>
        </p:nvSpPr>
        <p:spPr/>
        <p:txBody>
          <a:bodyPr/>
          <a:lstStyle/>
          <a:p>
            <a:r>
              <a:rPr lang="en-US" smtClean="0"/>
              <a:t>Griffin Robotics 7582</a:t>
            </a:r>
            <a:endParaRPr lang="en-US"/>
          </a:p>
        </p:txBody>
      </p:sp>
      <p:sp>
        <p:nvSpPr>
          <p:cNvPr id="7" name="Slide Number Placeholder 6"/>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35355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9/7/2019</a:t>
            </a:r>
            <a:endParaRPr lang="en-US"/>
          </a:p>
        </p:txBody>
      </p:sp>
      <p:sp>
        <p:nvSpPr>
          <p:cNvPr id="8" name="Footer Placeholder 7"/>
          <p:cNvSpPr>
            <a:spLocks noGrp="1"/>
          </p:cNvSpPr>
          <p:nvPr>
            <p:ph type="ftr" sz="quarter" idx="11"/>
          </p:nvPr>
        </p:nvSpPr>
        <p:spPr/>
        <p:txBody>
          <a:bodyPr/>
          <a:lstStyle/>
          <a:p>
            <a:r>
              <a:rPr lang="en-US" smtClean="0"/>
              <a:t>Griffin Robotics 7582</a:t>
            </a:r>
            <a:endParaRPr lang="en-US"/>
          </a:p>
        </p:txBody>
      </p:sp>
      <p:sp>
        <p:nvSpPr>
          <p:cNvPr id="9" name="Slide Number Placeholder 8"/>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159545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9/7/2019</a:t>
            </a:r>
            <a:endParaRPr lang="en-US"/>
          </a:p>
        </p:txBody>
      </p:sp>
      <p:sp>
        <p:nvSpPr>
          <p:cNvPr id="4" name="Footer Placeholder 3"/>
          <p:cNvSpPr>
            <a:spLocks noGrp="1"/>
          </p:cNvSpPr>
          <p:nvPr>
            <p:ph type="ftr" sz="quarter" idx="11"/>
          </p:nvPr>
        </p:nvSpPr>
        <p:spPr/>
        <p:txBody>
          <a:bodyPr/>
          <a:lstStyle/>
          <a:p>
            <a:r>
              <a:rPr lang="en-US" smtClean="0"/>
              <a:t>Griffin Robotics 7582</a:t>
            </a:r>
            <a:endParaRPr lang="en-US"/>
          </a:p>
        </p:txBody>
      </p:sp>
      <p:sp>
        <p:nvSpPr>
          <p:cNvPr id="5" name="Slide Number Placeholder 4"/>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417605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9/7/2019</a:t>
            </a:r>
            <a:endParaRPr lang="en-US"/>
          </a:p>
        </p:txBody>
      </p:sp>
      <p:sp>
        <p:nvSpPr>
          <p:cNvPr id="3" name="Footer Placeholder 2"/>
          <p:cNvSpPr>
            <a:spLocks noGrp="1"/>
          </p:cNvSpPr>
          <p:nvPr>
            <p:ph type="ftr" sz="quarter" idx="11"/>
          </p:nvPr>
        </p:nvSpPr>
        <p:spPr/>
        <p:txBody>
          <a:bodyPr/>
          <a:lstStyle/>
          <a:p>
            <a:r>
              <a:rPr lang="en-US" smtClean="0"/>
              <a:t>Griffin Robotics 7582</a:t>
            </a:r>
            <a:endParaRPr lang="en-US"/>
          </a:p>
        </p:txBody>
      </p:sp>
      <p:sp>
        <p:nvSpPr>
          <p:cNvPr id="4" name="Slide Number Placeholder 3"/>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296807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9/7/2019</a:t>
            </a:r>
            <a:endParaRPr lang="en-US"/>
          </a:p>
        </p:txBody>
      </p:sp>
      <p:sp>
        <p:nvSpPr>
          <p:cNvPr id="6" name="Footer Placeholder 5"/>
          <p:cNvSpPr>
            <a:spLocks noGrp="1"/>
          </p:cNvSpPr>
          <p:nvPr>
            <p:ph type="ftr" sz="quarter" idx="11"/>
          </p:nvPr>
        </p:nvSpPr>
        <p:spPr/>
        <p:txBody>
          <a:bodyPr/>
          <a:lstStyle/>
          <a:p>
            <a:r>
              <a:rPr lang="en-US" smtClean="0"/>
              <a:t>Griffin Robotics 7582</a:t>
            </a:r>
            <a:endParaRPr lang="en-US"/>
          </a:p>
        </p:txBody>
      </p:sp>
      <p:sp>
        <p:nvSpPr>
          <p:cNvPr id="7" name="Slide Number Placeholder 6"/>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253354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9/7/2019</a:t>
            </a:r>
            <a:endParaRPr lang="en-US"/>
          </a:p>
        </p:txBody>
      </p:sp>
      <p:sp>
        <p:nvSpPr>
          <p:cNvPr id="6" name="Footer Placeholder 5"/>
          <p:cNvSpPr>
            <a:spLocks noGrp="1"/>
          </p:cNvSpPr>
          <p:nvPr>
            <p:ph type="ftr" sz="quarter" idx="11"/>
          </p:nvPr>
        </p:nvSpPr>
        <p:spPr/>
        <p:txBody>
          <a:bodyPr/>
          <a:lstStyle/>
          <a:p>
            <a:r>
              <a:rPr lang="en-US" smtClean="0"/>
              <a:t>Griffin Robotics 7582</a:t>
            </a:r>
            <a:endParaRPr lang="en-US"/>
          </a:p>
        </p:txBody>
      </p:sp>
      <p:sp>
        <p:nvSpPr>
          <p:cNvPr id="7" name="Slide Number Placeholder 6"/>
          <p:cNvSpPr>
            <a:spLocks noGrp="1"/>
          </p:cNvSpPr>
          <p:nvPr>
            <p:ph type="sldNum" sz="quarter" idx="12"/>
          </p:nvPr>
        </p:nvSpPr>
        <p:spPr/>
        <p:txBody>
          <a:bodyPr/>
          <a:lstStyle/>
          <a:p>
            <a:fld id="{B0C00FF7-EB4B-43A1-8BD5-B1B1D042E2A6}" type="slidenum">
              <a:rPr lang="en-US" smtClean="0"/>
              <a:t>‹#›</a:t>
            </a:fld>
            <a:endParaRPr lang="en-US"/>
          </a:p>
        </p:txBody>
      </p:sp>
    </p:spTree>
    <p:extLst>
      <p:ext uri="{BB962C8B-B14F-4D97-AF65-F5344CB8AC3E}">
        <p14:creationId xmlns:p14="http://schemas.microsoft.com/office/powerpoint/2010/main" val="36496749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9/7/2019</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Griffin Robotics 7582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00FF7-EB4B-43A1-8BD5-B1B1D042E2A6}" type="slidenum">
              <a:rPr lang="en-US" smtClean="0"/>
              <a:t>‹#›</a:t>
            </a:fld>
            <a:endParaRPr lang="en-US"/>
          </a:p>
        </p:txBody>
      </p:sp>
    </p:spTree>
    <p:extLst>
      <p:ext uri="{BB962C8B-B14F-4D97-AF65-F5344CB8AC3E}">
        <p14:creationId xmlns:p14="http://schemas.microsoft.com/office/powerpoint/2010/main" val="240926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t>FTC Autonomous Mode Using </a:t>
            </a:r>
            <a:r>
              <a:rPr lang="en-US" dirty="0" err="1" smtClean="0"/>
              <a:t>Vuforia</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Nex+Gen</a:t>
            </a:r>
            <a:r>
              <a:rPr lang="en-US" dirty="0" smtClean="0"/>
              <a:t> Griffin Robotics FTC Team 7582</a:t>
            </a:r>
          </a:p>
          <a:p>
            <a:endParaRPr lang="en-US" dirty="0"/>
          </a:p>
          <a:p>
            <a:r>
              <a:rPr lang="en-US" dirty="0" smtClean="0"/>
              <a:t>Charles Stallings, Violet Frazier, Cameron </a:t>
            </a:r>
            <a:r>
              <a:rPr lang="en-US" dirty="0" err="1" smtClean="0"/>
              <a:t>Pase</a:t>
            </a:r>
            <a:endParaRPr lang="en-US" dirty="0" smtClean="0"/>
          </a:p>
          <a:p>
            <a:r>
              <a:rPr lang="en-US" dirty="0" smtClean="0"/>
              <a:t>Douglas </a:t>
            </a:r>
            <a:r>
              <a:rPr lang="en-US" dirty="0" err="1" smtClean="0"/>
              <a:t>Pase</a:t>
            </a:r>
            <a:r>
              <a:rPr lang="en-US" dirty="0" smtClean="0"/>
              <a:t>, dmpase@gmail.com</a:t>
            </a:r>
          </a:p>
        </p:txBody>
      </p:sp>
      <p:sp>
        <p:nvSpPr>
          <p:cNvPr id="4" name="Date Placeholder 3"/>
          <p:cNvSpPr>
            <a:spLocks noGrp="1"/>
          </p:cNvSpPr>
          <p:nvPr>
            <p:ph type="dt" sz="half" idx="10"/>
          </p:nvPr>
        </p:nvSpPr>
        <p:spPr/>
        <p:txBody>
          <a:bodyPr/>
          <a:lstStyle/>
          <a:p>
            <a:r>
              <a:rPr lang="en-US" dirty="0" smtClean="0"/>
              <a:t>10/31/2019</a:t>
            </a:r>
            <a:endParaRPr lang="en-US" dirty="0"/>
          </a:p>
        </p:txBody>
      </p:sp>
      <p:sp>
        <p:nvSpPr>
          <p:cNvPr id="6" name="Slide Number Placeholder 5"/>
          <p:cNvSpPr>
            <a:spLocks noGrp="1"/>
          </p:cNvSpPr>
          <p:nvPr>
            <p:ph type="sldNum" sz="quarter" idx="12"/>
          </p:nvPr>
        </p:nvSpPr>
        <p:spPr/>
        <p:txBody>
          <a:bodyPr/>
          <a:lstStyle/>
          <a:p>
            <a:fld id="{B0C00FF7-EB4B-43A1-8BD5-B1B1D042E2A6}" type="slidenum">
              <a:rPr lang="en-US" smtClean="0"/>
              <a:t>1</a:t>
            </a:fld>
            <a:endParaRPr lang="en-US"/>
          </a:p>
        </p:txBody>
      </p:sp>
      <p:sp>
        <p:nvSpPr>
          <p:cNvPr id="7" name="Footer Placeholder 6"/>
          <p:cNvSpPr>
            <a:spLocks noGrp="1"/>
          </p:cNvSpPr>
          <p:nvPr>
            <p:ph type="ftr" sz="quarter" idx="11"/>
          </p:nvPr>
        </p:nvSpPr>
        <p:spPr/>
        <p:txBody>
          <a:bodyPr/>
          <a:lstStyle/>
          <a:p>
            <a:r>
              <a:rPr lang="en-US" smtClean="0"/>
              <a:t>Griffin Robotics 7582</a:t>
            </a:r>
            <a:endParaRPr lang="en-US"/>
          </a:p>
        </p:txBody>
      </p:sp>
    </p:spTree>
    <p:extLst>
      <p:ext uri="{BB962C8B-B14F-4D97-AF65-F5344CB8AC3E}">
        <p14:creationId xmlns:p14="http://schemas.microsoft.com/office/powerpoint/2010/main" val="2465784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SkyStone</a:t>
            </a:r>
            <a:r>
              <a:rPr lang="en-US" dirty="0" smtClean="0"/>
              <a:t> Play Field</a:t>
            </a:r>
            <a:endParaRPr lang="en-US" dirty="0"/>
          </a:p>
        </p:txBody>
      </p:sp>
      <p:sp>
        <p:nvSpPr>
          <p:cNvPr id="4" name="Date Placeholder 3"/>
          <p:cNvSpPr>
            <a:spLocks noGrp="1"/>
          </p:cNvSpPr>
          <p:nvPr>
            <p:ph type="dt" sz="half" idx="10"/>
          </p:nvPr>
        </p:nvSpPr>
        <p:spPr/>
        <p:txBody>
          <a:bodyPr/>
          <a:lstStyle/>
          <a:p>
            <a:r>
              <a:rPr lang="en-US" dirty="0" smtClean="0"/>
              <a:t>10/31/2019</a:t>
            </a:r>
            <a:endParaRPr lang="en-US" dirty="0"/>
          </a:p>
        </p:txBody>
      </p:sp>
      <p:sp>
        <p:nvSpPr>
          <p:cNvPr id="7" name="Footer Placeholder 6"/>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10</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9"/>
            <a:ext cx="12192000" cy="6151671"/>
          </a:xfrm>
          <a:prstGeom prst="rect">
            <a:avLst/>
          </a:prstGeom>
        </p:spPr>
      </p:pic>
      <p:sp>
        <p:nvSpPr>
          <p:cNvPr id="3" name="TextBox 2"/>
          <p:cNvSpPr txBox="1"/>
          <p:nvPr/>
        </p:nvSpPr>
        <p:spPr>
          <a:xfrm>
            <a:off x="1547632" y="6078550"/>
            <a:ext cx="9096737" cy="369332"/>
          </a:xfrm>
          <a:prstGeom prst="rect">
            <a:avLst/>
          </a:prstGeom>
          <a:noFill/>
        </p:spPr>
        <p:txBody>
          <a:bodyPr wrap="square" rtlCol="0">
            <a:spAutoFit/>
          </a:bodyPr>
          <a:lstStyle/>
          <a:p>
            <a:r>
              <a:rPr lang="en-US" dirty="0"/>
              <a:t>https://www.reddit.com/r/FTC/comments/d1m6bs/safe_autonomous_paths_for_skystone/</a:t>
            </a:r>
          </a:p>
        </p:txBody>
      </p:sp>
    </p:spTree>
    <p:extLst>
      <p:ext uri="{BB962C8B-B14F-4D97-AF65-F5344CB8AC3E}">
        <p14:creationId xmlns:p14="http://schemas.microsoft.com/office/powerpoint/2010/main" val="1568379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Team 16471 Autonomous Strategy</a:t>
            </a:r>
            <a:endParaRPr lang="en-US" dirty="0"/>
          </a:p>
        </p:txBody>
      </p:sp>
      <p:sp>
        <p:nvSpPr>
          <p:cNvPr id="7" name="Content Placeholder 6"/>
          <p:cNvSpPr>
            <a:spLocks noGrp="1"/>
          </p:cNvSpPr>
          <p:nvPr>
            <p:ph idx="1"/>
          </p:nvPr>
        </p:nvSpPr>
        <p:spPr/>
        <p:txBody>
          <a:bodyPr>
            <a:normAutofit fontScale="55000" lnSpcReduction="20000"/>
          </a:bodyPr>
          <a:lstStyle/>
          <a:p>
            <a:pPr marL="0" indent="0">
              <a:buNone/>
            </a:pPr>
            <a:r>
              <a:rPr lang="en-US" dirty="0"/>
              <a:t>These sample routes achieve all the goals of this year’s autonomous period while avoiding potential collisions between alliance partners and opposing teams. Before the match, the teams will have to decide who’s going to move the foundation in autonomous. For the purposes of this demonstration, we’ll refer to the team </a:t>
            </a:r>
            <a:r>
              <a:rPr lang="en-US" b="1" dirty="0"/>
              <a:t>not</a:t>
            </a:r>
            <a:r>
              <a:rPr lang="en-US" dirty="0"/>
              <a:t> moving the foundation as </a:t>
            </a:r>
            <a:r>
              <a:rPr lang="en-US" b="1" dirty="0"/>
              <a:t>Team 1,</a:t>
            </a:r>
            <a:r>
              <a:rPr lang="en-US" dirty="0"/>
              <a:t> and the other as </a:t>
            </a:r>
            <a:r>
              <a:rPr lang="en-US" b="1" dirty="0"/>
              <a:t>Team 2</a:t>
            </a:r>
            <a:r>
              <a:rPr lang="en-US" dirty="0"/>
              <a:t>. Finally, here’s a description of the points shown on the diagram:</a:t>
            </a:r>
          </a:p>
          <a:p>
            <a:r>
              <a:rPr lang="en-US" b="1" dirty="0"/>
              <a:t>Team 1</a:t>
            </a:r>
            <a:r>
              <a:rPr lang="en-US" dirty="0"/>
              <a:t> moves over to their quarry and loads the </a:t>
            </a:r>
            <a:r>
              <a:rPr lang="en-US" dirty="0" err="1"/>
              <a:t>Skystone</a:t>
            </a:r>
            <a:r>
              <a:rPr lang="en-US" dirty="0"/>
              <a:t> onto their robot.</a:t>
            </a:r>
          </a:p>
          <a:p>
            <a:r>
              <a:rPr lang="en-US" b="1" dirty="0"/>
              <a:t>Team 1</a:t>
            </a:r>
            <a:r>
              <a:rPr lang="en-US" dirty="0"/>
              <a:t> drives over to their alliance’s foundation and places the </a:t>
            </a:r>
            <a:r>
              <a:rPr lang="en-US" dirty="0" err="1"/>
              <a:t>Skystone</a:t>
            </a:r>
            <a:r>
              <a:rPr lang="en-US" dirty="0"/>
              <a:t>.</a:t>
            </a:r>
          </a:p>
          <a:p>
            <a:r>
              <a:rPr lang="en-US" dirty="0"/>
              <a:t>Finally, </a:t>
            </a:r>
            <a:r>
              <a:rPr lang="en-US" b="1" dirty="0"/>
              <a:t>Team 1</a:t>
            </a:r>
            <a:r>
              <a:rPr lang="en-US" dirty="0"/>
              <a:t> navigates to the </a:t>
            </a:r>
            <a:r>
              <a:rPr lang="en-US" dirty="0" err="1"/>
              <a:t>Skybridge</a:t>
            </a:r>
            <a:r>
              <a:rPr lang="en-US" dirty="0"/>
              <a:t> and parks.</a:t>
            </a:r>
          </a:p>
          <a:p>
            <a:r>
              <a:rPr lang="en-US" b="1" dirty="0"/>
              <a:t>Team 2</a:t>
            </a:r>
            <a:r>
              <a:rPr lang="en-US" dirty="0"/>
              <a:t> moves over to their quarry and loads the </a:t>
            </a:r>
            <a:r>
              <a:rPr lang="en-US" dirty="0" err="1"/>
              <a:t>Skystone</a:t>
            </a:r>
            <a:r>
              <a:rPr lang="en-US" dirty="0"/>
              <a:t> onto their robot.</a:t>
            </a:r>
          </a:p>
          <a:p>
            <a:r>
              <a:rPr lang="en-US" b="1" dirty="0"/>
              <a:t>Team 2</a:t>
            </a:r>
            <a:r>
              <a:rPr lang="en-US" dirty="0"/>
              <a:t> drives over to their alliance’s foundation and places the </a:t>
            </a:r>
            <a:r>
              <a:rPr lang="en-US" dirty="0" err="1"/>
              <a:t>Skystone</a:t>
            </a:r>
            <a:r>
              <a:rPr lang="en-US" dirty="0"/>
              <a:t>.</a:t>
            </a:r>
          </a:p>
          <a:p>
            <a:r>
              <a:rPr lang="en-US" b="1" dirty="0"/>
              <a:t>Team 2</a:t>
            </a:r>
            <a:r>
              <a:rPr lang="en-US" dirty="0"/>
              <a:t> then moves the foundation over into their building site.</a:t>
            </a:r>
          </a:p>
          <a:p>
            <a:r>
              <a:rPr lang="en-US" dirty="0"/>
              <a:t>Finally, </a:t>
            </a:r>
            <a:r>
              <a:rPr lang="en-US" b="1" dirty="0"/>
              <a:t>Team 2</a:t>
            </a:r>
            <a:r>
              <a:rPr lang="en-US" dirty="0"/>
              <a:t> navigates to the </a:t>
            </a:r>
            <a:r>
              <a:rPr lang="en-US" dirty="0" err="1"/>
              <a:t>Skybridge</a:t>
            </a:r>
            <a:r>
              <a:rPr lang="en-US" dirty="0"/>
              <a:t> and parks.</a:t>
            </a:r>
          </a:p>
          <a:p>
            <a:r>
              <a:rPr lang="en-US" dirty="0"/>
              <a:t>This strategy yields a total of 48 points for each alliance for completing the following tasks:</a:t>
            </a:r>
          </a:p>
          <a:p>
            <a:r>
              <a:rPr lang="en-US" dirty="0"/>
              <a:t>Delivering 2 </a:t>
            </a:r>
            <a:r>
              <a:rPr lang="en-US" dirty="0" err="1"/>
              <a:t>Skystones</a:t>
            </a:r>
            <a:r>
              <a:rPr lang="en-US" dirty="0"/>
              <a:t> (20 points)</a:t>
            </a:r>
          </a:p>
          <a:p>
            <a:r>
              <a:rPr lang="en-US" dirty="0"/>
              <a:t>Placing 2 Stones onto the alliance foundation (8 points)</a:t>
            </a:r>
          </a:p>
          <a:p>
            <a:r>
              <a:rPr lang="en-US" dirty="0"/>
              <a:t>Repositioning the foundation (10 points)</a:t>
            </a:r>
          </a:p>
          <a:p>
            <a:r>
              <a:rPr lang="en-US" dirty="0"/>
              <a:t>Navigating to the </a:t>
            </a:r>
            <a:r>
              <a:rPr lang="en-US" dirty="0" err="1"/>
              <a:t>Skybridge</a:t>
            </a:r>
            <a:r>
              <a:rPr lang="en-US" dirty="0"/>
              <a:t> (10 points</a:t>
            </a:r>
            <a:r>
              <a:rPr lang="en-US" dirty="0" smtClean="0"/>
              <a:t>)</a:t>
            </a:r>
            <a:endParaRPr lang="en-US" dirty="0"/>
          </a:p>
        </p:txBody>
      </p:sp>
      <p:sp>
        <p:nvSpPr>
          <p:cNvPr id="3" name="Date Placeholder 2"/>
          <p:cNvSpPr>
            <a:spLocks noGrp="1"/>
          </p:cNvSpPr>
          <p:nvPr>
            <p:ph type="dt" sz="half" idx="10"/>
          </p:nvPr>
        </p:nvSpPr>
        <p:spPr/>
        <p:txBody>
          <a:bodyPr/>
          <a:lstStyle/>
          <a:p>
            <a:r>
              <a:rPr lang="en-US" smtClean="0"/>
              <a:t>9/7/2019</a:t>
            </a:r>
            <a:endParaRPr lang="en-US"/>
          </a:p>
        </p:txBody>
      </p:sp>
      <p:sp>
        <p:nvSpPr>
          <p:cNvPr id="4" name="Footer Placeholder 3"/>
          <p:cNvSpPr>
            <a:spLocks noGrp="1"/>
          </p:cNvSpPr>
          <p:nvPr>
            <p:ph type="ftr" sz="quarter" idx="11"/>
          </p:nvPr>
        </p:nvSpPr>
        <p:spPr/>
        <p:txBody>
          <a:bodyPr/>
          <a:lstStyle/>
          <a:p>
            <a:r>
              <a:rPr lang="en-US" smtClean="0"/>
              <a:t>Griffin Robotics 7582</a:t>
            </a:r>
            <a:endParaRPr lang="en-US"/>
          </a:p>
        </p:txBody>
      </p:sp>
      <p:sp>
        <p:nvSpPr>
          <p:cNvPr id="5" name="Slide Number Placeholder 4"/>
          <p:cNvSpPr>
            <a:spLocks noGrp="1"/>
          </p:cNvSpPr>
          <p:nvPr>
            <p:ph type="sldNum" sz="quarter" idx="12"/>
          </p:nvPr>
        </p:nvSpPr>
        <p:spPr/>
        <p:txBody>
          <a:bodyPr/>
          <a:lstStyle/>
          <a:p>
            <a:fld id="{B0C00FF7-EB4B-43A1-8BD5-B1B1D042E2A6}" type="slidenum">
              <a:rPr lang="en-US" smtClean="0"/>
              <a:t>11</a:t>
            </a:fld>
            <a:endParaRPr lang="en-US"/>
          </a:p>
        </p:txBody>
      </p:sp>
    </p:spTree>
    <p:extLst>
      <p:ext uri="{BB962C8B-B14F-4D97-AF65-F5344CB8AC3E}">
        <p14:creationId xmlns:p14="http://schemas.microsoft.com/office/powerpoint/2010/main" val="424725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Questions Or Comments?</a:t>
            </a:r>
            <a:endParaRPr lang="en-US" dirty="0"/>
          </a:p>
        </p:txBody>
      </p:sp>
      <p:sp>
        <p:nvSpPr>
          <p:cNvPr id="4" name="Date Placeholder 3"/>
          <p:cNvSpPr>
            <a:spLocks noGrp="1"/>
          </p:cNvSpPr>
          <p:nvPr>
            <p:ph type="dt" sz="half" idx="10"/>
          </p:nvPr>
        </p:nvSpPr>
        <p:spPr/>
        <p:txBody>
          <a:bodyPr/>
          <a:lstStyle/>
          <a:p>
            <a:r>
              <a:rPr lang="en-US" dirty="0" smtClean="0"/>
              <a:t>10/31/2019</a:t>
            </a:r>
            <a:endParaRPr lang="en-US" dirty="0"/>
          </a:p>
        </p:txBody>
      </p:sp>
      <p:sp>
        <p:nvSpPr>
          <p:cNvPr id="7" name="Footer Placeholder 6"/>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12</a:t>
            </a:fld>
            <a:endParaRPr lang="en-US"/>
          </a:p>
        </p:txBody>
      </p:sp>
    </p:spTree>
    <p:extLst>
      <p:ext uri="{BB962C8B-B14F-4D97-AF65-F5344CB8AC3E}">
        <p14:creationId xmlns:p14="http://schemas.microsoft.com/office/powerpoint/2010/main" val="3160886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FTC </a:t>
            </a:r>
            <a:r>
              <a:rPr lang="en-US" dirty="0" err="1" smtClean="0"/>
              <a:t>SkyStone</a:t>
            </a:r>
            <a:r>
              <a:rPr lang="en-US" dirty="0" smtClean="0"/>
              <a:t> Play Field</a:t>
            </a:r>
            <a:endParaRPr lang="en-US" dirty="0"/>
          </a:p>
        </p:txBody>
      </p:sp>
      <p:sp>
        <p:nvSpPr>
          <p:cNvPr id="4" name="Date Placeholder 3"/>
          <p:cNvSpPr>
            <a:spLocks noGrp="1"/>
          </p:cNvSpPr>
          <p:nvPr>
            <p:ph type="dt" sz="half" idx="10"/>
          </p:nvPr>
        </p:nvSpPr>
        <p:spPr/>
        <p:txBody>
          <a:bodyPr/>
          <a:lstStyle/>
          <a:p>
            <a:r>
              <a:rPr lang="en-US" dirty="0" smtClean="0"/>
              <a:t>10/31/2019</a:t>
            </a:r>
            <a:endParaRPr lang="en-US" dirty="0"/>
          </a:p>
        </p:txBody>
      </p:sp>
      <p:sp>
        <p:nvSpPr>
          <p:cNvPr id="7" name="Footer Placeholder 6"/>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2</a:t>
            </a:fld>
            <a:endParaRPr lang="en-US"/>
          </a:p>
        </p:txBody>
      </p:sp>
      <p:sp>
        <p:nvSpPr>
          <p:cNvPr id="9" name="TextBox 8"/>
          <p:cNvSpPr txBox="1"/>
          <p:nvPr/>
        </p:nvSpPr>
        <p:spPr>
          <a:xfrm>
            <a:off x="1547632" y="6078550"/>
            <a:ext cx="9096737" cy="369332"/>
          </a:xfrm>
          <a:prstGeom prst="rect">
            <a:avLst/>
          </a:prstGeom>
          <a:noFill/>
        </p:spPr>
        <p:txBody>
          <a:bodyPr wrap="square" rtlCol="0">
            <a:spAutoFit/>
          </a:bodyPr>
          <a:lstStyle/>
          <a:p>
            <a:pPr algn="ctr"/>
            <a:r>
              <a:rPr lang="en-US" dirty="0"/>
              <a:t>https://firstinspiresst01.blob.core.windows.net/ftc/2020/gbrm-pt-2.pdf</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076" y="1331089"/>
            <a:ext cx="9257849" cy="4694738"/>
          </a:xfrm>
          <a:prstGeom prst="rect">
            <a:avLst/>
          </a:prstGeom>
        </p:spPr>
      </p:pic>
    </p:spTree>
    <p:extLst>
      <p:ext uri="{BB962C8B-B14F-4D97-AF65-F5344CB8AC3E}">
        <p14:creationId xmlns:p14="http://schemas.microsoft.com/office/powerpoint/2010/main" val="3935186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Match Requirements for Robot Placement</a:t>
            </a:r>
            <a:endParaRPr lang="en-US" dirty="0"/>
          </a:p>
        </p:txBody>
      </p:sp>
      <p:sp>
        <p:nvSpPr>
          <p:cNvPr id="2" name="Content Placeholder 1"/>
          <p:cNvSpPr>
            <a:spLocks noGrp="1"/>
          </p:cNvSpPr>
          <p:nvPr>
            <p:ph idx="1"/>
          </p:nvPr>
        </p:nvSpPr>
        <p:spPr/>
        <p:txBody>
          <a:bodyPr>
            <a:normAutofit/>
          </a:bodyPr>
          <a:lstStyle/>
          <a:p>
            <a:pPr marL="0" indent="0">
              <a:buNone/>
            </a:pPr>
            <a:r>
              <a:rPr lang="en-US" dirty="0"/>
              <a:t>4.5.1 </a:t>
            </a:r>
            <a:r>
              <a:rPr lang="en-US" dirty="0" smtClean="0"/>
              <a:t>Pre-Match</a:t>
            </a:r>
          </a:p>
          <a:p>
            <a:pPr marL="914400" lvl="1" indent="-457200">
              <a:buFont typeface="+mj-lt"/>
              <a:buAutoNum type="arabicPeriod"/>
            </a:pPr>
            <a:r>
              <a:rPr lang="en-US" dirty="0" smtClean="0"/>
              <a:t>Drive Teams must </a:t>
            </a:r>
            <a:r>
              <a:rPr lang="en-US" dirty="0"/>
              <a:t>place their Robots</a:t>
            </a:r>
            <a:r>
              <a:rPr lang="en-US" dirty="0" smtClean="0"/>
              <a:t>, in </a:t>
            </a:r>
            <a:r>
              <a:rPr lang="en-US" dirty="0"/>
              <a:t>any orientation, touching the Playing Field </a:t>
            </a:r>
            <a:r>
              <a:rPr lang="en-US" dirty="0" smtClean="0"/>
              <a:t>Wall adjacent </a:t>
            </a:r>
            <a:r>
              <a:rPr lang="en-US" dirty="0"/>
              <a:t>to their </a:t>
            </a:r>
            <a:r>
              <a:rPr lang="en-US" dirty="0" smtClean="0"/>
              <a:t>Alliance’s Driver </a:t>
            </a:r>
            <a:r>
              <a:rPr lang="en-US" dirty="0"/>
              <a:t>Station</a:t>
            </a:r>
            <a:r>
              <a:rPr lang="en-US" dirty="0" smtClean="0"/>
              <a:t>.</a:t>
            </a:r>
          </a:p>
          <a:p>
            <a:pPr marL="914400" lvl="1" indent="-457200">
              <a:buFont typeface="+mj-lt"/>
              <a:buAutoNum type="arabicPeriod"/>
            </a:pPr>
            <a:r>
              <a:rPr lang="en-US" dirty="0" smtClean="0"/>
              <a:t>A </a:t>
            </a:r>
            <a:r>
              <a:rPr lang="en-US" dirty="0"/>
              <a:t>Robot may </a:t>
            </a:r>
            <a:r>
              <a:rPr lang="en-US" dirty="0" smtClean="0"/>
              <a:t>not contact </a:t>
            </a:r>
            <a:r>
              <a:rPr lang="en-US" dirty="0"/>
              <a:t>another Robot. </a:t>
            </a:r>
          </a:p>
          <a:p>
            <a:pPr marL="914400" lvl="1" indent="-457200">
              <a:buFont typeface="+mj-lt"/>
              <a:buAutoNum type="arabicPeriod"/>
            </a:pPr>
            <a:r>
              <a:rPr lang="en-US" dirty="0" smtClean="0"/>
              <a:t>A Robot may </a:t>
            </a:r>
            <a:r>
              <a:rPr lang="en-US" dirty="0"/>
              <a:t>not start </a:t>
            </a:r>
            <a:r>
              <a:rPr lang="en-US" dirty="0" smtClean="0"/>
              <a:t>in the Depot.</a:t>
            </a:r>
          </a:p>
          <a:p>
            <a:pPr marL="0" indent="0">
              <a:buNone/>
            </a:pPr>
            <a:endParaRPr lang="en-US" dirty="0" smtClean="0"/>
          </a:p>
          <a:p>
            <a:pPr marL="0" indent="0">
              <a:buNone/>
            </a:pPr>
            <a:endParaRPr lang="en-US" dirty="0"/>
          </a:p>
          <a:p>
            <a:pPr marL="0" indent="0">
              <a:buNone/>
            </a:pPr>
            <a:endParaRPr lang="en-US" dirty="0"/>
          </a:p>
          <a:p>
            <a:pPr marL="0" indent="0">
              <a:buNone/>
            </a:pPr>
            <a:r>
              <a:rPr lang="en-US" dirty="0" err="1"/>
              <a:t>FIRST®Tech</a:t>
            </a:r>
            <a:r>
              <a:rPr lang="en-US" dirty="0"/>
              <a:t> Challenge Game Manual Part </a:t>
            </a:r>
            <a:r>
              <a:rPr lang="en-US" dirty="0" smtClean="0"/>
              <a:t>2, Section 4.5.1, Page </a:t>
            </a:r>
            <a:r>
              <a:rPr lang="en-US" dirty="0"/>
              <a:t>13</a:t>
            </a:r>
            <a:endParaRPr lang="en-US" dirty="0" smtClean="0"/>
          </a:p>
        </p:txBody>
      </p:sp>
      <p:sp>
        <p:nvSpPr>
          <p:cNvPr id="4" name="Date Placeholder 3"/>
          <p:cNvSpPr>
            <a:spLocks noGrp="1"/>
          </p:cNvSpPr>
          <p:nvPr>
            <p:ph type="dt" sz="half" idx="10"/>
          </p:nvPr>
        </p:nvSpPr>
        <p:spPr/>
        <p:txBody>
          <a:bodyPr/>
          <a:lstStyle/>
          <a:p>
            <a:r>
              <a:rPr lang="en-US" dirty="0" smtClean="0"/>
              <a:t>10/31/2019</a:t>
            </a:r>
            <a:endParaRPr lang="en-US" dirty="0"/>
          </a:p>
        </p:txBody>
      </p:sp>
      <p:sp>
        <p:nvSpPr>
          <p:cNvPr id="7" name="Footer Placeholder 6"/>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3</a:t>
            </a:fld>
            <a:endParaRPr lang="en-US"/>
          </a:p>
        </p:txBody>
      </p:sp>
    </p:spTree>
    <p:extLst>
      <p:ext uri="{BB962C8B-B14F-4D97-AF65-F5344CB8AC3E}">
        <p14:creationId xmlns:p14="http://schemas.microsoft.com/office/powerpoint/2010/main" val="2458437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Avoidance Strategies</a:t>
            </a:r>
            <a:endParaRPr lang="en-US" dirty="0"/>
          </a:p>
        </p:txBody>
      </p:sp>
      <p:sp>
        <p:nvSpPr>
          <p:cNvPr id="3" name="Content Placeholder 2"/>
          <p:cNvSpPr>
            <a:spLocks noGrp="1"/>
          </p:cNvSpPr>
          <p:nvPr>
            <p:ph idx="1"/>
          </p:nvPr>
        </p:nvSpPr>
        <p:spPr/>
        <p:txBody>
          <a:bodyPr/>
          <a:lstStyle/>
          <a:p>
            <a:r>
              <a:rPr lang="en-US" dirty="0" smtClean="0"/>
              <a:t>Strategy A</a:t>
            </a:r>
          </a:p>
          <a:p>
            <a:pPr lvl="1"/>
            <a:r>
              <a:rPr lang="en-US" dirty="0"/>
              <a:t>Front robot takes inside track</a:t>
            </a:r>
            <a:r>
              <a:rPr lang="en-US"/>
              <a:t>, </a:t>
            </a:r>
            <a:r>
              <a:rPr lang="en-US" smtClean="0"/>
              <a:t>delivers </a:t>
            </a:r>
            <a:r>
              <a:rPr lang="en-US" dirty="0"/>
              <a:t>front </a:t>
            </a:r>
            <a:r>
              <a:rPr lang="en-US" dirty="0" err="1"/>
              <a:t>SkyStone</a:t>
            </a:r>
            <a:r>
              <a:rPr lang="en-US" dirty="0"/>
              <a:t>, moves Foundation</a:t>
            </a:r>
          </a:p>
          <a:p>
            <a:pPr lvl="1"/>
            <a:r>
              <a:rPr lang="en-US" dirty="0" smtClean="0"/>
              <a:t>Rear robot takes outside track, delivers rear </a:t>
            </a:r>
            <a:r>
              <a:rPr lang="en-US" dirty="0" err="1" smtClean="0"/>
              <a:t>SkyStone</a:t>
            </a:r>
            <a:endParaRPr lang="en-US" dirty="0" smtClean="0"/>
          </a:p>
          <a:p>
            <a:r>
              <a:rPr lang="en-US" dirty="0" smtClean="0"/>
              <a:t>Strategy B</a:t>
            </a:r>
          </a:p>
          <a:p>
            <a:pPr lvl="1"/>
            <a:r>
              <a:rPr lang="en-US" dirty="0"/>
              <a:t>Front robot takes outside track, delivers front </a:t>
            </a:r>
            <a:r>
              <a:rPr lang="en-US" dirty="0" err="1"/>
              <a:t>SkyStone</a:t>
            </a:r>
            <a:r>
              <a:rPr lang="en-US" dirty="0"/>
              <a:t>, moves Foundation</a:t>
            </a:r>
          </a:p>
          <a:p>
            <a:pPr lvl="1"/>
            <a:r>
              <a:rPr lang="en-US" dirty="0" smtClean="0"/>
              <a:t>Rear </a:t>
            </a:r>
            <a:r>
              <a:rPr lang="en-US" dirty="0"/>
              <a:t>robot takes </a:t>
            </a:r>
            <a:r>
              <a:rPr lang="en-US" dirty="0" smtClean="0"/>
              <a:t>inside track, delivers rear </a:t>
            </a:r>
            <a:r>
              <a:rPr lang="en-US" dirty="0" err="1" smtClean="0"/>
              <a:t>SkyStone</a:t>
            </a:r>
            <a:endParaRPr lang="en-US" dirty="0"/>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4</a:t>
            </a:fld>
            <a:endParaRPr lang="en-US"/>
          </a:p>
        </p:txBody>
      </p:sp>
    </p:spTree>
    <p:extLst>
      <p:ext uri="{BB962C8B-B14F-4D97-AF65-F5344CB8AC3E}">
        <p14:creationId xmlns:p14="http://schemas.microsoft.com/office/powerpoint/2010/main" val="120039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Top Level Autonomous Program Steps</a:t>
            </a:r>
            <a:endParaRPr lang="en-US" dirty="0"/>
          </a:p>
        </p:txBody>
      </p:sp>
      <p:sp>
        <p:nvSpPr>
          <p:cNvPr id="2" name="Content Placeholder 1"/>
          <p:cNvSpPr>
            <a:spLocks noGrp="1"/>
          </p:cNvSpPr>
          <p:nvPr>
            <p:ph idx="1"/>
          </p:nvPr>
        </p:nvSpPr>
        <p:spPr/>
        <p:txBody>
          <a:bodyPr>
            <a:normAutofit/>
          </a:bodyPr>
          <a:lstStyle/>
          <a:p>
            <a:pPr marL="514350" indent="-514350">
              <a:buFont typeface="+mj-lt"/>
              <a:buAutoNum type="arabicPeriod"/>
            </a:pPr>
            <a:r>
              <a:rPr lang="en-US" dirty="0" smtClean="0"/>
              <a:t>Initialize Robot components</a:t>
            </a:r>
          </a:p>
          <a:p>
            <a:pPr marL="514350" indent="-514350">
              <a:buFont typeface="+mj-lt"/>
              <a:buAutoNum type="arabicPeriod"/>
            </a:pPr>
            <a:r>
              <a:rPr lang="en-US" dirty="0"/>
              <a:t>Wait for </a:t>
            </a:r>
            <a:r>
              <a:rPr lang="en-US" dirty="0" smtClean="0"/>
              <a:t>activation and start </a:t>
            </a:r>
            <a:r>
              <a:rPr lang="en-US" dirty="0"/>
              <a:t>timer</a:t>
            </a:r>
          </a:p>
          <a:p>
            <a:pPr marL="514350" indent="-514350">
              <a:buFont typeface="+mj-lt"/>
              <a:buAutoNum type="arabicPeriod"/>
            </a:pPr>
            <a:r>
              <a:rPr lang="en-US" dirty="0" smtClean="0"/>
              <a:t>Identify </a:t>
            </a:r>
            <a:r>
              <a:rPr lang="en-US" dirty="0" smtClean="0"/>
              <a:t>the location of the robot</a:t>
            </a:r>
          </a:p>
          <a:p>
            <a:pPr lvl="1"/>
            <a:r>
              <a:rPr lang="en-US" dirty="0" smtClean="0"/>
              <a:t>Possible values: Blue Forward, Blue Rear, Red Forward, Red Rear, Unknown</a:t>
            </a:r>
          </a:p>
          <a:p>
            <a:pPr marL="514350" indent="-514350">
              <a:buFont typeface="+mj-lt"/>
              <a:buAutoNum type="arabicPeriod"/>
            </a:pPr>
            <a:r>
              <a:rPr lang="en-US" smtClean="0"/>
              <a:t>Select </a:t>
            </a:r>
            <a:r>
              <a:rPr lang="en-US" dirty="0" smtClean="0"/>
              <a:t>action sequence: BF, BR, RF, RR, UNK</a:t>
            </a:r>
          </a:p>
          <a:p>
            <a:pPr marL="514350" indent="-514350">
              <a:buFont typeface="+mj-lt"/>
              <a:buAutoNum type="arabicPeriod"/>
            </a:pPr>
            <a:r>
              <a:rPr lang="en-US" dirty="0" smtClean="0"/>
              <a:t>Execute </a:t>
            </a:r>
            <a:r>
              <a:rPr lang="en-US" dirty="0" smtClean="0"/>
              <a:t>selected action sequence</a:t>
            </a:r>
          </a:p>
          <a:p>
            <a:pPr marL="514350" indent="-514350">
              <a:buFont typeface="+mj-lt"/>
              <a:buAutoNum type="arabicPeriod"/>
            </a:pPr>
            <a:r>
              <a:rPr lang="en-US" dirty="0" smtClean="0"/>
              <a:t>Shut down Robot components</a:t>
            </a:r>
            <a:endParaRPr lang="en-US" dirty="0"/>
          </a:p>
        </p:txBody>
      </p:sp>
      <p:sp>
        <p:nvSpPr>
          <p:cNvPr id="4" name="Date Placeholder 3"/>
          <p:cNvSpPr>
            <a:spLocks noGrp="1"/>
          </p:cNvSpPr>
          <p:nvPr>
            <p:ph type="dt" sz="half" idx="10"/>
          </p:nvPr>
        </p:nvSpPr>
        <p:spPr/>
        <p:txBody>
          <a:bodyPr/>
          <a:lstStyle/>
          <a:p>
            <a:r>
              <a:rPr lang="en-US" dirty="0" smtClean="0"/>
              <a:t>10/31/2019</a:t>
            </a:r>
            <a:endParaRPr lang="en-US" dirty="0"/>
          </a:p>
        </p:txBody>
      </p:sp>
      <p:sp>
        <p:nvSpPr>
          <p:cNvPr id="7" name="Footer Placeholder 6"/>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5</a:t>
            </a:fld>
            <a:endParaRPr lang="en-US"/>
          </a:p>
        </p:txBody>
      </p:sp>
    </p:spTree>
    <p:extLst>
      <p:ext uri="{BB962C8B-B14F-4D97-AF65-F5344CB8AC3E}">
        <p14:creationId xmlns:p14="http://schemas.microsoft.com/office/powerpoint/2010/main" val="327280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Forward High Level Action Sequence</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Locate/identify both forward (left) and rear (right) </a:t>
            </a:r>
            <a:r>
              <a:rPr lang="en-US" dirty="0" err="1" smtClean="0"/>
              <a:t>SkyStones</a:t>
            </a:r>
            <a:endParaRPr lang="en-US" dirty="0" smtClean="0"/>
          </a:p>
          <a:p>
            <a:pPr marL="514350" indent="-514350">
              <a:buFont typeface="+mj-lt"/>
              <a:buAutoNum type="arabicPeriod"/>
            </a:pPr>
            <a:r>
              <a:rPr lang="en-US" dirty="0" smtClean="0"/>
              <a:t>Select the forward (leftmost) </a:t>
            </a:r>
            <a:r>
              <a:rPr lang="en-US" dirty="0" err="1" smtClean="0"/>
              <a:t>SkyStone</a:t>
            </a:r>
            <a:r>
              <a:rPr lang="en-US" dirty="0" smtClean="0"/>
              <a:t> and </a:t>
            </a:r>
            <a:r>
              <a:rPr lang="en-US" dirty="0"/>
              <a:t>m</a:t>
            </a:r>
            <a:r>
              <a:rPr lang="en-US" dirty="0" smtClean="0"/>
              <a:t>ove to the selected </a:t>
            </a:r>
            <a:r>
              <a:rPr lang="en-US" dirty="0" err="1" smtClean="0"/>
              <a:t>SkyStone</a:t>
            </a:r>
            <a:endParaRPr lang="en-US" dirty="0" smtClean="0"/>
          </a:p>
          <a:p>
            <a:pPr marL="514350" indent="-514350">
              <a:buFont typeface="+mj-lt"/>
              <a:buAutoNum type="arabicPeriod"/>
            </a:pPr>
            <a:r>
              <a:rPr lang="en-US" dirty="0" smtClean="0"/>
              <a:t>Grasp and lift the </a:t>
            </a:r>
            <a:r>
              <a:rPr lang="en-US" dirty="0" err="1" smtClean="0"/>
              <a:t>SkyStone</a:t>
            </a:r>
            <a:endParaRPr lang="en-US" dirty="0" smtClean="0"/>
          </a:p>
          <a:p>
            <a:pPr marL="514350" indent="-514350">
              <a:buFont typeface="+mj-lt"/>
              <a:buAutoNum type="arabicPeriod"/>
            </a:pPr>
            <a:r>
              <a:rPr lang="en-US" dirty="0" smtClean="0"/>
              <a:t>Move into the Building Zone</a:t>
            </a:r>
          </a:p>
          <a:p>
            <a:pPr lvl="1"/>
            <a:r>
              <a:rPr lang="en-US" dirty="0" smtClean="0"/>
              <a:t>Robot turns to port to orient the </a:t>
            </a:r>
            <a:r>
              <a:rPr lang="en-US" dirty="0" err="1" smtClean="0"/>
              <a:t>SkyStone</a:t>
            </a:r>
            <a:r>
              <a:rPr lang="en-US" dirty="0" smtClean="0"/>
              <a:t> forward, phone facing front/back</a:t>
            </a:r>
          </a:p>
          <a:p>
            <a:pPr lvl="1"/>
            <a:r>
              <a:rPr lang="en-US" dirty="0" smtClean="0"/>
              <a:t>Bridge Marker stays to starboard</a:t>
            </a:r>
          </a:p>
          <a:p>
            <a:pPr lvl="1"/>
            <a:r>
              <a:rPr lang="en-US" dirty="0" smtClean="0"/>
              <a:t>Robot stays within a pre-selected corridor defined by distance/angle to bridge marker</a:t>
            </a:r>
          </a:p>
          <a:p>
            <a:pPr marL="514350" indent="-514350">
              <a:buFont typeface="+mj-lt"/>
              <a:buAutoNum type="arabicPeriod"/>
            </a:pPr>
            <a:r>
              <a:rPr lang="en-US" dirty="0" smtClean="0"/>
              <a:t>Move to a pre-determined location where the Foundation should be</a:t>
            </a:r>
          </a:p>
          <a:p>
            <a:pPr lvl="1"/>
            <a:r>
              <a:rPr lang="en-US" dirty="0" smtClean="0"/>
              <a:t>Robot may use dead reckoning</a:t>
            </a:r>
            <a:endParaRPr lang="en-US" dirty="0"/>
          </a:p>
          <a:p>
            <a:pPr lvl="1"/>
            <a:r>
              <a:rPr lang="en-US" dirty="0" smtClean="0"/>
              <a:t>Or, Robot may use distance/angle to rear bridge marker</a:t>
            </a:r>
          </a:p>
          <a:p>
            <a:pPr marL="514350" indent="-514350">
              <a:buFont typeface="+mj-lt"/>
              <a:buAutoNum type="arabicPeriod"/>
            </a:pPr>
            <a:r>
              <a:rPr lang="en-US" dirty="0" smtClean="0"/>
              <a:t>Deliver </a:t>
            </a:r>
            <a:r>
              <a:rPr lang="en-US" dirty="0"/>
              <a:t>the </a:t>
            </a:r>
            <a:r>
              <a:rPr lang="en-US" dirty="0" err="1"/>
              <a:t>SkyStone</a:t>
            </a:r>
            <a:r>
              <a:rPr lang="en-US" dirty="0"/>
              <a:t> to the </a:t>
            </a:r>
            <a:r>
              <a:rPr lang="en-US" dirty="0" smtClean="0"/>
              <a:t>Foundation</a:t>
            </a:r>
          </a:p>
          <a:p>
            <a:pPr marL="514350" indent="-514350">
              <a:buFont typeface="+mj-lt"/>
              <a:buAutoNum type="arabicPeriod"/>
            </a:pPr>
            <a:r>
              <a:rPr lang="en-US" dirty="0" smtClean="0"/>
              <a:t>Move to the left side of the Foundation</a:t>
            </a:r>
          </a:p>
          <a:p>
            <a:pPr marL="514350" indent="-514350">
              <a:buFont typeface="+mj-lt"/>
              <a:buAutoNum type="arabicPeriod"/>
            </a:pPr>
            <a:r>
              <a:rPr lang="en-US" dirty="0" smtClean="0"/>
              <a:t>Release the hook and pull the Foundation into position</a:t>
            </a:r>
          </a:p>
          <a:p>
            <a:pPr marL="514350" indent="-514350">
              <a:buFont typeface="+mj-lt"/>
              <a:buAutoNum type="arabicPeriod"/>
            </a:pPr>
            <a:r>
              <a:rPr lang="en-US" dirty="0" smtClean="0"/>
              <a:t>Raise the hook to release the Foundation</a:t>
            </a:r>
            <a:endParaRPr lang="en-US" dirty="0"/>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6</a:t>
            </a:fld>
            <a:endParaRPr lang="en-US"/>
          </a:p>
        </p:txBody>
      </p:sp>
    </p:spTree>
    <p:extLst>
      <p:ext uri="{BB962C8B-B14F-4D97-AF65-F5344CB8AC3E}">
        <p14:creationId xmlns:p14="http://schemas.microsoft.com/office/powerpoint/2010/main" val="345209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Rear High-Level Action Sequence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Locate/identify both forward (left) and rear (right) </a:t>
            </a:r>
            <a:r>
              <a:rPr lang="en-US" dirty="0" err="1"/>
              <a:t>SkyStones</a:t>
            </a:r>
            <a:endParaRPr lang="en-US" dirty="0"/>
          </a:p>
          <a:p>
            <a:pPr marL="514350" indent="-514350">
              <a:buFont typeface="+mj-lt"/>
              <a:buAutoNum type="arabicPeriod"/>
            </a:pPr>
            <a:r>
              <a:rPr lang="en-US" dirty="0" smtClean="0"/>
              <a:t>Select the rear (rightmost) </a:t>
            </a:r>
            <a:r>
              <a:rPr lang="en-US" dirty="0" err="1" smtClean="0"/>
              <a:t>SkyStone</a:t>
            </a:r>
            <a:endParaRPr lang="en-US" dirty="0" smtClean="0"/>
          </a:p>
          <a:p>
            <a:pPr marL="514350" indent="-514350">
              <a:buFont typeface="+mj-lt"/>
              <a:buAutoNum type="arabicPeriod"/>
            </a:pPr>
            <a:r>
              <a:rPr lang="en-US" dirty="0"/>
              <a:t>Move to the selected </a:t>
            </a:r>
            <a:r>
              <a:rPr lang="en-US" dirty="0" err="1"/>
              <a:t>SkyStone</a:t>
            </a:r>
            <a:endParaRPr lang="en-US" dirty="0"/>
          </a:p>
          <a:p>
            <a:pPr marL="514350" indent="-514350">
              <a:buFont typeface="+mj-lt"/>
              <a:buAutoNum type="arabicPeriod"/>
            </a:pPr>
            <a:r>
              <a:rPr lang="en-US" dirty="0"/>
              <a:t>Grasp and lift the </a:t>
            </a:r>
            <a:r>
              <a:rPr lang="en-US" dirty="0" err="1"/>
              <a:t>SkyStone</a:t>
            </a:r>
            <a:endParaRPr lang="en-US" dirty="0"/>
          </a:p>
          <a:p>
            <a:pPr marL="514350" indent="-514350">
              <a:buFont typeface="+mj-lt"/>
              <a:buAutoNum type="arabicPeriod"/>
            </a:pPr>
            <a:r>
              <a:rPr lang="en-US" dirty="0"/>
              <a:t>Move into the Building Zone</a:t>
            </a:r>
          </a:p>
          <a:p>
            <a:pPr lvl="1"/>
            <a:r>
              <a:rPr lang="en-US" dirty="0"/>
              <a:t>Bridge Marker stays to </a:t>
            </a:r>
            <a:r>
              <a:rPr lang="en-US" dirty="0" smtClean="0"/>
              <a:t>the starboard side of the Robot</a:t>
            </a:r>
            <a:endParaRPr lang="en-US" dirty="0"/>
          </a:p>
          <a:p>
            <a:pPr lvl="1"/>
            <a:r>
              <a:rPr lang="en-US" dirty="0"/>
              <a:t>Robot stays within a pre-selected corridor defined by distance/angle to bridge marker</a:t>
            </a:r>
          </a:p>
          <a:p>
            <a:pPr marL="514350" indent="-514350">
              <a:buFont typeface="+mj-lt"/>
              <a:buAutoNum type="arabicPeriod"/>
            </a:pPr>
            <a:r>
              <a:rPr lang="en-US" dirty="0"/>
              <a:t>Move to a pre-determined location where the Foundation should be</a:t>
            </a:r>
          </a:p>
          <a:p>
            <a:pPr lvl="1"/>
            <a:r>
              <a:rPr lang="en-US" dirty="0"/>
              <a:t>Robot may use dead reckoning</a:t>
            </a:r>
          </a:p>
          <a:p>
            <a:pPr lvl="1"/>
            <a:r>
              <a:rPr lang="en-US" dirty="0"/>
              <a:t>Or, Robot may use distance/angle to </a:t>
            </a:r>
            <a:r>
              <a:rPr lang="en-US" dirty="0" smtClean="0"/>
              <a:t>the rear </a:t>
            </a:r>
            <a:r>
              <a:rPr lang="en-US" dirty="0"/>
              <a:t>bridge marker</a:t>
            </a:r>
          </a:p>
          <a:p>
            <a:pPr marL="514350" indent="-514350">
              <a:buFont typeface="+mj-lt"/>
              <a:buAutoNum type="arabicPeriod"/>
            </a:pPr>
            <a:r>
              <a:rPr lang="en-US" dirty="0"/>
              <a:t>Deliver the </a:t>
            </a:r>
            <a:r>
              <a:rPr lang="en-US" dirty="0" err="1"/>
              <a:t>SkyStone</a:t>
            </a:r>
            <a:r>
              <a:rPr lang="en-US" dirty="0"/>
              <a:t> to the Foundation</a:t>
            </a:r>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7</a:t>
            </a:fld>
            <a:endParaRPr lang="en-US"/>
          </a:p>
        </p:txBody>
      </p:sp>
    </p:spTree>
    <p:extLst>
      <p:ext uri="{BB962C8B-B14F-4D97-AF65-F5344CB8AC3E}">
        <p14:creationId xmlns:p14="http://schemas.microsoft.com/office/powerpoint/2010/main" val="221196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Forward </a:t>
            </a:r>
            <a:r>
              <a:rPr lang="en-US" dirty="0"/>
              <a:t>High-Level </a:t>
            </a:r>
            <a:r>
              <a:rPr lang="en-US" dirty="0" smtClean="0"/>
              <a:t>Action Sequence</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a:t>Locate/identify both forward </a:t>
            </a:r>
            <a:r>
              <a:rPr lang="en-US" dirty="0" smtClean="0"/>
              <a:t>(right) </a:t>
            </a:r>
            <a:r>
              <a:rPr lang="en-US" dirty="0"/>
              <a:t>and rear </a:t>
            </a:r>
            <a:r>
              <a:rPr lang="en-US" dirty="0" smtClean="0"/>
              <a:t>(left) </a:t>
            </a:r>
            <a:r>
              <a:rPr lang="en-US" dirty="0" err="1"/>
              <a:t>SkyStones</a:t>
            </a:r>
            <a:endParaRPr lang="en-US" dirty="0"/>
          </a:p>
          <a:p>
            <a:pPr marL="514350" indent="-514350">
              <a:buFont typeface="+mj-lt"/>
              <a:buAutoNum type="arabicPeriod"/>
            </a:pPr>
            <a:r>
              <a:rPr lang="en-US" dirty="0" smtClean="0"/>
              <a:t>Select </a:t>
            </a:r>
            <a:r>
              <a:rPr lang="en-US" dirty="0"/>
              <a:t>the forward </a:t>
            </a:r>
            <a:r>
              <a:rPr lang="en-US" dirty="0" smtClean="0"/>
              <a:t>(rightmost) </a:t>
            </a:r>
            <a:r>
              <a:rPr lang="en-US" dirty="0" err="1" smtClean="0"/>
              <a:t>SkyStone</a:t>
            </a:r>
            <a:r>
              <a:rPr lang="en-US" dirty="0"/>
              <a:t> </a:t>
            </a:r>
            <a:r>
              <a:rPr lang="en-US" dirty="0" smtClean="0"/>
              <a:t>move </a:t>
            </a:r>
            <a:r>
              <a:rPr lang="en-US" dirty="0"/>
              <a:t>to the selected </a:t>
            </a:r>
            <a:r>
              <a:rPr lang="en-US" dirty="0" err="1"/>
              <a:t>SkyStone</a:t>
            </a:r>
            <a:endParaRPr lang="en-US" dirty="0"/>
          </a:p>
          <a:p>
            <a:pPr marL="514350" indent="-514350">
              <a:buFont typeface="+mj-lt"/>
              <a:buAutoNum type="arabicPeriod"/>
            </a:pPr>
            <a:r>
              <a:rPr lang="en-US" dirty="0"/>
              <a:t>Grasp and lift the </a:t>
            </a:r>
            <a:r>
              <a:rPr lang="en-US" dirty="0" err="1"/>
              <a:t>SkyStone</a:t>
            </a:r>
            <a:endParaRPr lang="en-US" dirty="0"/>
          </a:p>
          <a:p>
            <a:pPr marL="514350" indent="-514350">
              <a:buFont typeface="+mj-lt"/>
              <a:buAutoNum type="arabicPeriod"/>
            </a:pPr>
            <a:r>
              <a:rPr lang="en-US" dirty="0"/>
              <a:t>Move into the Building Zone</a:t>
            </a:r>
          </a:p>
          <a:p>
            <a:pPr lvl="1"/>
            <a:r>
              <a:rPr lang="en-US" dirty="0"/>
              <a:t>Robot turns to </a:t>
            </a:r>
            <a:r>
              <a:rPr lang="en-US" dirty="0" smtClean="0"/>
              <a:t>starboard to </a:t>
            </a:r>
            <a:r>
              <a:rPr lang="en-US" dirty="0"/>
              <a:t>orient the </a:t>
            </a:r>
            <a:r>
              <a:rPr lang="en-US" dirty="0" err="1"/>
              <a:t>SkyStone</a:t>
            </a:r>
            <a:r>
              <a:rPr lang="en-US" dirty="0"/>
              <a:t> forward, phone facing front/back</a:t>
            </a:r>
          </a:p>
          <a:p>
            <a:pPr lvl="1"/>
            <a:r>
              <a:rPr lang="en-US" dirty="0" smtClean="0"/>
              <a:t>Bridge </a:t>
            </a:r>
            <a:r>
              <a:rPr lang="en-US" dirty="0"/>
              <a:t>Marker stays to starboard</a:t>
            </a:r>
          </a:p>
          <a:p>
            <a:pPr lvl="1"/>
            <a:r>
              <a:rPr lang="en-US" dirty="0"/>
              <a:t>Robot stays within a pre-selected corridor defined by distance/angle to bridge marker</a:t>
            </a:r>
          </a:p>
          <a:p>
            <a:pPr marL="514350" indent="-514350">
              <a:buFont typeface="+mj-lt"/>
              <a:buAutoNum type="arabicPeriod"/>
            </a:pPr>
            <a:r>
              <a:rPr lang="en-US" dirty="0"/>
              <a:t>Move to a pre-determined location where the Foundation should be</a:t>
            </a:r>
          </a:p>
          <a:p>
            <a:pPr lvl="1"/>
            <a:r>
              <a:rPr lang="en-US" dirty="0"/>
              <a:t>Robot may use dead reckoning</a:t>
            </a:r>
          </a:p>
          <a:p>
            <a:pPr lvl="1"/>
            <a:r>
              <a:rPr lang="en-US" dirty="0"/>
              <a:t>Or, Robot may use distance/angle to rear bridge marker</a:t>
            </a:r>
          </a:p>
          <a:p>
            <a:pPr marL="514350" indent="-514350">
              <a:buFont typeface="+mj-lt"/>
              <a:buAutoNum type="arabicPeriod"/>
            </a:pPr>
            <a:r>
              <a:rPr lang="en-US" dirty="0"/>
              <a:t>Deliver the </a:t>
            </a:r>
            <a:r>
              <a:rPr lang="en-US" dirty="0" err="1"/>
              <a:t>SkyStone</a:t>
            </a:r>
            <a:r>
              <a:rPr lang="en-US" dirty="0"/>
              <a:t> to the Foundation</a:t>
            </a:r>
          </a:p>
          <a:p>
            <a:pPr marL="514350" indent="-514350">
              <a:buFont typeface="+mj-lt"/>
              <a:buAutoNum type="arabicPeriod"/>
            </a:pPr>
            <a:r>
              <a:rPr lang="en-US" dirty="0"/>
              <a:t>Move to the left side of the Foundation</a:t>
            </a:r>
          </a:p>
          <a:p>
            <a:pPr marL="514350" indent="-514350">
              <a:buFont typeface="+mj-lt"/>
              <a:buAutoNum type="arabicPeriod"/>
            </a:pPr>
            <a:r>
              <a:rPr lang="en-US" dirty="0" smtClean="0"/>
              <a:t>Release </a:t>
            </a:r>
            <a:r>
              <a:rPr lang="en-US" dirty="0"/>
              <a:t>the hook and </a:t>
            </a:r>
            <a:r>
              <a:rPr lang="en-US" dirty="0" smtClean="0"/>
              <a:t>pull the Foundation </a:t>
            </a:r>
            <a:r>
              <a:rPr lang="en-US" dirty="0"/>
              <a:t>into </a:t>
            </a:r>
            <a:r>
              <a:rPr lang="en-US" dirty="0" smtClean="0"/>
              <a:t>position</a:t>
            </a:r>
          </a:p>
          <a:p>
            <a:pPr marL="514350" indent="-514350">
              <a:buFont typeface="+mj-lt"/>
              <a:buAutoNum type="arabicPeriod"/>
            </a:pPr>
            <a:r>
              <a:rPr lang="en-US" dirty="0" smtClean="0"/>
              <a:t>Raise the hook to release the Foundation</a:t>
            </a:r>
            <a:endParaRPr lang="en-US" dirty="0"/>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8</a:t>
            </a:fld>
            <a:endParaRPr lang="en-US"/>
          </a:p>
        </p:txBody>
      </p:sp>
    </p:spTree>
    <p:extLst>
      <p:ext uri="{BB962C8B-B14F-4D97-AF65-F5344CB8AC3E}">
        <p14:creationId xmlns:p14="http://schemas.microsoft.com/office/powerpoint/2010/main" val="261992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Rear </a:t>
            </a:r>
            <a:r>
              <a:rPr lang="en-US" dirty="0"/>
              <a:t>High-Level </a:t>
            </a:r>
            <a:r>
              <a:rPr lang="en-US" dirty="0" smtClean="0"/>
              <a:t>Action Sequence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Locate/identify both forward </a:t>
            </a:r>
            <a:r>
              <a:rPr lang="en-US" dirty="0" smtClean="0"/>
              <a:t>(right) </a:t>
            </a:r>
            <a:r>
              <a:rPr lang="en-US" dirty="0"/>
              <a:t>and rear </a:t>
            </a:r>
            <a:r>
              <a:rPr lang="en-US" dirty="0" smtClean="0"/>
              <a:t>(left) </a:t>
            </a:r>
            <a:r>
              <a:rPr lang="en-US" dirty="0" err="1"/>
              <a:t>SkyStones</a:t>
            </a:r>
            <a:endParaRPr lang="en-US" dirty="0"/>
          </a:p>
          <a:p>
            <a:pPr marL="514350" indent="-514350">
              <a:buFont typeface="+mj-lt"/>
              <a:buAutoNum type="arabicPeriod"/>
            </a:pPr>
            <a:r>
              <a:rPr lang="en-US" dirty="0"/>
              <a:t>Select the rear </a:t>
            </a:r>
            <a:r>
              <a:rPr lang="en-US" dirty="0" smtClean="0"/>
              <a:t>(leftmost</a:t>
            </a:r>
            <a:r>
              <a:rPr lang="en-US" dirty="0"/>
              <a:t>) </a:t>
            </a:r>
            <a:r>
              <a:rPr lang="en-US" dirty="0" err="1"/>
              <a:t>SkyStone</a:t>
            </a:r>
            <a:endParaRPr lang="en-US" dirty="0"/>
          </a:p>
          <a:p>
            <a:pPr marL="514350" indent="-514350">
              <a:buFont typeface="+mj-lt"/>
              <a:buAutoNum type="arabicPeriod"/>
            </a:pPr>
            <a:r>
              <a:rPr lang="en-US" dirty="0"/>
              <a:t>Move to the selected </a:t>
            </a:r>
            <a:r>
              <a:rPr lang="en-US" dirty="0" err="1"/>
              <a:t>SkyStone</a:t>
            </a:r>
            <a:endParaRPr lang="en-US" dirty="0"/>
          </a:p>
          <a:p>
            <a:pPr marL="514350" indent="-514350">
              <a:buFont typeface="+mj-lt"/>
              <a:buAutoNum type="arabicPeriod"/>
            </a:pPr>
            <a:r>
              <a:rPr lang="en-US" dirty="0"/>
              <a:t>Grasp and lift the </a:t>
            </a:r>
            <a:r>
              <a:rPr lang="en-US" dirty="0" err="1"/>
              <a:t>SkyStone</a:t>
            </a:r>
            <a:endParaRPr lang="en-US" dirty="0"/>
          </a:p>
          <a:p>
            <a:pPr marL="514350" indent="-514350">
              <a:buFont typeface="+mj-lt"/>
              <a:buAutoNum type="arabicPeriod"/>
            </a:pPr>
            <a:r>
              <a:rPr lang="en-US" dirty="0"/>
              <a:t>Move into the Building Zone</a:t>
            </a:r>
          </a:p>
          <a:p>
            <a:pPr lvl="1"/>
            <a:r>
              <a:rPr lang="en-US" dirty="0"/>
              <a:t>Bridge Marker stays to </a:t>
            </a:r>
            <a:r>
              <a:rPr lang="en-US" dirty="0" smtClean="0"/>
              <a:t>the port side of the Robot</a:t>
            </a:r>
            <a:endParaRPr lang="en-US" dirty="0"/>
          </a:p>
          <a:p>
            <a:pPr lvl="1"/>
            <a:r>
              <a:rPr lang="en-US" dirty="0"/>
              <a:t>Robot stays within a pre-selected corridor defined by distance/angle to bridge marker</a:t>
            </a:r>
          </a:p>
          <a:p>
            <a:pPr marL="514350" indent="-514350">
              <a:buFont typeface="+mj-lt"/>
              <a:buAutoNum type="arabicPeriod"/>
            </a:pPr>
            <a:r>
              <a:rPr lang="en-US" dirty="0"/>
              <a:t>Move to a pre-determined location where the Foundation should be</a:t>
            </a:r>
          </a:p>
          <a:p>
            <a:pPr lvl="1"/>
            <a:r>
              <a:rPr lang="en-US" dirty="0"/>
              <a:t>Robot may use dead reckoning</a:t>
            </a:r>
          </a:p>
          <a:p>
            <a:pPr lvl="1"/>
            <a:r>
              <a:rPr lang="en-US" dirty="0"/>
              <a:t>Or, Robot may use distance/angle to </a:t>
            </a:r>
            <a:r>
              <a:rPr lang="en-US" dirty="0" smtClean="0"/>
              <a:t>the rear </a:t>
            </a:r>
            <a:r>
              <a:rPr lang="en-US" dirty="0"/>
              <a:t>bridge marker</a:t>
            </a:r>
          </a:p>
          <a:p>
            <a:pPr marL="514350" indent="-514350">
              <a:buFont typeface="+mj-lt"/>
              <a:buAutoNum type="arabicPeriod"/>
            </a:pPr>
            <a:r>
              <a:rPr lang="en-US" dirty="0"/>
              <a:t>Deliver the </a:t>
            </a:r>
            <a:r>
              <a:rPr lang="en-US" dirty="0" err="1"/>
              <a:t>SkyStone</a:t>
            </a:r>
            <a:r>
              <a:rPr lang="en-US" dirty="0"/>
              <a:t> to the </a:t>
            </a:r>
            <a:r>
              <a:rPr lang="en-US" dirty="0" smtClean="0"/>
              <a:t>Foundation</a:t>
            </a:r>
            <a:endParaRPr lang="en-US" dirty="0"/>
          </a:p>
        </p:txBody>
      </p:sp>
      <p:sp>
        <p:nvSpPr>
          <p:cNvPr id="4" name="Date Placeholder 3"/>
          <p:cNvSpPr>
            <a:spLocks noGrp="1"/>
          </p:cNvSpPr>
          <p:nvPr>
            <p:ph type="dt" sz="half" idx="10"/>
          </p:nvPr>
        </p:nvSpPr>
        <p:spPr/>
        <p:txBody>
          <a:bodyPr/>
          <a:lstStyle/>
          <a:p>
            <a:r>
              <a:rPr lang="en-US" smtClean="0"/>
              <a:t>9/7/2019</a:t>
            </a:r>
            <a:endParaRPr lang="en-US"/>
          </a:p>
        </p:txBody>
      </p:sp>
      <p:sp>
        <p:nvSpPr>
          <p:cNvPr id="5" name="Footer Placeholder 4"/>
          <p:cNvSpPr>
            <a:spLocks noGrp="1"/>
          </p:cNvSpPr>
          <p:nvPr>
            <p:ph type="ftr" sz="quarter" idx="11"/>
          </p:nvPr>
        </p:nvSpPr>
        <p:spPr/>
        <p:txBody>
          <a:bodyPr/>
          <a:lstStyle/>
          <a:p>
            <a:r>
              <a:rPr lang="en-US" smtClean="0"/>
              <a:t>Griffin Robotics 7582</a:t>
            </a:r>
            <a:endParaRPr lang="en-US"/>
          </a:p>
        </p:txBody>
      </p:sp>
      <p:sp>
        <p:nvSpPr>
          <p:cNvPr id="6" name="Slide Number Placeholder 5"/>
          <p:cNvSpPr>
            <a:spLocks noGrp="1"/>
          </p:cNvSpPr>
          <p:nvPr>
            <p:ph type="sldNum" sz="quarter" idx="12"/>
          </p:nvPr>
        </p:nvSpPr>
        <p:spPr/>
        <p:txBody>
          <a:bodyPr/>
          <a:lstStyle/>
          <a:p>
            <a:fld id="{B0C00FF7-EB4B-43A1-8BD5-B1B1D042E2A6}" type="slidenum">
              <a:rPr lang="en-US" smtClean="0"/>
              <a:t>9</a:t>
            </a:fld>
            <a:endParaRPr lang="en-US"/>
          </a:p>
        </p:txBody>
      </p:sp>
    </p:spTree>
    <p:extLst>
      <p:ext uri="{BB962C8B-B14F-4D97-AF65-F5344CB8AC3E}">
        <p14:creationId xmlns:p14="http://schemas.microsoft.com/office/powerpoint/2010/main" val="265381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10303</TotalTime>
  <Words>929</Words>
  <Application>Microsoft Macintosh PowerPoint</Application>
  <PresentationFormat>Widescreen</PresentationFormat>
  <Paragraphs>139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Office Theme</vt:lpstr>
      <vt:lpstr>FTC Autonomous Mode Using Vuforia</vt:lpstr>
      <vt:lpstr>FTC SkyStone Play Field</vt:lpstr>
      <vt:lpstr>Match Requirements for Robot Placement</vt:lpstr>
      <vt:lpstr>Collision Avoidance Strategies</vt:lpstr>
      <vt:lpstr>Top Level Autonomous Program Steps</vt:lpstr>
      <vt:lpstr>Blue Forward High Level Action Sequence</vt:lpstr>
      <vt:lpstr>Blue Rear High-Level Action Sequence</vt:lpstr>
      <vt:lpstr>Red Forward High-Level Action Sequence</vt:lpstr>
      <vt:lpstr>Red Rear High-Level Action Sequence</vt:lpstr>
      <vt:lpstr>SkyStone Play Field</vt:lpstr>
      <vt:lpstr>Team 16471 Autonomous Strategy</vt:lpstr>
      <vt:lpstr>Questions Or Comments?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FTC Java Programming Topics</dc:title>
  <dc:creator>Doug</dc:creator>
  <cp:lastModifiedBy>Davis, Ford G</cp:lastModifiedBy>
  <cp:revision>254</cp:revision>
  <cp:lastPrinted>2018-09-01T17:49:01Z</cp:lastPrinted>
  <dcterms:created xsi:type="dcterms:W3CDTF">2018-08-26T12:44:06Z</dcterms:created>
  <dcterms:modified xsi:type="dcterms:W3CDTF">2019-11-04T01:35:07Z</dcterms:modified>
</cp:coreProperties>
</file>