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74DD5-E11E-4579-85C8-20B6F27FCE5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1043E-16DE-4251-95AC-8EF37EFD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1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8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7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0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5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5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7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4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7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10000" r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6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Force Analysis Of Holonomic Wheels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Nex+Gen</a:t>
            </a:r>
            <a:r>
              <a:rPr lang="en-US" dirty="0"/>
              <a:t> Griffin Robotics FTC Team 7582</a:t>
            </a:r>
          </a:p>
          <a:p>
            <a:endParaRPr lang="en-US" dirty="0"/>
          </a:p>
          <a:p>
            <a:r>
              <a:rPr lang="en-US" dirty="0" smtClean="0"/>
              <a:t>Cameron </a:t>
            </a:r>
            <a:r>
              <a:rPr lang="en-US" dirty="0" err="1"/>
              <a:t>Pase</a:t>
            </a:r>
            <a:endParaRPr lang="en-US" dirty="0"/>
          </a:p>
          <a:p>
            <a:r>
              <a:rPr lang="en-US" dirty="0"/>
              <a:t>Douglas </a:t>
            </a:r>
            <a:r>
              <a:rPr lang="en-US" dirty="0" err="1"/>
              <a:t>Pase</a:t>
            </a:r>
            <a:r>
              <a:rPr lang="en-US" dirty="0"/>
              <a:t>, </a:t>
            </a:r>
            <a:r>
              <a:rPr lang="en-US" dirty="0" smtClean="0"/>
              <a:t>dmpase@gmail.com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0BC5-FFE2-49E7-B741-66CEDAF58D07}" type="datetime1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7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Motor Power From A Bearing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923986"/>
              </p:ext>
            </p:extLst>
          </p:nvPr>
        </p:nvGraphicFramePr>
        <p:xfrm>
          <a:off x="1702500" y="2138680"/>
          <a:ext cx="8787000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71"/>
                <a:gridCol w="784542"/>
                <a:gridCol w="784542"/>
                <a:gridCol w="784542"/>
                <a:gridCol w="784542"/>
                <a:gridCol w="740092"/>
                <a:gridCol w="784542"/>
                <a:gridCol w="784542"/>
                <a:gridCol w="784542"/>
                <a:gridCol w="12925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r>
                        <a:rPr lang="it-IT" dirty="0" smtClean="0"/>
                        <a:t>°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r>
                        <a:rPr lang="it-IT" dirty="0" smtClean="0"/>
                        <a:t>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r>
                        <a:rPr lang="it-IT" dirty="0" smtClean="0"/>
                        <a:t>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135</a:t>
                      </a:r>
                      <a:r>
                        <a:rPr lang="it-IT" dirty="0" smtClean="0"/>
                        <a:t>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</a:t>
                      </a:r>
                      <a:r>
                        <a:rPr lang="it-IT" dirty="0" smtClean="0"/>
                        <a:t>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225</a:t>
                      </a:r>
                      <a:r>
                        <a:rPr lang="it-IT" dirty="0" smtClean="0"/>
                        <a:t>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270</a:t>
                      </a:r>
                      <a:r>
                        <a:rPr lang="it-IT" dirty="0" smtClean="0"/>
                        <a:t>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315</a:t>
                      </a:r>
                      <a:r>
                        <a:rPr lang="it-IT" dirty="0" smtClean="0"/>
                        <a:t>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Front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-sin(b+45</a:t>
                      </a:r>
                      <a:r>
                        <a:rPr lang="it-IT" dirty="0" smtClean="0"/>
                        <a:t>°)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Front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cos(b+45</a:t>
                      </a:r>
                      <a:r>
                        <a:rPr lang="it-IT" dirty="0" smtClean="0"/>
                        <a:t>°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sin(b+45</a:t>
                      </a:r>
                      <a:r>
                        <a:rPr lang="it-IT" dirty="0" smtClean="0"/>
                        <a:t>°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 smtClean="0"/>
                        <a:t>Back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-cos(b+45</a:t>
                      </a:r>
                      <a:r>
                        <a:rPr lang="it-IT" dirty="0" smtClean="0"/>
                        <a:t>°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sin(b+45</a:t>
                      </a:r>
                      <a:r>
                        <a:rPr lang="it-IT" dirty="0" smtClean="0"/>
                        <a:t>°) </a:t>
                      </a:r>
                      <a:endParaRPr lang="en-US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cos(b+45</a:t>
                      </a:r>
                      <a:r>
                        <a:rPr lang="it-IT" dirty="0" smtClean="0"/>
                        <a:t>°) </a:t>
                      </a:r>
                      <a:endParaRPr lang="en-US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+√2/2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56CC-3BB1-406C-BF0A-A08993A6751E}" type="datetime1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3A50-6D44-456A-BDE9-92152F97B765}" type="datetime1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Rotate Right</a:t>
            </a:r>
            <a:endParaRPr lang="it-IT" dirty="0" smtClean="0"/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smtClean="0"/>
              <a:t>FL: -1</a:t>
            </a:r>
          </a:p>
          <a:p>
            <a:r>
              <a:rPr lang="it-IT" dirty="0" smtClean="0"/>
              <a:t>FR: -1</a:t>
            </a:r>
          </a:p>
          <a:p>
            <a:r>
              <a:rPr lang="it-IT" dirty="0" smtClean="0"/>
              <a:t>BR: -1</a:t>
            </a:r>
          </a:p>
          <a:p>
            <a:r>
              <a:rPr lang="it-IT" dirty="0" smtClean="0"/>
              <a:t>BL: -1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 rot="18900000">
            <a:off x="5062241" y="4192019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 rot="18900000">
            <a:off x="2944683" y="2074460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rot="18900000">
            <a:off x="3282165" y="3858302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8900000">
            <a:off x="5329663" y="1810803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8900000">
            <a:off x="2950411" y="1788498"/>
            <a:ext cx="3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</a:t>
            </a:r>
            <a:r>
              <a:rPr lang="it-IT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8900000">
            <a:off x="5536126" y="18271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it-IT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8900000">
            <a:off x="2966589" y="439665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8900000">
            <a:off x="5543791" y="4465582"/>
            <a:ext cx="3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-1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8900000">
            <a:off x="6065503" y="1301561"/>
            <a:ext cx="0" cy="65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8900000" flipV="1">
            <a:off x="2775174" y="4591888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2700000" flipH="1" flipV="1">
            <a:off x="2786777" y="1284936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3500000" flipV="1">
            <a:off x="6089281" y="4586592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15B9-79AF-46DD-AFD2-CBDF22AF6FA0}" type="datetime1">
              <a:rPr lang="en-US" smtClean="0"/>
              <a:t>10/13/2018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2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Rotate Left</a:t>
            </a:r>
            <a:endParaRPr lang="it-IT" dirty="0" smtClean="0"/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smtClean="0"/>
              <a:t>FL: +1</a:t>
            </a:r>
          </a:p>
          <a:p>
            <a:r>
              <a:rPr lang="it-IT" dirty="0" smtClean="0"/>
              <a:t>FR: +1</a:t>
            </a:r>
          </a:p>
          <a:p>
            <a:r>
              <a:rPr lang="it-IT" dirty="0" smtClean="0"/>
              <a:t>BR: +1</a:t>
            </a:r>
          </a:p>
          <a:p>
            <a:r>
              <a:rPr lang="it-IT" dirty="0" smtClean="0"/>
              <a:t>BL: +1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 rot="18900000">
            <a:off x="5062241" y="4192019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 rot="18900000">
            <a:off x="2944683" y="2074460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rot="18900000">
            <a:off x="3282165" y="3858302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8900000">
            <a:off x="5329663" y="1810803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8900000">
            <a:off x="2927969" y="178849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+</a:t>
            </a:r>
            <a:r>
              <a:rPr lang="it-IT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8900000">
            <a:off x="5513684" y="18271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it-IT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8900000">
            <a:off x="2944147" y="439665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8900000">
            <a:off x="5521349" y="446558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+1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8100000">
            <a:off x="6065503" y="1301561"/>
            <a:ext cx="0" cy="65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8100000" flipV="1">
            <a:off x="2775174" y="4591888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3500000" flipH="1" flipV="1">
            <a:off x="2786777" y="1284936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2700000" flipV="1">
            <a:off x="6089281" y="4586592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7EDB-957D-4CBE-BB77-A06C962CDC26}" type="datetime1">
              <a:rPr lang="en-US" smtClean="0"/>
              <a:t>10/13/2018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Joystick Calculations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F443-0770-4C7B-9FB8-96C62F3C04AB}" type="datetime1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6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Gamepad Joysticks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gamepad has two joysticks, </a:t>
            </a:r>
            <a:r>
              <a:rPr lang="en-US" i="1" dirty="0" smtClean="0"/>
              <a:t>left</a:t>
            </a:r>
            <a:r>
              <a:rPr lang="en-US" dirty="0" smtClean="0"/>
              <a:t> and </a:t>
            </a:r>
            <a:r>
              <a:rPr lang="en-US" i="1" dirty="0" smtClean="0"/>
              <a:t>right</a:t>
            </a:r>
          </a:p>
          <a:p>
            <a:r>
              <a:rPr lang="en-US" dirty="0" smtClean="0"/>
              <a:t>Joysticks have two axes,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r>
              <a:rPr lang="en-US" dirty="0" smtClean="0"/>
              <a:t>Each axis is given a name that reflects the gamepad, joystick and axis</a:t>
            </a:r>
          </a:p>
          <a:p>
            <a:pPr lvl="1"/>
            <a:r>
              <a:rPr lang="en-US" dirty="0" smtClean="0"/>
              <a:t>double gamepad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FF0000"/>
                </a:solidFill>
              </a:rPr>
              <a:t>left</a:t>
            </a:r>
            <a:r>
              <a:rPr lang="en-US" dirty="0" smtClean="0"/>
              <a:t>_stick_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</a:p>
          <a:p>
            <a:pPr lvl="1"/>
            <a:r>
              <a:rPr lang="en-US" dirty="0" smtClean="0"/>
              <a:t>double gamepad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FF0000"/>
                </a:solidFill>
              </a:rPr>
              <a:t>left</a:t>
            </a:r>
            <a:r>
              <a:rPr lang="en-US" dirty="0" smtClean="0"/>
              <a:t>_stick_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</a:p>
          <a:p>
            <a:pPr lvl="1"/>
            <a:r>
              <a:rPr lang="en-US" dirty="0" smtClean="0"/>
              <a:t>double gamepad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FF0000"/>
                </a:solidFill>
              </a:rPr>
              <a:t>right</a:t>
            </a:r>
            <a:r>
              <a:rPr lang="en-US" dirty="0" smtClean="0"/>
              <a:t>_stick_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We can read each axis value individually using that name</a:t>
            </a:r>
          </a:p>
        </p:txBody>
      </p:sp>
      <p:pic>
        <p:nvPicPr>
          <p:cNvPr id="39" name="Content Placeholder 3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010" y="1986742"/>
            <a:ext cx="3815542" cy="3815542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V="1">
            <a:off x="7772400" y="4738255"/>
            <a:ext cx="399011" cy="70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869781" y="4738255"/>
            <a:ext cx="399011" cy="70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275764" y="5473932"/>
            <a:ext cx="1003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Left Joystick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384130" y="5460079"/>
            <a:ext cx="1003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Right</a:t>
            </a:r>
          </a:p>
          <a:p>
            <a:pPr algn="ctr"/>
            <a:r>
              <a:rPr lang="en-US" dirty="0" smtClean="0"/>
              <a:t>Joystick</a:t>
            </a:r>
            <a:endParaRPr lang="en-US" dirty="0"/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DEEA-3E82-4702-B3C1-AE0258EAE911}" type="datetime1">
              <a:rPr lang="en-US" smtClean="0"/>
              <a:t>10/13/2018</a:t>
            </a:fld>
            <a:endParaRPr lang="en-US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Joystick Conventions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525502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Joysticks follow the conventions of computer graphics displays</a:t>
            </a:r>
          </a:p>
          <a:p>
            <a:r>
              <a:rPr lang="en-US" dirty="0" smtClean="0"/>
              <a:t>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 axis increases from left to right, like in mathematics</a:t>
            </a:r>
          </a:p>
          <a:p>
            <a:r>
              <a:rPr lang="en-US" dirty="0" smtClean="0"/>
              <a:t>But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 axis is upside down, it increases from top to bottom, which is the opposite of math</a:t>
            </a:r>
          </a:p>
          <a:p>
            <a:r>
              <a:rPr lang="en-US" dirty="0" smtClean="0"/>
              <a:t>The joystick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 have a range of -1.0 to +1.0</a:t>
            </a:r>
          </a:p>
          <a:p>
            <a:r>
              <a:rPr lang="en-US" dirty="0" smtClean="0"/>
              <a:t>We can use the values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 to compute the direction the driver is telling the robot to go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758188" y="2600411"/>
            <a:ext cx="2743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9560422" y="2413302"/>
            <a:ext cx="940966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758188" y="2411506"/>
            <a:ext cx="940966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86109" y="222556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70579" y="192472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+1.0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51460" y="22255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-1.0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6200000" flipV="1">
            <a:off x="10237182" y="3068615"/>
            <a:ext cx="940966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10237181" y="4868958"/>
            <a:ext cx="940966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557965" y="378840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501085" y="534469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+1.0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758188" y="2602207"/>
            <a:ext cx="2742897" cy="273951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701611" y="378729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Active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01611" y="500582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Clipped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9128423" y="3089434"/>
            <a:ext cx="495384" cy="919805"/>
            <a:chOff x="3974539" y="2245823"/>
            <a:chExt cx="495384" cy="919805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3981712" y="2245823"/>
              <a:ext cx="488211" cy="915122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3974539" y="2250508"/>
              <a:ext cx="910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974842" y="3165335"/>
              <a:ext cx="489121" cy="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0785688" y="245169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-1.0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CB19-4179-4933-B77C-71A0443373F0}" type="datetime1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Trigonometry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5029" cy="4351338"/>
              </a:xfrm>
            </p:spPr>
            <p:txBody>
              <a:bodyPr/>
              <a:lstStyle/>
              <a:p>
                <a:r>
                  <a:rPr lang="en-US" dirty="0" smtClean="0"/>
                  <a:t>Start with a unit circle (radius=1)</a:t>
                </a:r>
              </a:p>
              <a:p>
                <a:r>
                  <a:rPr lang="en-US" dirty="0" smtClean="0"/>
                  <a:t>For some angle </a:t>
                </a:r>
                <a:r>
                  <a:rPr lang="en-US" dirty="0" smtClean="0">
                    <a:latin typeface="Symbol" panose="05050102010706020507" pitchFamily="18" charset="2"/>
                  </a:rPr>
                  <a:t>a </a:t>
                </a:r>
                <a:r>
                  <a:rPr lang="en-US" dirty="0"/>
                  <a:t>…</a:t>
                </a:r>
                <a:endParaRPr lang="en-US" dirty="0" smtClean="0">
                  <a:latin typeface="Symbol" panose="05050102010706020507" pitchFamily="18" charset="2"/>
                </a:endParaRPr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=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Symbol" panose="05050102010706020507" pitchFamily="18" charset="2"/>
                  </a:rPr>
                  <a:t>a</a:t>
                </a:r>
                <a:endParaRPr lang="en-US" dirty="0" smtClean="0"/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Symbol" panose="05050102010706020507" pitchFamily="18" charset="2"/>
                  </a:rPr>
                  <a:t>a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m:rPr>
                            <m:nor/>
                          </m:rPr>
                          <a:rPr lang="en-US" dirty="0">
                            <a:latin typeface="Symbol" panose="05050102010706020507" pitchFamily="18" charset="2"/>
                          </a:rPr>
                          <m:t>a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Symbol" panose="05050102010706020507" pitchFamily="18" charset="2"/>
                              </a:rPr>
                              <m:t>a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Symbol" panose="05050102010706020507" pitchFamily="18" charset="2"/>
                              </a:rPr>
                              <m:t>a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Pythagorean theorem says, 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(cos </a:t>
                </a:r>
                <a:r>
                  <a:rPr lang="en-US" dirty="0" smtClean="0">
                    <a:latin typeface="Symbol" panose="05050102010706020507" pitchFamily="18" charset="2"/>
                  </a:rPr>
                  <a:t>a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 (sin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Symbol" panose="05050102010706020507" pitchFamily="18" charset="2"/>
                  </a:rPr>
                  <a:t>a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5029" cy="4351338"/>
              </a:xfrm>
              <a:blipFill rotWithShape="0">
                <a:blip r:embed="rId2"/>
                <a:stretch>
                  <a:fillRect l="-208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" idx="6"/>
            <a:endCxn id="2" idx="2"/>
          </p:cNvCxnSpPr>
          <p:nvPr/>
        </p:nvCxnSpPr>
        <p:spPr>
          <a:xfrm flipH="1">
            <a:off x="7733259" y="3969004"/>
            <a:ext cx="274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561287" y="368702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+1.0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26530" y="370523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-1.0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09990" y="298261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06250" y="534590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1.0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30522" y="213822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1.0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7733259" y="2592100"/>
            <a:ext cx="2740120" cy="2753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2"/>
            <a:endCxn id="2" idx="6"/>
          </p:cNvCxnSpPr>
          <p:nvPr/>
        </p:nvCxnSpPr>
        <p:spPr>
          <a:xfrm>
            <a:off x="7733259" y="3969004"/>
            <a:ext cx="2740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0"/>
            <a:endCxn id="2" idx="4"/>
          </p:cNvCxnSpPr>
          <p:nvPr/>
        </p:nvCxnSpPr>
        <p:spPr>
          <a:xfrm>
            <a:off x="9103319" y="2592100"/>
            <a:ext cx="0" cy="27538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26314" y="361650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Symbol" charset="2"/>
                <a:ea typeface="Symbol" charset="2"/>
                <a:cs typeface="Symbol" charset="2"/>
              </a:rPr>
              <a:t>a</a:t>
            </a:r>
          </a:p>
        </p:txBody>
      </p:sp>
      <p:cxnSp>
        <p:nvCxnSpPr>
          <p:cNvPr id="25" name="Straight Connector 24"/>
          <p:cNvCxnSpPr>
            <a:endCxn id="2" idx="7"/>
          </p:cNvCxnSpPr>
          <p:nvPr/>
        </p:nvCxnSpPr>
        <p:spPr>
          <a:xfrm flipV="1">
            <a:off x="9103319" y="2995386"/>
            <a:ext cx="968779" cy="973618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" idx="7"/>
          </p:cNvCxnSpPr>
          <p:nvPr/>
        </p:nvCxnSpPr>
        <p:spPr>
          <a:xfrm flipH="1" flipV="1">
            <a:off x="9103319" y="2982614"/>
            <a:ext cx="968779" cy="1277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</p:cNvCxnSpPr>
          <p:nvPr/>
        </p:nvCxnSpPr>
        <p:spPr>
          <a:xfrm>
            <a:off x="10072098" y="2995386"/>
            <a:ext cx="0" cy="97361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647399" y="389282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99053" y="2665315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(cos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smtClean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sin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smtClean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5A56-894C-496B-9FFE-9CCD1BDA142E}" type="datetime1">
              <a:rPr lang="en-US" smtClean="0"/>
              <a:t>10/13/2018</a:t>
            </a:fld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Math.atan2(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) function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592628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If you know a point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) on the line, you can find the angle 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 to 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-axis</a:t>
            </a:r>
          </a:p>
          <a:p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 = Math.atan2(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Notice 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 is the angle from 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-axis to the line, in radians</a:t>
            </a:r>
          </a:p>
          <a:p>
            <a:r>
              <a:rPr lang="en-US" dirty="0" smtClean="0"/>
              <a:t>We can use this to find the direction the joystick is pointing, but we have to convert 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 to a bearing, in degrees</a:t>
            </a:r>
          </a:p>
        </p:txBody>
      </p:sp>
      <p:cxnSp>
        <p:nvCxnSpPr>
          <p:cNvPr id="11" name="Straight Arrow Connector 10"/>
          <p:cNvCxnSpPr>
            <a:stCxn id="2" idx="6"/>
            <a:endCxn id="2" idx="2"/>
          </p:cNvCxnSpPr>
          <p:nvPr/>
        </p:nvCxnSpPr>
        <p:spPr>
          <a:xfrm flipH="1">
            <a:off x="7733259" y="3969004"/>
            <a:ext cx="274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561287" y="368702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+1.0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26530" y="370523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-1.0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09990" y="298261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06250" y="534590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1.0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30522" y="213822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1.0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7733259" y="2592100"/>
            <a:ext cx="2740120" cy="2753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2"/>
            <a:endCxn id="2" idx="6"/>
          </p:cNvCxnSpPr>
          <p:nvPr/>
        </p:nvCxnSpPr>
        <p:spPr>
          <a:xfrm>
            <a:off x="7733259" y="3969004"/>
            <a:ext cx="2740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0"/>
            <a:endCxn id="2" idx="4"/>
          </p:cNvCxnSpPr>
          <p:nvPr/>
        </p:nvCxnSpPr>
        <p:spPr>
          <a:xfrm>
            <a:off x="9103319" y="2592100"/>
            <a:ext cx="0" cy="27538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26314" y="361650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Symbol" charset="2"/>
                <a:ea typeface="Symbol" charset="2"/>
                <a:cs typeface="Symbol" charset="2"/>
              </a:rPr>
              <a:t>a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9103319" y="2592100"/>
            <a:ext cx="1363989" cy="1376904"/>
          </a:xfrm>
          <a:prstGeom prst="line">
            <a:avLst/>
          </a:prstGeom>
          <a:ln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" idx="7"/>
          </p:cNvCxnSpPr>
          <p:nvPr/>
        </p:nvCxnSpPr>
        <p:spPr>
          <a:xfrm flipH="1" flipV="1">
            <a:off x="9103319" y="2982614"/>
            <a:ext cx="968779" cy="1277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</p:cNvCxnSpPr>
          <p:nvPr/>
        </p:nvCxnSpPr>
        <p:spPr>
          <a:xfrm>
            <a:off x="10072098" y="2995386"/>
            <a:ext cx="0" cy="97361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647399" y="389282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92358" y="22644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y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A506-68F3-424E-BFAA-DDEF28936E1C}" type="datetime1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5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63"/>
          <p:cNvSpPr/>
          <p:nvPr/>
        </p:nvSpPr>
        <p:spPr>
          <a:xfrm>
            <a:off x="2537804" y="2668707"/>
            <a:ext cx="2742897" cy="273951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64" idx="7"/>
          </p:cNvCxnSpPr>
          <p:nvPr/>
        </p:nvCxnSpPr>
        <p:spPr>
          <a:xfrm flipV="1">
            <a:off x="3906899" y="3069899"/>
            <a:ext cx="972114" cy="1001158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4" idx="0"/>
          </p:cNvCxnSpPr>
          <p:nvPr/>
        </p:nvCxnSpPr>
        <p:spPr>
          <a:xfrm flipV="1">
            <a:off x="3900637" y="2668707"/>
            <a:ext cx="8616" cy="140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64" idx="6"/>
          </p:cNvCxnSpPr>
          <p:nvPr/>
        </p:nvCxnSpPr>
        <p:spPr>
          <a:xfrm flipV="1">
            <a:off x="3900029" y="4038464"/>
            <a:ext cx="1380672" cy="3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55770" y="371303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Symbol" charset="2"/>
                <a:ea typeface="Symbol" charset="2"/>
                <a:cs typeface="Symbol" charset="2"/>
              </a:rPr>
              <a:t>a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0066931" y="282340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867963" y="235339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it-IT" dirty="0" smtClean="0">
                <a:solidFill>
                  <a:srgbClr val="FF0000"/>
                </a:solidFill>
              </a:rPr>
              <a:t>°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16200000" flipV="1">
            <a:off x="10036450" y="2792926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807277" y="331812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90</a:t>
            </a:r>
            <a:r>
              <a:rPr lang="it-IT" dirty="0" smtClean="0">
                <a:solidFill>
                  <a:srgbClr val="FF0000"/>
                </a:solidFill>
              </a:rPr>
              <a:t>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71713" y="442864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180</a:t>
            </a:r>
            <a:r>
              <a:rPr lang="it-IT" dirty="0" smtClean="0">
                <a:solidFill>
                  <a:srgbClr val="FF0000"/>
                </a:solidFill>
              </a:rPr>
              <a:t>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12315" y="331812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270</a:t>
            </a:r>
            <a:r>
              <a:rPr lang="it-IT" dirty="0" smtClean="0">
                <a:solidFill>
                  <a:srgbClr val="FF0000"/>
                </a:solidFill>
              </a:rPr>
              <a:t>°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2700000" flipV="1">
            <a:off x="10058079" y="279949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8100000" flipV="1">
            <a:off x="10066930" y="2792925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555446" y="26946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r>
              <a:rPr lang="it-IT" dirty="0" smtClean="0">
                <a:solidFill>
                  <a:srgbClr val="FF0000"/>
                </a:solidFill>
              </a:rPr>
              <a:t>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555446" y="393598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135</a:t>
            </a:r>
            <a:r>
              <a:rPr lang="it-IT" dirty="0" smtClean="0">
                <a:solidFill>
                  <a:srgbClr val="FF0000"/>
                </a:solidFill>
              </a:rPr>
              <a:t>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063303" y="397364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225</a:t>
            </a:r>
            <a:r>
              <a:rPr lang="it-IT" dirty="0" smtClean="0">
                <a:solidFill>
                  <a:srgbClr val="FF0000"/>
                </a:solidFill>
              </a:rPr>
              <a:t>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59013" y="2700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315</a:t>
            </a:r>
            <a:r>
              <a:rPr lang="it-IT" dirty="0" smtClean="0">
                <a:solidFill>
                  <a:srgbClr val="FF0000"/>
                </a:solidFill>
              </a:rPr>
              <a:t>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95680" y="37050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(0</a:t>
            </a:r>
            <a:r>
              <a:rPr lang="it-IT" dirty="0" smtClean="0"/>
              <a:t>°</a:t>
            </a:r>
            <a:r>
              <a:rPr lang="en-US" dirty="0"/>
              <a:t>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96310" y="269738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dirty="0" smtClean="0"/>
              <a:t>/4 (45</a:t>
            </a:r>
            <a:r>
              <a:rPr lang="it-IT" dirty="0" smtClean="0"/>
              <a:t>°</a:t>
            </a:r>
            <a:r>
              <a:rPr lang="en-US" dirty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93406" y="225921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dirty="0" smtClean="0"/>
              <a:t>/2 (90</a:t>
            </a:r>
            <a:r>
              <a:rPr lang="it-IT" dirty="0"/>
              <a:t>°</a:t>
            </a:r>
            <a:r>
              <a:rPr lang="en-US" dirty="0"/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09175" y="2750603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3p</a:t>
            </a:r>
            <a:r>
              <a:rPr lang="en-US" dirty="0"/>
              <a:t>/4 </a:t>
            </a:r>
            <a:r>
              <a:rPr lang="en-US" dirty="0" smtClean="0"/>
              <a:t>(135</a:t>
            </a:r>
            <a:r>
              <a:rPr lang="it-IT" dirty="0" smtClean="0"/>
              <a:t>°</a:t>
            </a:r>
            <a:r>
              <a:rPr lang="en-US" dirty="0"/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08543" y="386003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dirty="0"/>
              <a:t> </a:t>
            </a:r>
            <a:r>
              <a:rPr lang="en-US" dirty="0" smtClean="0"/>
              <a:t>(180</a:t>
            </a:r>
            <a:r>
              <a:rPr lang="it-IT" dirty="0"/>
              <a:t>°</a:t>
            </a:r>
            <a:r>
              <a:rPr lang="en-US" dirty="0"/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08543" y="486452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-3p</a:t>
            </a:r>
            <a:r>
              <a:rPr lang="en-US" dirty="0" smtClean="0"/>
              <a:t>/4 (-135</a:t>
            </a:r>
            <a:r>
              <a:rPr lang="it-IT" dirty="0" smtClean="0"/>
              <a:t>°</a:t>
            </a:r>
            <a:r>
              <a:rPr lang="en-US" dirty="0"/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95437" y="541732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dirty="0" smtClean="0"/>
              <a:t>/2 (-90</a:t>
            </a:r>
            <a:r>
              <a:rPr lang="it-IT" dirty="0"/>
              <a:t>°</a:t>
            </a:r>
            <a:r>
              <a:rPr lang="en-US" dirty="0"/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76306" y="4744897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-p</a:t>
            </a:r>
            <a:r>
              <a:rPr lang="en-US" dirty="0" smtClean="0"/>
              <a:t>/4 (-45</a:t>
            </a:r>
            <a:r>
              <a:rPr lang="it-IT" dirty="0" smtClean="0"/>
              <a:t>°</a:t>
            </a:r>
            <a:r>
              <a:rPr lang="en-US" dirty="0"/>
              <a:t>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19137" y="1667657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it-IT" dirty="0">
                <a:solidFill>
                  <a:srgbClr val="FF0000"/>
                </a:solidFill>
              </a:rPr>
              <a:t>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29023" y="219465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45</a:t>
            </a:r>
            <a:r>
              <a:rPr lang="it-IT" dirty="0" smtClean="0">
                <a:solidFill>
                  <a:srgbClr val="FF0000"/>
                </a:solidFill>
              </a:rPr>
              <a:t>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77873" y="364158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90</a:t>
            </a:r>
            <a:r>
              <a:rPr lang="it-IT" dirty="0">
                <a:solidFill>
                  <a:srgbClr val="FF0000"/>
                </a:solidFill>
              </a:rPr>
              <a:t>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68224" y="5178577"/>
            <a:ext cx="61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135</a:t>
            </a:r>
            <a:r>
              <a:rPr lang="it-IT" dirty="0" smtClean="0">
                <a:solidFill>
                  <a:srgbClr val="FF0000"/>
                </a:solidFill>
              </a:rPr>
              <a:t>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06768" y="6192119"/>
            <a:ext cx="61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180</a:t>
            </a:r>
            <a:r>
              <a:rPr lang="it-IT" dirty="0" smtClean="0">
                <a:solidFill>
                  <a:srgbClr val="FF0000"/>
                </a:solidFill>
              </a:rPr>
              <a:t>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88198" y="541693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225</a:t>
            </a:r>
            <a:r>
              <a:rPr lang="it-IT" dirty="0" smtClean="0">
                <a:solidFill>
                  <a:srgbClr val="FF0000"/>
                </a:solidFill>
              </a:rPr>
              <a:t>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73927" y="389107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270</a:t>
            </a:r>
            <a:r>
              <a:rPr lang="it-IT" dirty="0" smtClean="0">
                <a:solidFill>
                  <a:srgbClr val="FF0000"/>
                </a:solidFill>
              </a:rPr>
              <a:t>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00949" y="22993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315</a:t>
            </a:r>
            <a:r>
              <a:rPr lang="it-IT" dirty="0" smtClean="0">
                <a:solidFill>
                  <a:srgbClr val="FF0000"/>
                </a:solidFill>
              </a:rPr>
              <a:t>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76256" y="4040285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dirty="0" smtClean="0"/>
              <a:t> (</a:t>
            </a:r>
            <a:r>
              <a:rPr lang="en-US" i="1" dirty="0" smtClean="0"/>
              <a:t>deg.</a:t>
            </a:r>
            <a:r>
              <a:rPr lang="en-US" dirty="0" smtClean="0"/>
              <a:t>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658448" y="481891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FF0000"/>
                </a:solidFill>
              </a:rPr>
              <a:t>bearing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93039" y="3934126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bearing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1" name="Title 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 to a Bearing</a:t>
            </a:r>
          </a:p>
        </p:txBody>
      </p:sp>
      <p:sp>
        <p:nvSpPr>
          <p:cNvPr id="72" name="Date Placeholder 7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BF93-5DB1-4553-A625-CB4B5D8C0BAF}" type="datetime1">
              <a:rPr lang="en-US" smtClean="0"/>
              <a:t>10/13/2018</a:t>
            </a:fld>
            <a:endParaRPr lang="en-US"/>
          </a:p>
        </p:txBody>
      </p:sp>
      <p:sp>
        <p:nvSpPr>
          <p:cNvPr id="73" name="Footer Placeholder 7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7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Bearing 0</a:t>
            </a:r>
            <a:r>
              <a:rPr lang="it-IT" dirty="0" smtClean="0"/>
              <a:t>°</a:t>
            </a:r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smtClean="0"/>
              <a:t>FL: -√2/2</a:t>
            </a:r>
          </a:p>
          <a:p>
            <a:r>
              <a:rPr lang="it-IT" dirty="0" smtClean="0"/>
              <a:t>FR: +√2/2</a:t>
            </a:r>
          </a:p>
          <a:p>
            <a:r>
              <a:rPr lang="it-IT" dirty="0" smtClean="0"/>
              <a:t>BR: +√2/2</a:t>
            </a:r>
          </a:p>
          <a:p>
            <a:r>
              <a:rPr lang="it-IT" dirty="0" smtClean="0"/>
              <a:t>BL: -√2/2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26670" y="166731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4685" y="449518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2164" y="169847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72121" y="444527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it-IT" dirty="0" smtClean="0"/>
              <a:t>√2/2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 rot="16200000">
            <a:off x="2503052" y="1281493"/>
            <a:ext cx="3937608" cy="3957022"/>
            <a:chOff x="2503052" y="1281493"/>
            <a:chExt cx="3937608" cy="3957022"/>
          </a:xfrm>
        </p:grpSpPr>
        <p:cxnSp>
          <p:nvCxnSpPr>
            <p:cNvPr id="6" name="Straight Arrow Connector 5"/>
            <p:cNvCxnSpPr/>
            <p:nvPr/>
          </p:nvCxnSpPr>
          <p:spPr>
            <a:xfrm rot="5400000" flipV="1">
              <a:off x="4425942" y="2557907"/>
              <a:ext cx="0" cy="141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2700000" flipV="1">
              <a:off x="6113402" y="4588270"/>
              <a:ext cx="0" cy="654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2700000" flipV="1">
              <a:off x="2830311" y="1305179"/>
              <a:ext cx="0" cy="654517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8100000" flipH="1" flipV="1">
              <a:off x="6101976" y="1281493"/>
              <a:ext cx="0" cy="654517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8100000" flipH="1" flipV="1">
              <a:off x="2800319" y="4583998"/>
              <a:ext cx="0" cy="654517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2700000" flipV="1">
              <a:off x="4079222" y="2391061"/>
              <a:ext cx="0" cy="1027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8100000" flipV="1">
              <a:off x="4079400" y="3117172"/>
              <a:ext cx="0" cy="1027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830459" y="35999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√2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2899" y="36113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√</a:t>
            </a:r>
            <a:r>
              <a:rPr lang="it-IT" dirty="0" smtClean="0"/>
              <a:t>2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65531" y="1766658"/>
            <a:ext cx="2937836" cy="3007895"/>
            <a:chOff x="2965531" y="1766658"/>
            <a:chExt cx="2937836" cy="3007895"/>
          </a:xfrm>
        </p:grpSpPr>
        <p:sp>
          <p:nvSpPr>
            <p:cNvPr id="2" name="Oval 1"/>
            <p:cNvSpPr/>
            <p:nvPr/>
          </p:nvSpPr>
          <p:spPr>
            <a:xfrm rot="2700000">
              <a:off x="2919158" y="4171560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 rot="2700000">
              <a:off x="5036717" y="2054002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 rot="2700000">
              <a:off x="3262310" y="1807361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 rot="2700000">
              <a:off x="5309809" y="3854860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73467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13478" y="4165069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21481" y="4115362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33055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C793-5B4F-432C-82AC-B265CB1E3ACC}" type="datetime1">
              <a:rPr lang="en-US" smtClean="0"/>
              <a:t>10/13/2018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 to a Bearing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ymbol" panose="05050102010706020507" pitchFamily="18" charset="2"/>
              </a:rPr>
              <a:t>a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 is in radians</a:t>
            </a:r>
          </a:p>
          <a:p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 is an angle from 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-axis</a:t>
            </a:r>
          </a:p>
          <a:p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 increases in a counterclockwise direction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Bearing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57813" cy="3684588"/>
          </a:xfrm>
        </p:spPr>
        <p:txBody>
          <a:bodyPr/>
          <a:lstStyle/>
          <a:p>
            <a:r>
              <a:rPr lang="en-US" dirty="0" smtClean="0"/>
              <a:t>bearing </a:t>
            </a:r>
            <a:r>
              <a:rPr lang="en-US" dirty="0"/>
              <a:t>is </a:t>
            </a:r>
            <a:r>
              <a:rPr lang="en-US" dirty="0" smtClean="0"/>
              <a:t>in degrees</a:t>
            </a:r>
          </a:p>
          <a:p>
            <a:r>
              <a:rPr lang="en-US" dirty="0" smtClean="0"/>
              <a:t>bearing </a:t>
            </a:r>
            <a:r>
              <a:rPr lang="en-US" dirty="0"/>
              <a:t>is an angle from </a:t>
            </a:r>
            <a:r>
              <a:rPr lang="en-US" dirty="0" smtClean="0"/>
              <a:t>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-axis</a:t>
            </a:r>
          </a:p>
          <a:p>
            <a:r>
              <a:rPr lang="en-US" dirty="0" smtClean="0"/>
              <a:t>bearing increases in a clockwise direction</a:t>
            </a:r>
            <a:endParaRPr lang="en-US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DA6E-4812-4723-969C-A097343E8D19}" type="datetime1">
              <a:rPr lang="en-US" smtClean="0"/>
              <a:t>10/13/2018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9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Between 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a Bearing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 =   gamepad1.left_stick_x</a:t>
            </a:r>
          </a:p>
          <a:p>
            <a:pPr marL="0" indent="0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 = - gamepad1.left_stick_y</a:t>
            </a:r>
          </a:p>
          <a:p>
            <a:pPr>
              <a:buFont typeface="Symbol" panose="05050102010706020507" pitchFamily="18" charset="2"/>
              <a:buChar char="a"/>
            </a:pPr>
            <a:r>
              <a:rPr lang="en-US" dirty="0" smtClean="0"/>
              <a:t>= Math.atan2(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To get the bearing in degrees</a:t>
            </a:r>
          </a:p>
          <a:p>
            <a:pPr marL="0" indent="0">
              <a:buNone/>
            </a:pPr>
            <a:r>
              <a:rPr lang="en-US" dirty="0" smtClean="0"/>
              <a:t>bearing = 90</a:t>
            </a:r>
            <a:r>
              <a:rPr lang="it-IT" dirty="0" smtClean="0"/>
              <a:t>°</a:t>
            </a:r>
            <a:r>
              <a:rPr lang="en-US" dirty="0" smtClean="0"/>
              <a:t> – 180</a:t>
            </a:r>
            <a:r>
              <a:rPr lang="it-IT" dirty="0" smtClean="0"/>
              <a:t>°</a:t>
            </a:r>
            <a:r>
              <a:rPr lang="en-US" dirty="0" smtClean="0"/>
              <a:t> * 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 / </a:t>
            </a:r>
            <a:r>
              <a:rPr lang="en-US" dirty="0" smtClean="0">
                <a:latin typeface="Symbol" panose="05050102010706020507" pitchFamily="18" charset="2"/>
              </a:rPr>
              <a:t>p</a:t>
            </a:r>
            <a:endParaRPr lang="en-US" dirty="0">
              <a:latin typeface="Symbol" panose="05050102010706020507" pitchFamily="18" charset="2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Math.sin</a:t>
            </a:r>
            <a:r>
              <a:rPr lang="en-US" dirty="0" smtClean="0"/>
              <a:t>() and </a:t>
            </a:r>
            <a:r>
              <a:rPr lang="en-US" dirty="0" err="1" smtClean="0"/>
              <a:t>Math.cos</a:t>
            </a:r>
            <a:r>
              <a:rPr lang="en-US" dirty="0" smtClean="0"/>
              <a:t>() need the bearing in radians</a:t>
            </a:r>
          </a:p>
          <a:p>
            <a:pPr marL="0" indent="0">
              <a:buNone/>
            </a:pPr>
            <a:r>
              <a:rPr lang="en-US" dirty="0" smtClean="0"/>
              <a:t>radians =</a:t>
            </a:r>
            <a:r>
              <a:rPr lang="en-US" dirty="0"/>
              <a:t> </a:t>
            </a:r>
            <a:r>
              <a:rPr lang="en-US" dirty="0">
                <a:latin typeface="Symbol" panose="05050102010706020507" pitchFamily="18" charset="2"/>
              </a:rPr>
              <a:t>p</a:t>
            </a:r>
            <a:r>
              <a:rPr lang="en-US" dirty="0" smtClean="0"/>
              <a:t> * </a:t>
            </a:r>
            <a:r>
              <a:rPr lang="en-US" dirty="0"/>
              <a:t>bearing</a:t>
            </a:r>
            <a:r>
              <a:rPr lang="en-US" dirty="0" smtClean="0"/>
              <a:t> / </a:t>
            </a:r>
            <a:r>
              <a:rPr lang="en-US" dirty="0"/>
              <a:t>180</a:t>
            </a:r>
            <a:r>
              <a:rPr lang="it-IT" dirty="0" smtClean="0"/>
              <a:t>°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E83F-647D-40EB-A891-13A9B7ABADFA}" type="datetime1">
              <a:rPr lang="en-US" smtClean="0"/>
              <a:t>10/13/2018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 Step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Motor output should be proportional to how far the joystick is moved</a:t>
                </a:r>
              </a:p>
              <a:p>
                <a:pPr lvl="1"/>
                <a:r>
                  <a:rPr lang="en-US" dirty="0" smtClean="0"/>
                  <a:t>All the way forward means as fast as possible</a:t>
                </a:r>
              </a:p>
              <a:p>
                <a:pPr lvl="1"/>
                <a:r>
                  <a:rPr lang="en-US" dirty="0" smtClean="0"/>
                  <a:t>A little push means a little speed</a:t>
                </a:r>
              </a:p>
              <a:p>
                <a:r>
                  <a:rPr lang="en-US" dirty="0" smtClean="0"/>
                  <a:t>The length (distance from the center to the joystick position) can be calculated from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/>
                  <a:t> using the Pythagorean Theorem</a:t>
                </a:r>
              </a:p>
              <a:p>
                <a:pPr marL="0" indent="0">
                  <a:buNone/>
                </a:pPr>
                <a:r>
                  <a:rPr lang="en-US" dirty="0" smtClean="0"/>
                  <a:t>	length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 smtClean="0"/>
                  <a:t> = </a:t>
                </a:r>
                <a:r>
                  <a:rPr lang="en-US" dirty="0" err="1" smtClean="0"/>
                  <a:t>Math.sqrt</a:t>
                </a:r>
                <a:r>
                  <a:rPr lang="en-US" dirty="0" smtClean="0"/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*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err="1" smtClean="0"/>
                  <a:t>+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/>
                  <a:t>*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The length should never be greater than +1.0 or the motors will throw an exception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length = </a:t>
                </a:r>
                <a:r>
                  <a:rPr lang="en-US" dirty="0" err="1" smtClean="0"/>
                  <a:t>Math.min</a:t>
                </a:r>
                <a:r>
                  <a:rPr lang="en-US" dirty="0" smtClean="0"/>
                  <a:t>(length, 1.0)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3AC9-6DBC-4D05-BEB3-101A4B3A4E96}" type="datetime1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4304" y="1794076"/>
            <a:ext cx="2743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406538" y="1606967"/>
            <a:ext cx="940966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2604304" y="1605171"/>
            <a:ext cx="940966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32225" y="141922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6695" y="111838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+1.0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7576" y="141922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-1.0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6200000" flipV="1">
            <a:off x="5083298" y="2262280"/>
            <a:ext cx="940966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5083297" y="4062623"/>
            <a:ext cx="940966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04081" y="298206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7201" y="453835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+1.0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604304" y="1795872"/>
            <a:ext cx="2742897" cy="273951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47727" y="29809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Active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7727" y="419949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Clipped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74539" y="2283099"/>
            <a:ext cx="495384" cy="919805"/>
            <a:chOff x="3974539" y="2245823"/>
            <a:chExt cx="495384" cy="919805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3981712" y="2245823"/>
              <a:ext cx="488211" cy="915122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3974539" y="2250508"/>
              <a:ext cx="910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3974842" y="3165335"/>
              <a:ext cx="489121" cy="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047491" y="281017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Symbol" charset="2"/>
                <a:ea typeface="Symbol" charset="2"/>
                <a:cs typeface="Symbol" charset="2"/>
              </a:rPr>
              <a:t>a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527320" y="29734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(0</a:t>
            </a:r>
            <a:r>
              <a:rPr lang="it-IT" dirty="0" smtClean="0"/>
              <a:t>°</a:t>
            </a:r>
            <a:r>
              <a:rPr lang="en-US" dirty="0"/>
              <a:t>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68810" y="87930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dirty="0" smtClean="0"/>
              <a:t>/4 (45</a:t>
            </a:r>
            <a:r>
              <a:rPr lang="it-IT" dirty="0" smtClean="0"/>
              <a:t>°</a:t>
            </a:r>
            <a:r>
              <a:rPr lang="en-US" dirty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25913" y="87930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dirty="0" smtClean="0"/>
              <a:t>/2 (90</a:t>
            </a:r>
            <a:r>
              <a:rPr lang="it-IT" dirty="0"/>
              <a:t>°</a:t>
            </a:r>
            <a:r>
              <a:rPr lang="en-US" dirty="0"/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1642" y="879308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3p</a:t>
            </a:r>
            <a:r>
              <a:rPr lang="en-US" dirty="0"/>
              <a:t>/4 </a:t>
            </a:r>
            <a:r>
              <a:rPr lang="en-US" dirty="0" smtClean="0"/>
              <a:t>(135</a:t>
            </a:r>
            <a:r>
              <a:rPr lang="it-IT" dirty="0" smtClean="0"/>
              <a:t>°</a:t>
            </a:r>
            <a:r>
              <a:rPr lang="en-US" dirty="0"/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26653" y="298719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dirty="0"/>
              <a:t> </a:t>
            </a:r>
            <a:r>
              <a:rPr lang="en-US" dirty="0" smtClean="0"/>
              <a:t>(180</a:t>
            </a:r>
            <a:r>
              <a:rPr lang="it-IT" dirty="0"/>
              <a:t>°</a:t>
            </a:r>
            <a:r>
              <a:rPr lang="en-US" dirty="0"/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1656" y="517626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-3p</a:t>
            </a:r>
            <a:r>
              <a:rPr lang="en-US" dirty="0" smtClean="0"/>
              <a:t>/4 (-135</a:t>
            </a:r>
            <a:r>
              <a:rPr lang="it-IT" dirty="0" smtClean="0"/>
              <a:t>°</a:t>
            </a:r>
            <a:r>
              <a:rPr lang="en-US" dirty="0"/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70250" y="517626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dirty="0" smtClean="0"/>
              <a:t>/2 (-90</a:t>
            </a:r>
            <a:r>
              <a:rPr lang="it-IT" dirty="0"/>
              <a:t>°</a:t>
            </a:r>
            <a:r>
              <a:rPr lang="en-US" dirty="0"/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12141" y="5176260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-p</a:t>
            </a:r>
            <a:r>
              <a:rPr lang="en-US" dirty="0" smtClean="0"/>
              <a:t>/4 (-45</a:t>
            </a:r>
            <a:r>
              <a:rPr lang="it-IT" dirty="0" smtClean="0"/>
              <a:t>°</a:t>
            </a:r>
            <a:r>
              <a:rPr lang="en-US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11244" y="4044725"/>
            <a:ext cx="28251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ea typeface="Times New Roman" charset="0"/>
                <a:cs typeface="Times New Roman" charset="0"/>
              </a:rPr>
              <a:t> = gamepad1.left_stick_x</a:t>
            </a:r>
          </a:p>
          <a:p>
            <a:r>
              <a:rPr lang="en-US" i="1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ea typeface="Times New Roman" charset="0"/>
                <a:cs typeface="Times New Roman" charset="0"/>
              </a:rPr>
              <a:t> = -gamepad1.left_stick_y</a:t>
            </a:r>
            <a:endParaRPr lang="en-US" dirty="0"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Symbol" panose="05050102010706020507" pitchFamily="18" charset="2"/>
                <a:ea typeface="Times New Roman" charset="0"/>
                <a:cs typeface="Times New Roman" charset="0"/>
              </a:rPr>
              <a:t>a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=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Math.atan2(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bearing =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90</a:t>
            </a:r>
            <a:r>
              <a:rPr lang="it-IT" dirty="0" smtClean="0"/>
              <a:t>°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- </a:t>
            </a:r>
            <a:r>
              <a:rPr lang="en-US" i="1" dirty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* 180</a:t>
            </a:r>
            <a:r>
              <a:rPr lang="it-IT" dirty="0" smtClean="0"/>
              <a:t>°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/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i="1" dirty="0" smtClean="0">
                <a:latin typeface="Symbol" charset="2"/>
                <a:ea typeface="Times New Roman" charset="0"/>
                <a:cs typeface="Times New Roman" charset="0"/>
              </a:rPr>
              <a:t>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length = </a:t>
            </a:r>
            <a:r>
              <a:rPr lang="it-IT" dirty="0" smtClean="0"/>
              <a:t>√(</a:t>
            </a:r>
            <a:r>
              <a:rPr lang="it-IT" i="1" dirty="0" smtClean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it-IT" baseline="30000" dirty="0" smtClean="0"/>
              <a:t>2</a:t>
            </a:r>
            <a:r>
              <a:rPr lang="it-IT" dirty="0" smtClean="0"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lang="it-IT" i="1" dirty="0" smtClean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it-IT" baseline="30000" dirty="0" smtClean="0"/>
              <a:t>2</a:t>
            </a:r>
            <a:r>
              <a:rPr lang="it-IT" dirty="0" smtClean="0"/>
              <a:t>)</a:t>
            </a:r>
          </a:p>
          <a:p>
            <a:r>
              <a:rPr lang="it-IT" i="1" dirty="0" smtClean="0">
                <a:latin typeface="Times New Roman" charset="0"/>
                <a:ea typeface="Times New Roman" charset="0"/>
                <a:cs typeface="Times New Roman" charset="0"/>
              </a:rPr>
              <a:t>speed</a:t>
            </a:r>
            <a:r>
              <a:rPr lang="it-IT" dirty="0" smtClean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it-IT" i="1" dirty="0" smtClean="0">
                <a:latin typeface="Times New Roman" charset="0"/>
                <a:ea typeface="Times New Roman" charset="0"/>
                <a:cs typeface="Times New Roman" charset="0"/>
              </a:rPr>
              <a:t>min</a:t>
            </a:r>
            <a:r>
              <a:rPr lang="it-IT" dirty="0" smtClean="0">
                <a:latin typeface="Times New Roman" charset="0"/>
                <a:ea typeface="Times New Roman" charset="0"/>
                <a:cs typeface="Times New Roman" charset="0"/>
              </a:rPr>
              <a:t>( </a:t>
            </a:r>
            <a:r>
              <a:rPr lang="it-IT" i="1" dirty="0" smtClean="0">
                <a:latin typeface="Times New Roman" charset="0"/>
                <a:ea typeface="Times New Roman" charset="0"/>
                <a:cs typeface="Times New Roman" charset="0"/>
              </a:rPr>
              <a:t>length</a:t>
            </a:r>
            <a:r>
              <a:rPr lang="it-IT" dirty="0" smtClean="0">
                <a:latin typeface="Times New Roman" charset="0"/>
                <a:ea typeface="Times New Roman" charset="0"/>
                <a:cs typeface="Times New Roman" charset="0"/>
              </a:rPr>
              <a:t>, 1.0 )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31804" y="164535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-1.0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20127" y="30556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it-IT" dirty="0">
                <a:solidFill>
                  <a:srgbClr val="FF0000"/>
                </a:solidFill>
              </a:rPr>
              <a:t>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03406" y="31597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45</a:t>
            </a:r>
            <a:r>
              <a:rPr lang="it-IT" dirty="0" smtClean="0">
                <a:solidFill>
                  <a:srgbClr val="FF0000"/>
                </a:solidFill>
              </a:rPr>
              <a:t>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86261" y="295883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90</a:t>
            </a:r>
            <a:r>
              <a:rPr lang="it-IT" dirty="0">
                <a:solidFill>
                  <a:srgbClr val="FF0000"/>
                </a:solidFill>
              </a:rPr>
              <a:t>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22144" y="5758316"/>
            <a:ext cx="61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135</a:t>
            </a:r>
            <a:r>
              <a:rPr lang="it-IT" dirty="0" smtClean="0">
                <a:solidFill>
                  <a:srgbClr val="FF0000"/>
                </a:solidFill>
              </a:rPr>
              <a:t>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52899" y="5761615"/>
            <a:ext cx="61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180</a:t>
            </a:r>
            <a:r>
              <a:rPr lang="it-IT" dirty="0" smtClean="0">
                <a:solidFill>
                  <a:srgbClr val="FF0000"/>
                </a:solidFill>
              </a:rPr>
              <a:t>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3807" y="575831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225</a:t>
            </a:r>
            <a:r>
              <a:rPr lang="it-IT" dirty="0" smtClean="0">
                <a:solidFill>
                  <a:srgbClr val="FF0000"/>
                </a:solidFill>
              </a:rPr>
              <a:t>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9803" y="295883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270</a:t>
            </a:r>
            <a:r>
              <a:rPr lang="it-IT" dirty="0" smtClean="0">
                <a:solidFill>
                  <a:srgbClr val="FF0000"/>
                </a:solidFill>
              </a:rPr>
              <a:t>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3806" y="30556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315</a:t>
            </a:r>
            <a:r>
              <a:rPr lang="it-IT" dirty="0" smtClean="0">
                <a:solidFill>
                  <a:srgbClr val="FF0000"/>
                </a:solidFill>
              </a:rPr>
              <a:t>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90160" y="3308768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dirty="0" smtClean="0"/>
              <a:t> (</a:t>
            </a:r>
            <a:r>
              <a:rPr lang="en-US" i="1" dirty="0" smtClean="0"/>
              <a:t>deg.</a:t>
            </a:r>
            <a:r>
              <a:rPr lang="en-US" dirty="0" smtClean="0"/>
              <a:t>)   </a:t>
            </a:r>
            <a:r>
              <a:rPr lang="en-US" i="1" dirty="0" smtClean="0">
                <a:solidFill>
                  <a:srgbClr val="FF0000"/>
                </a:solidFill>
              </a:rPr>
              <a:t>bearing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758200" y="2882048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bearing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78570" y="190291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bearing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3583-F6A1-4B3E-8322-E4A105CCA0F7}" type="datetime1">
              <a:rPr lang="en-US" smtClean="0"/>
              <a:t>10/13/2018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47D-8398-4952-965F-81C8006C225C}" type="datetime1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4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Bearing 45</a:t>
            </a:r>
            <a:r>
              <a:rPr lang="it-IT" dirty="0" smtClean="0"/>
              <a:t>°</a:t>
            </a:r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smtClean="0"/>
              <a:t>FL: -1</a:t>
            </a:r>
          </a:p>
          <a:p>
            <a:r>
              <a:rPr lang="it-IT" dirty="0" smtClean="0"/>
              <a:t>FR: 0</a:t>
            </a:r>
          </a:p>
          <a:p>
            <a:r>
              <a:rPr lang="it-IT" dirty="0" smtClean="0"/>
              <a:t>BR: +1</a:t>
            </a:r>
          </a:p>
          <a:p>
            <a:r>
              <a:rPr lang="it-IT" dirty="0" smtClean="0"/>
              <a:t>BL: 0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479" y="1667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5786" y="449518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+</a:t>
            </a:r>
            <a:r>
              <a:rPr lang="it-IT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53265" y="169847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</a:t>
            </a:r>
            <a:r>
              <a:rPr lang="it-IT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68488" y="4445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2700000" flipV="1">
            <a:off x="4479623" y="2596055"/>
            <a:ext cx="0" cy="141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2700000" flipH="1" flipV="1">
            <a:off x="2820604" y="1302626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2700000" flipH="1" flipV="1">
            <a:off x="6123109" y="4604283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965531" y="1766658"/>
            <a:ext cx="2937836" cy="3007895"/>
            <a:chOff x="2965531" y="1766658"/>
            <a:chExt cx="2937836" cy="3007895"/>
          </a:xfrm>
        </p:grpSpPr>
        <p:sp>
          <p:nvSpPr>
            <p:cNvPr id="2" name="Oval 1"/>
            <p:cNvSpPr/>
            <p:nvPr/>
          </p:nvSpPr>
          <p:spPr>
            <a:xfrm rot="2700000">
              <a:off x="2919158" y="4171560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 rot="2700000">
              <a:off x="5036717" y="2054002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 rot="2700000">
              <a:off x="3262310" y="1807361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 rot="2700000">
              <a:off x="5309809" y="3854860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73467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13478" y="4165069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21481" y="4115362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33055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BEEF-22C8-4CAC-B084-AE1275DAA3BC}" type="datetime1">
              <a:rPr lang="en-US" smtClean="0"/>
              <a:t>10/13/2018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26670" y="166731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4685" y="449518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2164" y="169847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72121" y="444527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Bearing 90</a:t>
            </a:r>
            <a:r>
              <a:rPr lang="it-IT" dirty="0" smtClean="0"/>
              <a:t>°</a:t>
            </a:r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smtClean="0"/>
              <a:t>FL: -√2/2</a:t>
            </a:r>
          </a:p>
          <a:p>
            <a:r>
              <a:rPr lang="it-IT" dirty="0" smtClean="0"/>
              <a:t>FR: -√2/2</a:t>
            </a:r>
          </a:p>
          <a:p>
            <a:r>
              <a:rPr lang="it-IT" dirty="0" smtClean="0"/>
              <a:t>BR: +√2/2</a:t>
            </a:r>
          </a:p>
          <a:p>
            <a:r>
              <a:rPr lang="it-IT" dirty="0" smtClean="0"/>
              <a:t>BL: +√2/2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 rot="2700000">
            <a:off x="2919158" y="4171560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 rot="2700000">
            <a:off x="5036717" y="2054002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 rot="2700000">
            <a:off x="3262310" y="1807361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2700000">
            <a:off x="5309809" y="3854860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V="1">
            <a:off x="4425942" y="2557907"/>
            <a:ext cx="0" cy="141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2700000" flipV="1">
            <a:off x="6113402" y="4588270"/>
            <a:ext cx="0" cy="65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2700000" flipV="1">
            <a:off x="2830311" y="1305179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8100000" flipH="1" flipV="1">
            <a:off x="6101976" y="1281493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8100000" flipH="1" flipV="1">
            <a:off x="2800319" y="4583998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2700000" flipV="1">
            <a:off x="4079222" y="2391061"/>
            <a:ext cx="0" cy="102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8100000" flipV="1">
            <a:off x="4079400" y="3117172"/>
            <a:ext cx="0" cy="102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19286" y="254661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√2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2899" y="36113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√</a:t>
            </a:r>
            <a:r>
              <a:rPr lang="it-IT" dirty="0" smtClean="0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73467" y="2036781"/>
            <a:ext cx="50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13478" y="4165069"/>
            <a:ext cx="50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21481" y="4115362"/>
            <a:ext cx="50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33055" y="2036781"/>
            <a:ext cx="50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5444-0772-4904-A373-38E399CA112D}" type="datetime1">
              <a:rPr lang="en-US" smtClean="0"/>
              <a:t>10/13/2018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7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Bearing 135</a:t>
            </a:r>
            <a:r>
              <a:rPr lang="it-IT" dirty="0" smtClean="0"/>
              <a:t>°</a:t>
            </a:r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smtClean="0"/>
              <a:t>FL: 0</a:t>
            </a:r>
          </a:p>
          <a:p>
            <a:r>
              <a:rPr lang="it-IT" dirty="0" smtClean="0"/>
              <a:t>FR: -1</a:t>
            </a:r>
          </a:p>
          <a:p>
            <a:r>
              <a:rPr lang="it-IT" dirty="0" smtClean="0"/>
              <a:t>BR: 0</a:t>
            </a:r>
          </a:p>
          <a:p>
            <a:r>
              <a:rPr lang="it-IT" dirty="0" smtClean="0"/>
              <a:t>BL: +1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0213" y="16673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3494" y="4495183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88531" y="1698474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10780" y="44452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8900000">
            <a:off x="4479623" y="2545645"/>
            <a:ext cx="0" cy="141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8900000" flipH="1">
            <a:off x="2820604" y="4604284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8900000" flipH="1">
            <a:off x="6123109" y="1302627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965531" y="1766658"/>
            <a:ext cx="2937836" cy="3007895"/>
            <a:chOff x="2965531" y="1766658"/>
            <a:chExt cx="2937836" cy="3007895"/>
          </a:xfrm>
        </p:grpSpPr>
        <p:sp>
          <p:nvSpPr>
            <p:cNvPr id="2" name="Oval 1"/>
            <p:cNvSpPr/>
            <p:nvPr/>
          </p:nvSpPr>
          <p:spPr>
            <a:xfrm rot="2700000">
              <a:off x="2919158" y="4171560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 rot="2700000">
              <a:off x="5036717" y="2054002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 rot="2700000">
              <a:off x="3262310" y="1807361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 rot="2700000">
              <a:off x="5309809" y="3854860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73467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13478" y="4165069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21481" y="4115362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33055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0E70-2E73-4D64-BCF5-C6A1904429B6}" type="datetime1">
              <a:rPr lang="en-US" smtClean="0"/>
              <a:t>10/13/2018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Bearing 180</a:t>
            </a:r>
            <a:r>
              <a:rPr lang="it-IT" dirty="0" smtClean="0"/>
              <a:t>°</a:t>
            </a:r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smtClean="0"/>
              <a:t>FL: +√2/2</a:t>
            </a:r>
          </a:p>
          <a:p>
            <a:r>
              <a:rPr lang="it-IT" dirty="0" smtClean="0"/>
              <a:t>FR: -√2/2</a:t>
            </a:r>
          </a:p>
          <a:p>
            <a:r>
              <a:rPr lang="it-IT" dirty="0" smtClean="0"/>
              <a:t>BR: -√2/2</a:t>
            </a:r>
          </a:p>
          <a:p>
            <a:r>
              <a:rPr lang="it-IT" dirty="0" smtClean="0"/>
              <a:t>BL: +√2/2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26670" y="166731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4685" y="449518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2164" y="169847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72121" y="444527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it-IT" dirty="0" smtClean="0"/>
              <a:t>√2/2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 rot="5400000">
            <a:off x="2503052" y="1281493"/>
            <a:ext cx="3937608" cy="3957022"/>
            <a:chOff x="2503052" y="1281493"/>
            <a:chExt cx="3937608" cy="3957022"/>
          </a:xfrm>
        </p:grpSpPr>
        <p:cxnSp>
          <p:nvCxnSpPr>
            <p:cNvPr id="6" name="Straight Arrow Connector 5"/>
            <p:cNvCxnSpPr/>
            <p:nvPr/>
          </p:nvCxnSpPr>
          <p:spPr>
            <a:xfrm rot="5400000" flipV="1">
              <a:off x="4425942" y="2557907"/>
              <a:ext cx="0" cy="141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2700000" flipV="1">
              <a:off x="6113402" y="4588270"/>
              <a:ext cx="0" cy="654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2700000" flipV="1">
              <a:off x="2830311" y="1305179"/>
              <a:ext cx="0" cy="654517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8100000" flipH="1" flipV="1">
              <a:off x="6101976" y="1281493"/>
              <a:ext cx="0" cy="654517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8100000" flipH="1" flipV="1">
              <a:off x="2800319" y="4583998"/>
              <a:ext cx="0" cy="654517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2700000" flipV="1">
              <a:off x="4079222" y="2391061"/>
              <a:ext cx="0" cy="1027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8100000" flipV="1">
              <a:off x="4079400" y="3117172"/>
              <a:ext cx="0" cy="1027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3719286" y="254661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√2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75641" y="253493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√</a:t>
            </a:r>
            <a:r>
              <a:rPr lang="it-IT" dirty="0" smtClean="0"/>
              <a:t>2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65531" y="1766658"/>
            <a:ext cx="2937836" cy="3007895"/>
            <a:chOff x="2965531" y="1766658"/>
            <a:chExt cx="2937836" cy="3007895"/>
          </a:xfrm>
        </p:grpSpPr>
        <p:sp>
          <p:nvSpPr>
            <p:cNvPr id="2" name="Oval 1"/>
            <p:cNvSpPr/>
            <p:nvPr/>
          </p:nvSpPr>
          <p:spPr>
            <a:xfrm rot="2700000">
              <a:off x="2919158" y="4171560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 rot="2700000">
              <a:off x="5036717" y="2054002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 rot="2700000">
              <a:off x="3262310" y="1807361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 rot="2700000">
              <a:off x="5309809" y="3854860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73467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13478" y="4165069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21481" y="4115362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33055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A86D-882A-46BC-AD5A-C031EE11B435}" type="datetime1">
              <a:rPr lang="en-US" smtClean="0"/>
              <a:t>10/13/2018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Bearing 225</a:t>
            </a:r>
            <a:r>
              <a:rPr lang="it-IT" dirty="0" smtClean="0"/>
              <a:t>°</a:t>
            </a:r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smtClean="0"/>
              <a:t>FL: +1</a:t>
            </a:r>
          </a:p>
          <a:p>
            <a:r>
              <a:rPr lang="it-IT" dirty="0" smtClean="0"/>
              <a:t>FR: 0</a:t>
            </a:r>
          </a:p>
          <a:p>
            <a:r>
              <a:rPr lang="it-IT" dirty="0" smtClean="0"/>
              <a:t>BR: -1</a:t>
            </a:r>
          </a:p>
          <a:p>
            <a:r>
              <a:rPr lang="it-IT" dirty="0" smtClean="0"/>
              <a:t>BL: 0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479" y="1667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8228" y="4495183"/>
            <a:ext cx="3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</a:t>
            </a:r>
            <a:r>
              <a:rPr lang="it-IT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30823" y="169847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+</a:t>
            </a:r>
            <a:r>
              <a:rPr lang="it-IT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68488" y="4445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3500000" flipV="1">
            <a:off x="4464089" y="2545645"/>
            <a:ext cx="0" cy="141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3500000" flipH="1" flipV="1">
            <a:off x="6123108" y="4604284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3500000" flipH="1" flipV="1">
            <a:off x="2820603" y="1302627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965531" y="1766658"/>
            <a:ext cx="2937836" cy="3007895"/>
            <a:chOff x="2965531" y="1766658"/>
            <a:chExt cx="2937836" cy="3007895"/>
          </a:xfrm>
        </p:grpSpPr>
        <p:sp>
          <p:nvSpPr>
            <p:cNvPr id="2" name="Oval 1"/>
            <p:cNvSpPr/>
            <p:nvPr/>
          </p:nvSpPr>
          <p:spPr>
            <a:xfrm rot="2700000">
              <a:off x="2919158" y="4171560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 rot="2700000">
              <a:off x="5036717" y="2054002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 rot="2700000">
              <a:off x="3262310" y="1807361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 rot="2700000">
              <a:off x="5309809" y="3854860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73467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13478" y="4165069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21481" y="4115362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33055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D0BD-9348-44E3-934E-2E70CB2816F0}" type="datetime1">
              <a:rPr lang="en-US" smtClean="0"/>
              <a:t>10/13/2018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Bearing 270</a:t>
            </a:r>
            <a:r>
              <a:rPr lang="it-IT" dirty="0" smtClean="0"/>
              <a:t>°</a:t>
            </a:r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smtClean="0"/>
              <a:t>FL: +√2/2</a:t>
            </a:r>
          </a:p>
          <a:p>
            <a:r>
              <a:rPr lang="it-IT" dirty="0" smtClean="0"/>
              <a:t>FR: +√2/2</a:t>
            </a:r>
          </a:p>
          <a:p>
            <a:r>
              <a:rPr lang="it-IT" dirty="0" smtClean="0"/>
              <a:t>BR: -√2/2</a:t>
            </a:r>
          </a:p>
          <a:p>
            <a:r>
              <a:rPr lang="it-IT" dirty="0" smtClean="0"/>
              <a:t>BL: -√2/2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26670" y="166731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4685" y="449518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2164" y="169847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72121" y="444527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it-IT" dirty="0" smtClean="0"/>
              <a:t>√2/2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 rot="10800000">
            <a:off x="2503052" y="1281493"/>
            <a:ext cx="3937608" cy="3957022"/>
            <a:chOff x="2503052" y="1281493"/>
            <a:chExt cx="3937608" cy="3957022"/>
          </a:xfrm>
        </p:grpSpPr>
        <p:cxnSp>
          <p:nvCxnSpPr>
            <p:cNvPr id="6" name="Straight Arrow Connector 5"/>
            <p:cNvCxnSpPr/>
            <p:nvPr/>
          </p:nvCxnSpPr>
          <p:spPr>
            <a:xfrm rot="5400000" flipV="1">
              <a:off x="4425942" y="2557907"/>
              <a:ext cx="0" cy="141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2700000" flipV="1">
              <a:off x="6113402" y="4588270"/>
              <a:ext cx="0" cy="654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2700000" flipV="1">
              <a:off x="2830311" y="1305179"/>
              <a:ext cx="0" cy="654517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8100000" flipH="1" flipV="1">
              <a:off x="6101976" y="1281493"/>
              <a:ext cx="0" cy="654517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8100000" flipH="1" flipV="1">
              <a:off x="2800319" y="4583998"/>
              <a:ext cx="0" cy="654517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2700000" flipV="1">
              <a:off x="4079222" y="2391061"/>
              <a:ext cx="0" cy="1027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8100000" flipV="1">
              <a:off x="4079400" y="3117172"/>
              <a:ext cx="0" cy="1027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899906" y="254661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√2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833519" y="36113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√2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65531" y="1766658"/>
            <a:ext cx="2937836" cy="3007895"/>
            <a:chOff x="2965531" y="1766658"/>
            <a:chExt cx="2937836" cy="3007895"/>
          </a:xfrm>
        </p:grpSpPr>
        <p:sp>
          <p:nvSpPr>
            <p:cNvPr id="2" name="Oval 1"/>
            <p:cNvSpPr/>
            <p:nvPr/>
          </p:nvSpPr>
          <p:spPr>
            <a:xfrm rot="2700000">
              <a:off x="2919158" y="4171560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 rot="2700000">
              <a:off x="5036717" y="2054002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 rot="2700000">
              <a:off x="3262310" y="1807361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 rot="2700000">
              <a:off x="5309809" y="3854860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73467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13478" y="4165069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21481" y="4115362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33055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F2C0-A2ED-4539-A16A-C6AB785A8CE9}" type="datetime1">
              <a:rPr lang="en-US" smtClean="0"/>
              <a:t>10/13/2018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7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Bearing 315</a:t>
            </a:r>
            <a:r>
              <a:rPr lang="it-IT" dirty="0" smtClean="0"/>
              <a:t>°</a:t>
            </a:r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smtClean="0"/>
              <a:t>FL: 0</a:t>
            </a:r>
          </a:p>
          <a:p>
            <a:r>
              <a:rPr lang="it-IT" dirty="0" smtClean="0"/>
              <a:t>FR: +1</a:t>
            </a:r>
          </a:p>
          <a:p>
            <a:r>
              <a:rPr lang="it-IT" dirty="0" smtClean="0"/>
              <a:t>BR: 0</a:t>
            </a:r>
          </a:p>
          <a:p>
            <a:r>
              <a:rPr lang="it-IT" dirty="0" smtClean="0"/>
              <a:t>BL: -1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87771" y="166731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3494" y="4495183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88531" y="1698474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3222" y="444527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8900000" flipV="1">
            <a:off x="4497061" y="2563083"/>
            <a:ext cx="0" cy="141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8900000" flipH="1" flipV="1">
            <a:off x="2821027" y="4604707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8900000" flipH="1" flipV="1">
            <a:off x="6122684" y="1302202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965531" y="1766658"/>
            <a:ext cx="2937836" cy="3007895"/>
            <a:chOff x="2965531" y="1766658"/>
            <a:chExt cx="2937836" cy="3007895"/>
          </a:xfrm>
        </p:grpSpPr>
        <p:sp>
          <p:nvSpPr>
            <p:cNvPr id="2" name="Oval 1"/>
            <p:cNvSpPr/>
            <p:nvPr/>
          </p:nvSpPr>
          <p:spPr>
            <a:xfrm rot="2700000">
              <a:off x="2919158" y="4171560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 rot="2700000">
              <a:off x="5036717" y="2054002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 rot="2700000">
              <a:off x="3262310" y="1807361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 rot="2700000">
              <a:off x="5309809" y="3854860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73467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13478" y="4165069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21481" y="4115362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33055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4080-F52E-48F2-A8A5-39B8347AFCDF}" type="datetime1">
              <a:rPr lang="en-US" smtClean="0"/>
              <a:t>10/13/2018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4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10873</TotalTime>
  <Words>1463</Words>
  <Application>Microsoft Office PowerPoint</Application>
  <PresentationFormat>Widescreen</PresentationFormat>
  <Paragraphs>530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Force Analysis Of Holonomic Wheels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Computing Motor Power From A Bearing</vt:lpstr>
      <vt:lpstr>Rotation</vt:lpstr>
      <vt:lpstr>PowerPoint Presentation</vt:lpstr>
      <vt:lpstr>PowerPoint Presentation</vt:lpstr>
      <vt:lpstr>Joystick Calculations</vt:lpstr>
      <vt:lpstr>The Gamepad Joysticks</vt:lpstr>
      <vt:lpstr>Joystick Conventions</vt:lpstr>
      <vt:lpstr>Trigonometry Review</vt:lpstr>
      <vt:lpstr>The Math.atan2(y, x) function</vt:lpstr>
      <vt:lpstr>Comparing a to a Bearing</vt:lpstr>
      <vt:lpstr>Comparing a to a Bearing</vt:lpstr>
      <vt:lpstr>Converting Between a and a Bearing</vt:lpstr>
      <vt:lpstr>The Final Step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FTC Java Programming Topics</dc:title>
  <dc:creator>Doug</dc:creator>
  <cp:lastModifiedBy>Doug</cp:lastModifiedBy>
  <cp:revision>232</cp:revision>
  <cp:lastPrinted>2018-09-01T17:49:01Z</cp:lastPrinted>
  <dcterms:created xsi:type="dcterms:W3CDTF">2018-08-26T12:44:06Z</dcterms:created>
  <dcterms:modified xsi:type="dcterms:W3CDTF">2018-10-13T18:15:57Z</dcterms:modified>
</cp:coreProperties>
</file>