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316" r:id="rId4"/>
    <p:sldId id="259" r:id="rId5"/>
    <p:sldId id="265" r:id="rId6"/>
    <p:sldId id="268" r:id="rId7"/>
    <p:sldId id="269" r:id="rId8"/>
    <p:sldId id="270" r:id="rId9"/>
    <p:sldId id="271" r:id="rId10"/>
    <p:sldId id="272" r:id="rId11"/>
    <p:sldId id="346" r:id="rId12"/>
    <p:sldId id="317" r:id="rId13"/>
    <p:sldId id="349" r:id="rId14"/>
    <p:sldId id="266" r:id="rId15"/>
    <p:sldId id="267" r:id="rId16"/>
    <p:sldId id="277" r:id="rId17"/>
    <p:sldId id="278" r:id="rId18"/>
    <p:sldId id="274" r:id="rId19"/>
    <p:sldId id="275" r:id="rId20"/>
    <p:sldId id="276" r:id="rId21"/>
    <p:sldId id="273" r:id="rId22"/>
    <p:sldId id="318" r:id="rId23"/>
    <p:sldId id="350" r:id="rId24"/>
    <p:sldId id="285" r:id="rId25"/>
    <p:sldId id="288" r:id="rId26"/>
    <p:sldId id="295" r:id="rId27"/>
    <p:sldId id="293" r:id="rId28"/>
    <p:sldId id="286" r:id="rId29"/>
    <p:sldId id="292" r:id="rId30"/>
    <p:sldId id="296" r:id="rId31"/>
    <p:sldId id="291" r:id="rId32"/>
    <p:sldId id="309" r:id="rId33"/>
    <p:sldId id="319" r:id="rId34"/>
    <p:sldId id="297" r:id="rId35"/>
    <p:sldId id="300" r:id="rId36"/>
    <p:sldId id="301" r:id="rId37"/>
    <p:sldId id="304" r:id="rId38"/>
    <p:sldId id="306" r:id="rId39"/>
    <p:sldId id="298" r:id="rId40"/>
    <p:sldId id="302" r:id="rId41"/>
    <p:sldId id="310" r:id="rId42"/>
    <p:sldId id="323" r:id="rId43"/>
    <p:sldId id="311" r:id="rId44"/>
    <p:sldId id="334" r:id="rId45"/>
    <p:sldId id="337" r:id="rId46"/>
    <p:sldId id="336" r:id="rId47"/>
    <p:sldId id="324" r:id="rId48"/>
    <p:sldId id="325" r:id="rId49"/>
    <p:sldId id="326" r:id="rId50"/>
    <p:sldId id="338" r:id="rId51"/>
    <p:sldId id="327" r:id="rId52"/>
    <p:sldId id="341" r:id="rId53"/>
    <p:sldId id="328" r:id="rId54"/>
    <p:sldId id="331" r:id="rId55"/>
    <p:sldId id="332" r:id="rId56"/>
    <p:sldId id="333" r:id="rId57"/>
    <p:sldId id="340" r:id="rId58"/>
    <p:sldId id="329" r:id="rId59"/>
    <p:sldId id="343" r:id="rId60"/>
    <p:sldId id="335" r:id="rId61"/>
    <p:sldId id="342" r:id="rId62"/>
    <p:sldId id="330" r:id="rId63"/>
    <p:sldId id="320" r:id="rId64"/>
    <p:sldId id="314" r:id="rId65"/>
    <p:sldId id="305" r:id="rId66"/>
    <p:sldId id="313" r:id="rId67"/>
    <p:sldId id="321" r:id="rId68"/>
    <p:sldId id="258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>
        <p:scale>
          <a:sx n="95" d="100"/>
          <a:sy n="95" d="100"/>
        </p:scale>
        <p:origin x="91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74DD5-E11E-4579-85C8-20B6F27FCE5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1043E-16DE-4251-95AC-8EF37EFD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1043E-16DE-4251-95AC-8EF37EFD3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5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1043E-16DE-4251-95AC-8EF37EFD33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7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7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4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7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1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FTC Java Programming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Nex+Gen</a:t>
            </a:r>
            <a:r>
              <a:rPr lang="en-US" dirty="0" smtClean="0"/>
              <a:t> Griffin Robotics FTC Team 7582</a:t>
            </a:r>
          </a:p>
          <a:p>
            <a:endParaRPr lang="en-US" dirty="0"/>
          </a:p>
          <a:p>
            <a:r>
              <a:rPr lang="en-US" dirty="0" smtClean="0"/>
              <a:t>Charles Stallings, Violet Frazier, Cameron </a:t>
            </a:r>
            <a:r>
              <a:rPr lang="en-US" dirty="0" err="1" smtClean="0"/>
              <a:t>Pase</a:t>
            </a:r>
            <a:endParaRPr lang="en-US" dirty="0" smtClean="0"/>
          </a:p>
          <a:p>
            <a:r>
              <a:rPr lang="en-US" dirty="0" smtClean="0"/>
              <a:t>Douglas </a:t>
            </a:r>
            <a:r>
              <a:rPr lang="en-US" dirty="0" err="1" smtClean="0"/>
              <a:t>Pase</a:t>
            </a:r>
            <a:r>
              <a:rPr lang="en-US" dirty="0" smtClean="0"/>
              <a:t>, dmpase@gmail.com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distinct marker separating “Main” and “Stop” sections</a:t>
            </a:r>
          </a:p>
          <a:p>
            <a:r>
              <a:rPr lang="en-US" dirty="0" smtClean="0"/>
              <a:t>Begins after the last leg of the “Main” section, or whenever the real work is complete</a:t>
            </a:r>
          </a:p>
          <a:p>
            <a:r>
              <a:rPr lang="en-US" dirty="0" smtClean="0"/>
              <a:t>Shuts-down the robot components (e.g., motors, servos, sensors)</a:t>
            </a:r>
          </a:p>
          <a:p>
            <a:r>
              <a:rPr lang="en-US" dirty="0" smtClean="0"/>
              <a:t>When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runOpMode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routine exits, the robot stops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Telemetry sends data from the robot to the driver station for display</a:t>
            </a:r>
          </a:p>
          <a:p>
            <a:r>
              <a:rPr lang="en-US" dirty="0" smtClean="0"/>
              <a:t>The telemetry object is inherited from </a:t>
            </a:r>
            <a:r>
              <a:rPr lang="en-US" dirty="0" err="1" smtClean="0"/>
              <a:t>OpMode</a:t>
            </a:r>
            <a:r>
              <a:rPr lang="en-US" dirty="0" smtClean="0"/>
              <a:t> or </a:t>
            </a:r>
            <a:r>
              <a:rPr lang="en-US" dirty="0" err="1" smtClean="0"/>
              <a:t>LinearOpMode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caption, String 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caption, String format,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telemetry.update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In Linear Op Mode, update is needed to display data on the driver station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1:00 – 1:55: Robot Programming Basics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(Autonomous) Programming Model</a:t>
            </a:r>
          </a:p>
          <a:p>
            <a:pPr lvl="1"/>
            <a:r>
              <a:rPr lang="en-US" dirty="0" smtClean="0"/>
              <a:t>Iterative (Driver)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Talking To The Robot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2:00 – 2:55: Advanced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Inheritance And Abstraction To Support Multiple Robots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Exceptions To Handle Hardware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3:00 – 3:55: Special Topics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Discussion And Q/A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urved Connector 33"/>
          <p:cNvCxnSpPr/>
          <p:nvPr/>
        </p:nvCxnSpPr>
        <p:spPr>
          <a:xfrm rot="10800000">
            <a:off x="8529832" y="5164614"/>
            <a:ext cx="798497" cy="63525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/>
          <p:cNvSpPr/>
          <p:nvPr/>
        </p:nvSpPr>
        <p:spPr>
          <a:xfrm flipH="1">
            <a:off x="6962512" y="5313002"/>
            <a:ext cx="948532" cy="100672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68" y="3946816"/>
            <a:ext cx="2014418" cy="2014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59" y="2282589"/>
            <a:ext cx="1282425" cy="1370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94" y="2282588"/>
            <a:ext cx="773266" cy="1376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68" y="2277279"/>
            <a:ext cx="749644" cy="1376229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flipH="1">
            <a:off x="7591425" y="3234508"/>
            <a:ext cx="1280053" cy="261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364448" y="4068326"/>
            <a:ext cx="184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82984" y="3129942"/>
            <a:ext cx="142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Name</a:t>
            </a:r>
          </a:p>
          <a:p>
            <a:r>
              <a:rPr lang="en-US" dirty="0" smtClean="0"/>
              <a:t>Device Type</a:t>
            </a:r>
          </a:p>
          <a:p>
            <a:r>
              <a:rPr lang="en-US" dirty="0" smtClean="0"/>
              <a:t>Port ID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10800000" flipV="1">
            <a:off x="2535194" y="2789153"/>
            <a:ext cx="910701" cy="8526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245775" y="2578008"/>
            <a:ext cx="2097807" cy="1888796"/>
          </a:xfrm>
          <a:custGeom>
            <a:avLst/>
            <a:gdLst>
              <a:gd name="connsiteX0" fmla="*/ 583903 w 2097807"/>
              <a:gd name="connsiteY0" fmla="*/ 11443 h 1888796"/>
              <a:gd name="connsiteX1" fmla="*/ 357326 w 2097807"/>
              <a:gd name="connsiteY1" fmla="*/ 3351 h 1888796"/>
              <a:gd name="connsiteX2" fmla="*/ 163117 w 2097807"/>
              <a:gd name="connsiteY2" fmla="*/ 59996 h 1888796"/>
              <a:gd name="connsiteX3" fmla="*/ 33644 w 2097807"/>
              <a:gd name="connsiteY3" fmla="*/ 181376 h 1888796"/>
              <a:gd name="connsiteX4" fmla="*/ 1276 w 2097807"/>
              <a:gd name="connsiteY4" fmla="*/ 367493 h 1888796"/>
              <a:gd name="connsiteX5" fmla="*/ 17460 w 2097807"/>
              <a:gd name="connsiteY5" fmla="*/ 594070 h 1888796"/>
              <a:gd name="connsiteX6" fmla="*/ 114565 w 2097807"/>
              <a:gd name="connsiteY6" fmla="*/ 788279 h 1888796"/>
              <a:gd name="connsiteX7" fmla="*/ 422062 w 2097807"/>
              <a:gd name="connsiteY7" fmla="*/ 1006764 h 1888796"/>
              <a:gd name="connsiteX8" fmla="*/ 608179 w 2097807"/>
              <a:gd name="connsiteY8" fmla="*/ 1419457 h 1888796"/>
              <a:gd name="connsiteX9" fmla="*/ 1061333 w 2097807"/>
              <a:gd name="connsiteY9" fmla="*/ 1492286 h 1888796"/>
              <a:gd name="connsiteX10" fmla="*/ 1465935 w 2097807"/>
              <a:gd name="connsiteY10" fmla="*/ 1306169 h 1888796"/>
              <a:gd name="connsiteX11" fmla="*/ 1789616 w 2097807"/>
              <a:gd name="connsiteY11" fmla="*/ 1289985 h 1888796"/>
              <a:gd name="connsiteX12" fmla="*/ 2016193 w 2097807"/>
              <a:gd name="connsiteY12" fmla="*/ 1403273 h 1888796"/>
              <a:gd name="connsiteX13" fmla="*/ 2097113 w 2097807"/>
              <a:gd name="connsiteY13" fmla="*/ 1605574 h 1888796"/>
              <a:gd name="connsiteX14" fmla="*/ 2048561 w 2097807"/>
              <a:gd name="connsiteY14" fmla="*/ 1783599 h 1888796"/>
              <a:gd name="connsiteX15" fmla="*/ 1935273 w 2097807"/>
              <a:gd name="connsiteY15" fmla="*/ 1888796 h 18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7807" h="1888796">
                <a:moveTo>
                  <a:pt x="583903" y="11443"/>
                </a:moveTo>
                <a:cubicBezTo>
                  <a:pt x="505680" y="3351"/>
                  <a:pt x="427457" y="-4741"/>
                  <a:pt x="357326" y="3351"/>
                </a:cubicBezTo>
                <a:cubicBezTo>
                  <a:pt x="287195" y="11443"/>
                  <a:pt x="217064" y="30325"/>
                  <a:pt x="163117" y="59996"/>
                </a:cubicBezTo>
                <a:cubicBezTo>
                  <a:pt x="109170" y="89667"/>
                  <a:pt x="60617" y="130127"/>
                  <a:pt x="33644" y="181376"/>
                </a:cubicBezTo>
                <a:cubicBezTo>
                  <a:pt x="6671" y="232625"/>
                  <a:pt x="3973" y="298711"/>
                  <a:pt x="1276" y="367493"/>
                </a:cubicBezTo>
                <a:cubicBezTo>
                  <a:pt x="-1421" y="436275"/>
                  <a:pt x="-1421" y="523939"/>
                  <a:pt x="17460" y="594070"/>
                </a:cubicBezTo>
                <a:cubicBezTo>
                  <a:pt x="36341" y="664201"/>
                  <a:pt x="47131" y="719497"/>
                  <a:pt x="114565" y="788279"/>
                </a:cubicBezTo>
                <a:cubicBezTo>
                  <a:pt x="181999" y="857061"/>
                  <a:pt x="339793" y="901568"/>
                  <a:pt x="422062" y="1006764"/>
                </a:cubicBezTo>
                <a:cubicBezTo>
                  <a:pt x="504331" y="1111960"/>
                  <a:pt x="501634" y="1338537"/>
                  <a:pt x="608179" y="1419457"/>
                </a:cubicBezTo>
                <a:cubicBezTo>
                  <a:pt x="714724" y="1500377"/>
                  <a:pt x="918374" y="1511167"/>
                  <a:pt x="1061333" y="1492286"/>
                </a:cubicBezTo>
                <a:cubicBezTo>
                  <a:pt x="1204292" y="1473405"/>
                  <a:pt x="1344555" y="1339886"/>
                  <a:pt x="1465935" y="1306169"/>
                </a:cubicBezTo>
                <a:cubicBezTo>
                  <a:pt x="1587315" y="1272452"/>
                  <a:pt x="1697906" y="1273801"/>
                  <a:pt x="1789616" y="1289985"/>
                </a:cubicBezTo>
                <a:cubicBezTo>
                  <a:pt x="1881326" y="1306169"/>
                  <a:pt x="1964944" y="1350675"/>
                  <a:pt x="2016193" y="1403273"/>
                </a:cubicBezTo>
                <a:cubicBezTo>
                  <a:pt x="2067442" y="1455871"/>
                  <a:pt x="2091718" y="1542186"/>
                  <a:pt x="2097113" y="1605574"/>
                </a:cubicBezTo>
                <a:cubicBezTo>
                  <a:pt x="2102508" y="1668962"/>
                  <a:pt x="2075534" y="1736395"/>
                  <a:pt x="2048561" y="1783599"/>
                </a:cubicBezTo>
                <a:cubicBezTo>
                  <a:pt x="2021588" y="1830803"/>
                  <a:pt x="1978430" y="1859799"/>
                  <a:pt x="1935273" y="18887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flipH="1">
            <a:off x="7600950" y="2462983"/>
            <a:ext cx="1280053" cy="261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57525" y="1920958"/>
            <a:ext cx="147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Driver Station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23396" y="1920958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 Controller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3100" y="5043949"/>
            <a:ext cx="122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Game </a:t>
            </a:r>
            <a:r>
              <a:rPr lang="en-US" dirty="0" smtClean="0"/>
              <a:t>Pads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86300" y="3359233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Direct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22914" y="5911933"/>
            <a:ext cx="86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561084" y="6064333"/>
            <a:ext cx="90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682984" y="2359108"/>
            <a:ext cx="15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 Program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58228" y="633821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Servos</a:t>
            </a:r>
            <a:endParaRPr lang="en-US" dirty="0"/>
          </a:p>
        </p:txBody>
      </p:sp>
      <p:cxnSp>
        <p:nvCxnSpPr>
          <p:cNvPr id="58" name="Curved Connector 57"/>
          <p:cNvCxnSpPr/>
          <p:nvPr/>
        </p:nvCxnSpPr>
        <p:spPr>
          <a:xfrm rot="10800000" flipV="1">
            <a:off x="5903494" y="4437657"/>
            <a:ext cx="1391185" cy="46311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0800000" flipV="1">
            <a:off x="5875361" y="4786691"/>
            <a:ext cx="1102488" cy="77427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13</a:t>
            </a:fld>
            <a:endParaRPr lang="en-US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81" y="2130825"/>
            <a:ext cx="523810" cy="766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27" y="5503862"/>
            <a:ext cx="927048" cy="9270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19" y="5681382"/>
            <a:ext cx="1339195" cy="10043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53" y="4701521"/>
            <a:ext cx="1697833" cy="50935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53" y="5322054"/>
            <a:ext cx="1697833" cy="509350"/>
          </a:xfrm>
          <a:prstGeom prst="rect">
            <a:avLst/>
          </a:prstGeom>
        </p:spPr>
      </p:pic>
      <p:cxnSp>
        <p:nvCxnSpPr>
          <p:cNvPr id="56" name="Curved Connector 55"/>
          <p:cNvCxnSpPr/>
          <p:nvPr/>
        </p:nvCxnSpPr>
        <p:spPr>
          <a:xfrm rot="10800000">
            <a:off x="1838530" y="2970156"/>
            <a:ext cx="696625" cy="6716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10800000" flipV="1">
            <a:off x="1798546" y="3639812"/>
            <a:ext cx="736733" cy="7258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617" y="3048666"/>
            <a:ext cx="798367" cy="10201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7167" y="2417933"/>
            <a:ext cx="1101556" cy="110155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7987" y="3815964"/>
            <a:ext cx="1101556" cy="11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suitable for driver operation</a:t>
            </a:r>
          </a:p>
          <a:p>
            <a:r>
              <a:rPr lang="en-US" dirty="0" smtClean="0"/>
              <a:t>Separates the operation into “</a:t>
            </a:r>
            <a:r>
              <a:rPr lang="en-US" dirty="0" err="1" smtClean="0"/>
              <a:t>init</a:t>
            </a:r>
            <a:r>
              <a:rPr lang="en-US" dirty="0" smtClean="0"/>
              <a:t>”, “loop” and “stop” sections</a:t>
            </a:r>
          </a:p>
          <a:p>
            <a:pPr lvl="1"/>
            <a:r>
              <a:rPr lang="en-US" dirty="0" smtClean="0"/>
              <a:t>Two additional sections, “</a:t>
            </a:r>
            <a:r>
              <a:rPr lang="en-US" dirty="0" err="1" smtClean="0"/>
              <a:t>init_loop</a:t>
            </a:r>
            <a:r>
              <a:rPr lang="en-US" dirty="0" smtClean="0"/>
              <a:t>” and “start”, are also available</a:t>
            </a:r>
          </a:p>
          <a:p>
            <a:r>
              <a:rPr lang="en-US" dirty="0" smtClean="0"/>
              <a:t>Sections are implemented as individual routines</a:t>
            </a:r>
          </a:p>
          <a:p>
            <a:r>
              <a:rPr lang="en-US" dirty="0" smtClean="0"/>
              <a:t>Unused routines may be inherited from the </a:t>
            </a:r>
            <a:r>
              <a:rPr lang="en-US" dirty="0" err="1" smtClean="0"/>
              <a:t>OpMode</a:t>
            </a:r>
            <a:r>
              <a:rPr lang="en-US" dirty="0" smtClean="0"/>
              <a:t> superclass</a:t>
            </a:r>
          </a:p>
          <a:p>
            <a:r>
              <a:rPr lang="en-US" dirty="0" smtClean="0"/>
              <a:t>Uses “polling” for the main (loop) phase (explained later)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 Mode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group="Iterative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	// name used on driver 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Driver_Iterative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		// superclass must be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runtime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// timer object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				// initialization section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}				// initialization loop section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runtime.reset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		// start section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				// loop section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				// stop section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once after “</a:t>
            </a:r>
            <a:r>
              <a:rPr lang="en-US" dirty="0" err="1" smtClean="0"/>
              <a:t>Init</a:t>
            </a:r>
            <a:r>
              <a:rPr lang="en-US" dirty="0" smtClean="0"/>
              <a:t>” is pressed on the Driver Station</a:t>
            </a:r>
          </a:p>
          <a:p>
            <a:r>
              <a:rPr lang="en-US" dirty="0" smtClean="0"/>
              <a:t>Initialization code is placed in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routine </a:t>
            </a:r>
          </a:p>
          <a:p>
            <a:r>
              <a:rPr lang="en-US" dirty="0" smtClean="0"/>
              <a:t>Turn on all devices in the robot</a:t>
            </a:r>
          </a:p>
          <a:p>
            <a:r>
              <a:rPr lang="en-US" dirty="0" smtClean="0"/>
              <a:t>Each device (motor, servo, sensor) must be activated individually</a:t>
            </a:r>
          </a:p>
          <a:p>
            <a:r>
              <a:rPr lang="en-US" dirty="0" smtClean="0"/>
              <a:t>Activating a device places it into a known state, ready for use</a:t>
            </a:r>
          </a:p>
          <a:p>
            <a:r>
              <a:rPr lang="en-US" dirty="0" smtClean="0"/>
              <a:t>Works similar to the initialization section of a Linear Op Mode</a:t>
            </a:r>
          </a:p>
          <a:p>
            <a:r>
              <a:rPr lang="en-US" dirty="0" smtClean="0"/>
              <a:t>Times out if it does not finish in less than 4 seconds</a:t>
            </a:r>
          </a:p>
          <a:p>
            <a:r>
              <a:rPr lang="en-US" dirty="0" smtClean="0"/>
              <a:t>Timing out aborts the program and crashes the robot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Init_loop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repeatedly after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and before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start()</a:t>
            </a:r>
            <a:r>
              <a:rPr lang="en-US" dirty="0" smtClean="0"/>
              <a:t>  </a:t>
            </a:r>
          </a:p>
          <a:p>
            <a:r>
              <a:rPr lang="en-US" dirty="0" smtClean="0"/>
              <a:t>Useful for keeping devices “warm” between initialization and play</a:t>
            </a:r>
          </a:p>
          <a:p>
            <a:r>
              <a:rPr lang="en-US" dirty="0" smtClean="0"/>
              <a:t>Code is placed in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init_loop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routine </a:t>
            </a:r>
          </a:p>
          <a:p>
            <a:r>
              <a:rPr lang="en-US" dirty="0" smtClean="0"/>
              <a:t>Not often used or needed</a:t>
            </a:r>
          </a:p>
          <a:p>
            <a:r>
              <a:rPr lang="en-US" dirty="0" smtClean="0"/>
              <a:t>May also time out if not completed quickly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once after the driver presses “Play”       on the driver station</a:t>
            </a:r>
          </a:p>
          <a:p>
            <a:r>
              <a:rPr lang="en-US" dirty="0" smtClean="0"/>
              <a:t>Used to reset the robot clock at the beginning of play</a:t>
            </a:r>
          </a:p>
          <a:p>
            <a:r>
              <a:rPr lang="en-US" dirty="0" smtClean="0"/>
              <a:t>May also time out if not completed quickly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66" y="1845081"/>
            <a:ext cx="428016" cy="4280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repeatedly after “Play”       is pressed</a:t>
            </a:r>
          </a:p>
          <a:p>
            <a:r>
              <a:rPr lang="en-US" dirty="0" smtClean="0"/>
              <a:t>Continues to execute until “Stop”       is pressed</a:t>
            </a:r>
          </a:p>
          <a:p>
            <a:r>
              <a:rPr lang="en-US" dirty="0" smtClean="0"/>
              <a:t>Normal operation often follows this pattern: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Read input from the game pads, sensors, and encoders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Compute changes to the motor and servo power settings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Set the new power levels for the motors and servos</a:t>
            </a:r>
          </a:p>
          <a:p>
            <a:r>
              <a:rPr lang="en-US" dirty="0" smtClean="0"/>
              <a:t>Executed about every 1/10</a:t>
            </a:r>
            <a:r>
              <a:rPr lang="en-US" baseline="30000" dirty="0" smtClean="0"/>
              <a:t>th</a:t>
            </a:r>
            <a:r>
              <a:rPr lang="en-US" dirty="0" smtClean="0"/>
              <a:t> second (polling)</a:t>
            </a:r>
          </a:p>
          <a:p>
            <a:r>
              <a:rPr lang="en-US" dirty="0" smtClean="0"/>
              <a:t>Times out if it does not finish in less than 4 seconds</a:t>
            </a:r>
          </a:p>
          <a:p>
            <a:r>
              <a:rPr lang="en-US" dirty="0" smtClean="0"/>
              <a:t>Timing out aborts the program and crashes the robot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499" y="1845081"/>
            <a:ext cx="428016" cy="4280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4" y="2379235"/>
            <a:ext cx="410555" cy="4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1:00 – 1:55: Robot Programming Basics</a:t>
            </a:r>
          </a:p>
          <a:p>
            <a:pPr lvl="1"/>
            <a:r>
              <a:rPr lang="en-US" dirty="0" smtClean="0"/>
              <a:t>Linear (Autonomous) Programming Model</a:t>
            </a:r>
          </a:p>
          <a:p>
            <a:pPr lvl="1"/>
            <a:r>
              <a:rPr lang="en-US" dirty="0" smtClean="0"/>
              <a:t>Iterative (Driver) Programming Model</a:t>
            </a:r>
          </a:p>
          <a:p>
            <a:pPr lvl="1"/>
            <a:r>
              <a:rPr lang="en-US" dirty="0" smtClean="0"/>
              <a:t>Talking To The Robot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2:00 – 2:55: Advanced Programming</a:t>
            </a:r>
          </a:p>
          <a:p>
            <a:pPr lvl="1"/>
            <a:r>
              <a:rPr lang="en-US" dirty="0" smtClean="0"/>
              <a:t>Using Inheritance And Abstraction To Support Multiple Robots</a:t>
            </a:r>
          </a:p>
          <a:p>
            <a:pPr lvl="1"/>
            <a:r>
              <a:rPr lang="en-US" dirty="0" smtClean="0"/>
              <a:t>Using Exceptions To Handle Hardware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3:00 – 3:55: Special Topics</a:t>
            </a:r>
          </a:p>
          <a:p>
            <a:pPr lvl="1"/>
            <a:r>
              <a:rPr lang="en-US" dirty="0" smtClean="0"/>
              <a:t>Open Discussion And Q/A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once after the “Stop” button        has been pressed</a:t>
            </a:r>
          </a:p>
          <a:p>
            <a:r>
              <a:rPr lang="en-US" dirty="0" smtClean="0"/>
              <a:t>Shuts-down the robot components (e.g., motors, servos, sensors)</a:t>
            </a:r>
          </a:p>
          <a:p>
            <a:r>
              <a:rPr lang="en-US" dirty="0" smtClean="0"/>
              <a:t>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stop()</a:t>
            </a:r>
            <a:r>
              <a:rPr lang="en-US" dirty="0" smtClean="0"/>
              <a:t> exits, the robot program terminates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15" y="1817456"/>
            <a:ext cx="478192" cy="47819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Telemetry sends data from the robot to the driver station for display</a:t>
            </a:r>
          </a:p>
          <a:p>
            <a:r>
              <a:rPr lang="en-US" dirty="0" smtClean="0"/>
              <a:t>The telemetry object is inherited from </a:t>
            </a:r>
            <a:r>
              <a:rPr lang="en-US" dirty="0" err="1" smtClean="0"/>
              <a:t>OpMode</a:t>
            </a:r>
            <a:r>
              <a:rPr lang="en-US" dirty="0" smtClean="0"/>
              <a:t> or </a:t>
            </a:r>
            <a:r>
              <a:rPr lang="en-US" dirty="0" err="1" smtClean="0"/>
              <a:t>LinearOpMode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caption, String 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caption, String format,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telemetry.update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In Iterative Op Mode, update occurs automatically at the end of each loop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1:00 – 1:55: Robot Programming Basics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(Autonomous)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Iterative (Driver) Programming Model</a:t>
            </a:r>
          </a:p>
          <a:p>
            <a:pPr lvl="1"/>
            <a:r>
              <a:rPr lang="en-US" dirty="0" smtClean="0"/>
              <a:t>Talking To The Robot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2:00 – 2:55: Advanced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Inheritance And Abstraction To Support Multiple Robots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Exceptions To Handle Hardware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3:00 – 3:55: Special Topics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Discussion And Q/A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urved Connector 33"/>
          <p:cNvCxnSpPr/>
          <p:nvPr/>
        </p:nvCxnSpPr>
        <p:spPr>
          <a:xfrm rot="10800000">
            <a:off x="8529832" y="5164614"/>
            <a:ext cx="798497" cy="63525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/>
          <p:cNvSpPr/>
          <p:nvPr/>
        </p:nvSpPr>
        <p:spPr>
          <a:xfrm flipH="1">
            <a:off x="6962512" y="5313002"/>
            <a:ext cx="948532" cy="100672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68" y="3946816"/>
            <a:ext cx="2014418" cy="2014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59" y="2282589"/>
            <a:ext cx="1282425" cy="1370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94" y="2282588"/>
            <a:ext cx="773266" cy="1376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68" y="2277279"/>
            <a:ext cx="749644" cy="1376229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flipH="1">
            <a:off x="7591425" y="3234508"/>
            <a:ext cx="1280053" cy="261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364448" y="4068326"/>
            <a:ext cx="184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82984" y="3129942"/>
            <a:ext cx="142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Name</a:t>
            </a:r>
          </a:p>
          <a:p>
            <a:r>
              <a:rPr lang="en-US" dirty="0" smtClean="0"/>
              <a:t>Device Type</a:t>
            </a:r>
          </a:p>
          <a:p>
            <a:r>
              <a:rPr lang="en-US" dirty="0" smtClean="0"/>
              <a:t>Port ID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10800000" flipV="1">
            <a:off x="2535194" y="2784391"/>
            <a:ext cx="910701" cy="8526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245775" y="2578008"/>
            <a:ext cx="2097807" cy="1888796"/>
          </a:xfrm>
          <a:custGeom>
            <a:avLst/>
            <a:gdLst>
              <a:gd name="connsiteX0" fmla="*/ 583903 w 2097807"/>
              <a:gd name="connsiteY0" fmla="*/ 11443 h 1888796"/>
              <a:gd name="connsiteX1" fmla="*/ 357326 w 2097807"/>
              <a:gd name="connsiteY1" fmla="*/ 3351 h 1888796"/>
              <a:gd name="connsiteX2" fmla="*/ 163117 w 2097807"/>
              <a:gd name="connsiteY2" fmla="*/ 59996 h 1888796"/>
              <a:gd name="connsiteX3" fmla="*/ 33644 w 2097807"/>
              <a:gd name="connsiteY3" fmla="*/ 181376 h 1888796"/>
              <a:gd name="connsiteX4" fmla="*/ 1276 w 2097807"/>
              <a:gd name="connsiteY4" fmla="*/ 367493 h 1888796"/>
              <a:gd name="connsiteX5" fmla="*/ 17460 w 2097807"/>
              <a:gd name="connsiteY5" fmla="*/ 594070 h 1888796"/>
              <a:gd name="connsiteX6" fmla="*/ 114565 w 2097807"/>
              <a:gd name="connsiteY6" fmla="*/ 788279 h 1888796"/>
              <a:gd name="connsiteX7" fmla="*/ 422062 w 2097807"/>
              <a:gd name="connsiteY7" fmla="*/ 1006764 h 1888796"/>
              <a:gd name="connsiteX8" fmla="*/ 608179 w 2097807"/>
              <a:gd name="connsiteY8" fmla="*/ 1419457 h 1888796"/>
              <a:gd name="connsiteX9" fmla="*/ 1061333 w 2097807"/>
              <a:gd name="connsiteY9" fmla="*/ 1492286 h 1888796"/>
              <a:gd name="connsiteX10" fmla="*/ 1465935 w 2097807"/>
              <a:gd name="connsiteY10" fmla="*/ 1306169 h 1888796"/>
              <a:gd name="connsiteX11" fmla="*/ 1789616 w 2097807"/>
              <a:gd name="connsiteY11" fmla="*/ 1289985 h 1888796"/>
              <a:gd name="connsiteX12" fmla="*/ 2016193 w 2097807"/>
              <a:gd name="connsiteY12" fmla="*/ 1403273 h 1888796"/>
              <a:gd name="connsiteX13" fmla="*/ 2097113 w 2097807"/>
              <a:gd name="connsiteY13" fmla="*/ 1605574 h 1888796"/>
              <a:gd name="connsiteX14" fmla="*/ 2048561 w 2097807"/>
              <a:gd name="connsiteY14" fmla="*/ 1783599 h 1888796"/>
              <a:gd name="connsiteX15" fmla="*/ 1935273 w 2097807"/>
              <a:gd name="connsiteY15" fmla="*/ 1888796 h 18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7807" h="1888796">
                <a:moveTo>
                  <a:pt x="583903" y="11443"/>
                </a:moveTo>
                <a:cubicBezTo>
                  <a:pt x="505680" y="3351"/>
                  <a:pt x="427457" y="-4741"/>
                  <a:pt x="357326" y="3351"/>
                </a:cubicBezTo>
                <a:cubicBezTo>
                  <a:pt x="287195" y="11443"/>
                  <a:pt x="217064" y="30325"/>
                  <a:pt x="163117" y="59996"/>
                </a:cubicBezTo>
                <a:cubicBezTo>
                  <a:pt x="109170" y="89667"/>
                  <a:pt x="60617" y="130127"/>
                  <a:pt x="33644" y="181376"/>
                </a:cubicBezTo>
                <a:cubicBezTo>
                  <a:pt x="6671" y="232625"/>
                  <a:pt x="3973" y="298711"/>
                  <a:pt x="1276" y="367493"/>
                </a:cubicBezTo>
                <a:cubicBezTo>
                  <a:pt x="-1421" y="436275"/>
                  <a:pt x="-1421" y="523939"/>
                  <a:pt x="17460" y="594070"/>
                </a:cubicBezTo>
                <a:cubicBezTo>
                  <a:pt x="36341" y="664201"/>
                  <a:pt x="47131" y="719497"/>
                  <a:pt x="114565" y="788279"/>
                </a:cubicBezTo>
                <a:cubicBezTo>
                  <a:pt x="181999" y="857061"/>
                  <a:pt x="339793" y="901568"/>
                  <a:pt x="422062" y="1006764"/>
                </a:cubicBezTo>
                <a:cubicBezTo>
                  <a:pt x="504331" y="1111960"/>
                  <a:pt x="501634" y="1338537"/>
                  <a:pt x="608179" y="1419457"/>
                </a:cubicBezTo>
                <a:cubicBezTo>
                  <a:pt x="714724" y="1500377"/>
                  <a:pt x="918374" y="1511167"/>
                  <a:pt x="1061333" y="1492286"/>
                </a:cubicBezTo>
                <a:cubicBezTo>
                  <a:pt x="1204292" y="1473405"/>
                  <a:pt x="1344555" y="1339886"/>
                  <a:pt x="1465935" y="1306169"/>
                </a:cubicBezTo>
                <a:cubicBezTo>
                  <a:pt x="1587315" y="1272452"/>
                  <a:pt x="1697906" y="1273801"/>
                  <a:pt x="1789616" y="1289985"/>
                </a:cubicBezTo>
                <a:cubicBezTo>
                  <a:pt x="1881326" y="1306169"/>
                  <a:pt x="1964944" y="1350675"/>
                  <a:pt x="2016193" y="1403273"/>
                </a:cubicBezTo>
                <a:cubicBezTo>
                  <a:pt x="2067442" y="1455871"/>
                  <a:pt x="2091718" y="1542186"/>
                  <a:pt x="2097113" y="1605574"/>
                </a:cubicBezTo>
                <a:cubicBezTo>
                  <a:pt x="2102508" y="1668962"/>
                  <a:pt x="2075534" y="1736395"/>
                  <a:pt x="2048561" y="1783599"/>
                </a:cubicBezTo>
                <a:cubicBezTo>
                  <a:pt x="2021588" y="1830803"/>
                  <a:pt x="1978430" y="1859799"/>
                  <a:pt x="1935273" y="18887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flipH="1">
            <a:off x="7600950" y="2462983"/>
            <a:ext cx="1280053" cy="261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57525" y="1920958"/>
            <a:ext cx="147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Driver Station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23396" y="1920958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 Controller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3100" y="5043949"/>
            <a:ext cx="122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Game </a:t>
            </a:r>
            <a:r>
              <a:rPr lang="en-US" dirty="0" smtClean="0"/>
              <a:t>Pads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86300" y="3359233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Direct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22914" y="5911933"/>
            <a:ext cx="86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561084" y="6064333"/>
            <a:ext cx="90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682984" y="2359108"/>
            <a:ext cx="15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 Program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58228" y="633821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Servos</a:t>
            </a:r>
            <a:endParaRPr lang="en-US" dirty="0"/>
          </a:p>
        </p:txBody>
      </p:sp>
      <p:cxnSp>
        <p:nvCxnSpPr>
          <p:cNvPr id="58" name="Curved Connector 57"/>
          <p:cNvCxnSpPr/>
          <p:nvPr/>
        </p:nvCxnSpPr>
        <p:spPr>
          <a:xfrm rot="10800000" flipV="1">
            <a:off x="5903494" y="4437657"/>
            <a:ext cx="1391185" cy="46311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0800000" flipV="1">
            <a:off x="5875361" y="4786691"/>
            <a:ext cx="1102488" cy="77427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23</a:t>
            </a:fld>
            <a:endParaRPr lang="en-US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81" y="2130825"/>
            <a:ext cx="523810" cy="766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27" y="5503862"/>
            <a:ext cx="927048" cy="9270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19" y="5681382"/>
            <a:ext cx="1339195" cy="10043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53" y="4701521"/>
            <a:ext cx="1697833" cy="50935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53" y="5322054"/>
            <a:ext cx="1697833" cy="5093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7167" y="2410790"/>
            <a:ext cx="1101556" cy="1101556"/>
          </a:xfrm>
          <a:prstGeom prst="rect">
            <a:avLst/>
          </a:prstGeom>
        </p:spPr>
      </p:pic>
      <p:cxnSp>
        <p:nvCxnSpPr>
          <p:cNvPr id="56" name="Curved Connector 55"/>
          <p:cNvCxnSpPr/>
          <p:nvPr/>
        </p:nvCxnSpPr>
        <p:spPr>
          <a:xfrm rot="10800000">
            <a:off x="1838530" y="2965394"/>
            <a:ext cx="696625" cy="6716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10800000" flipV="1">
            <a:off x="1791402" y="3635050"/>
            <a:ext cx="736733" cy="7258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617" y="3048666"/>
            <a:ext cx="798367" cy="102013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7987" y="3811202"/>
            <a:ext cx="1101556" cy="11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Robot Devices In 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 devices (motors, servos, sensors) are represented as Java objects</a:t>
            </a:r>
          </a:p>
          <a:p>
            <a:pPr lvl="1"/>
            <a:r>
              <a:rPr lang="en-US" dirty="0" smtClean="0"/>
              <a:t>Motors are represented as objects of type </a:t>
            </a:r>
            <a:r>
              <a:rPr lang="en-US" dirty="0" err="1" smtClean="0"/>
              <a:t>DcMotor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Servos are represented as objects of type Servo</a:t>
            </a:r>
          </a:p>
          <a:p>
            <a:pPr lvl="1"/>
            <a:r>
              <a:rPr lang="en-US" dirty="0" smtClean="0"/>
              <a:t>Continuous rotation servos are objects of type </a:t>
            </a:r>
            <a:r>
              <a:rPr lang="en-US" dirty="0" err="1" smtClean="0"/>
              <a:t>CRServo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REV color sensors are objects of type </a:t>
            </a:r>
            <a:r>
              <a:rPr lang="en-US" dirty="0" err="1" smtClean="0"/>
              <a:t>ColorSensor</a:t>
            </a:r>
            <a:endParaRPr lang="en-US" dirty="0" smtClean="0"/>
          </a:p>
          <a:p>
            <a:pPr lvl="1"/>
            <a:r>
              <a:rPr lang="en-US" dirty="0" smtClean="0"/>
              <a:t>MR ultrasonic range sensors are objects of type </a:t>
            </a:r>
            <a:r>
              <a:rPr lang="en-US" dirty="0" err="1" smtClean="0"/>
              <a:t>DistanceSensor</a:t>
            </a:r>
            <a:endParaRPr lang="en-US" dirty="0" smtClean="0"/>
          </a:p>
          <a:p>
            <a:r>
              <a:rPr lang="en-US" dirty="0" smtClean="0"/>
              <a:t>Import device types from com.qualcomm.robotcore.hardware.*</a:t>
            </a:r>
          </a:p>
          <a:p>
            <a:r>
              <a:rPr lang="en-US" dirty="0" smtClean="0"/>
              <a:t>Declare devices as class objects with initial values of </a:t>
            </a:r>
            <a:r>
              <a:rPr lang="en-US" i="1" dirty="0" smtClean="0"/>
              <a:t>null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dirty="0" smtClean="0"/>
              <a:t>Initialize devices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or initialization section of the robot program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to initialize the objects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</a:t>
            </a:r>
            <a:r>
              <a:rPr lang="en-US" dirty="0" smtClean="0"/>
              <a:t> is a class object of the parent class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2400" dirty="0" smtClean="0">
                <a:cs typeface="Courier New" panose="02070309020205020404" pitchFamily="49" charset="0"/>
              </a:rPr>
              <a:t> 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LinearOpMode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“xyz”);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Where</a:t>
            </a:r>
            <a:r>
              <a:rPr lang="en-US" dirty="0" smtClean="0">
                <a:cs typeface="Courier New" panose="02070309020205020404" pitchFamily="49" charset="0"/>
              </a:rPr>
              <a:t>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US" dirty="0" smtClean="0">
                <a:cs typeface="Courier New" panose="02070309020205020404" pitchFamily="49" charset="0"/>
              </a:rPr>
              <a:t>” is the name of the device as it is used in the configuration file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dirty="0" smtClean="0">
                <a:cs typeface="Courier New" panose="02070309020205020404" pitchFamily="49" charset="0"/>
              </a:rPr>
              <a:t> is the Java type of the device object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Bridge the gap between devices in your program and actual hardware</a:t>
            </a:r>
          </a:p>
          <a:p>
            <a:r>
              <a:rPr lang="en-US" dirty="0" smtClean="0"/>
              <a:t>Associate a device name (used by the program) with a device type and a port identifier (used by the hardware)</a:t>
            </a:r>
          </a:p>
          <a:p>
            <a:r>
              <a:rPr lang="en-US" dirty="0" smtClean="0"/>
              <a:t>Each time you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 smtClean="0"/>
              <a:t>The robot program asks the FTC software for a device by its name and type</a:t>
            </a:r>
          </a:p>
          <a:p>
            <a:pPr lvl="1"/>
            <a:r>
              <a:rPr lang="en-US" dirty="0" smtClean="0"/>
              <a:t>The FTC software checks the name and type against the configuration file</a:t>
            </a:r>
          </a:p>
          <a:p>
            <a:pPr lvl="1"/>
            <a:r>
              <a:rPr lang="en-US" dirty="0" smtClean="0"/>
              <a:t>If all is well, it returns a handle that can talk to the hardware on </a:t>
            </a:r>
            <a:r>
              <a:rPr lang="en-US" dirty="0" smtClean="0"/>
              <a:t>its port</a:t>
            </a:r>
            <a:endParaRPr lang="en-US" dirty="0" smtClean="0"/>
          </a:p>
          <a:p>
            <a:pPr lvl="1"/>
            <a:r>
              <a:rPr lang="en-US" dirty="0" smtClean="0"/>
              <a:t>OR, it throws an Exception when the name is missing, the type doesn’t match, or there is some other problem talking to the hardware </a:t>
            </a:r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DcMotors</a:t>
            </a:r>
            <a:r>
              <a:rPr lang="en-US" dirty="0" smtClean="0"/>
              <a:t> – Run Using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drive = null;			// class declaration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initialization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drive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“drive name”);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drive.setDirection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DcMotor.Direction.FORWARD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drive.setPower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drive.setMode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DcMotor.RunMode.STOP_AND_RESET_ENCODER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drive.setMode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</a:t>
            </a:r>
            <a:r>
              <a:rPr 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RUN_USING_ENCODER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drive.getCurrentPosition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read the encoder 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drive.setPower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(DRIVE_POWER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 &lt; power &lt;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DcMotors</a:t>
            </a:r>
            <a:r>
              <a:rPr lang="en-US" dirty="0" smtClean="0"/>
              <a:t> – Run To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lift = null;			// class declaration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initialization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lift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“lift name”);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lift.setDirection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DcMotor.Direction.FORWARD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lift.setPower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lift.setMode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DcMotor.RunMode.STOP_AND_RESET_ENCODER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lift.setMode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</a:t>
            </a:r>
            <a:r>
              <a:rPr 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RUN_TO_POSITION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lift.setTargetPosition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(target);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use, target = encoder value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lift.setPower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(LIFT_POWER);		// -1.0 &lt; power &lt; 1.0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Servo tail = null;			// class declaration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// initialization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Servo.class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“servo name”);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tail.setDirection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Servo.Direction.FORWARD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tail.setPosition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(TAIL_POSITION);	// use, -1.0 &lt; position &lt; 1.0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 Color/Range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ColorSensor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color = null;		// class declaration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DistanceSensor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range = null;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initialization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ColorSensor.class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“c/r sensor name”);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DistanceSensor.class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“c/r sensor name”);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alpha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color.alpha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// use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red  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green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color.green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blue 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range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range.getDistance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DistanceUnit.INCH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1:00 – 1:55: Robot Programming Basics</a:t>
            </a:r>
          </a:p>
          <a:p>
            <a:pPr lvl="1"/>
            <a:r>
              <a:rPr lang="en-US" dirty="0" smtClean="0"/>
              <a:t>Linear (Autonomous)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Iterative (Driver)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Talking To The Robot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2:00 – 2:55: Advanced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Inheritance And Abstraction To Support Multiple Robots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Exceptions To Handle Hardware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3:00 – 3:55: Special Topics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Discussion And Q/A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Robotics Ultrasonic Range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DistanceSensor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sensor = null;		// class declaration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// initialization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sensor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DistanceSensor.class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“sensor name”);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use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range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sensor.getDistance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DistanceUnit.INCH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In gamepad1 &amp; gamepad2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698430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630"/>
                <a:gridCol w="1575881"/>
                <a:gridCol w="1942289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left_bumper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left_stick_x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right_bumper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left_stick_y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left_stick_button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right_stick_x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right_stick_button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right_stick_y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dpad_up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left_trigger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dpad_down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right_trigger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dpad_left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dpad_right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5575101"/>
            <a:ext cx="740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use, say: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gamepad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dirty="0" smtClean="0"/>
              <a:t>, for example,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gamepad1.right_bumper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Sensor (E.g., </a:t>
            </a:r>
            <a:r>
              <a:rPr lang="en-US" dirty="0" err="1" smtClean="0"/>
              <a:t>Pololu</a:t>
            </a:r>
            <a:r>
              <a:rPr lang="en-US" dirty="0" smtClean="0"/>
              <a:t> IR Sensor)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AnalogInput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sensor = null;		// class declaration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// initialization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sensor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AnalogInput.class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“sensor name”);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use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voltage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sensor.getVoltage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you must then convert the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voltage to a distance or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other appropriate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1:00 – 1:55: Robot Programming Basics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(Autonomous)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Iterative (Driver)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Talking To The Robot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2:00 – 2:55: Advanced Programming</a:t>
            </a:r>
          </a:p>
          <a:p>
            <a:pPr lvl="1"/>
            <a:r>
              <a:rPr lang="en-US" dirty="0" smtClean="0"/>
              <a:t>Using Inheritance And Abstraction To Support Multiple Robots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Exceptions To Handle Hardware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3:00 – 3:55: Special Topics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Discussion And Q/A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abstraction and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Your team has two different ideas you want to try, like two types of drives</a:t>
            </a:r>
          </a:p>
          <a:p>
            <a:r>
              <a:rPr lang="en-US" dirty="0" smtClean="0"/>
              <a:t>You want to try both out and compare them side by side</a:t>
            </a:r>
          </a:p>
          <a:p>
            <a:r>
              <a:rPr lang="en-US" dirty="0" smtClean="0"/>
              <a:t>You copy your Op Mode and make changes to the hardware</a:t>
            </a:r>
          </a:p>
          <a:p>
            <a:r>
              <a:rPr lang="en-US" dirty="0" smtClean="0"/>
              <a:t>Next you find a bug and need to update the controls of both robots…</a:t>
            </a:r>
          </a:p>
          <a:p>
            <a:r>
              <a:rPr lang="en-US" dirty="0" smtClean="0"/>
              <a:t>With every change you make, it gets harder to keep them the same</a:t>
            </a:r>
          </a:p>
          <a:p>
            <a:r>
              <a:rPr lang="en-US" i="1" dirty="0" smtClean="0"/>
              <a:t>Or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Your Op Mode is nearly done when you find some better hardware</a:t>
            </a:r>
          </a:p>
          <a:p>
            <a:r>
              <a:rPr lang="en-US" dirty="0" smtClean="0"/>
              <a:t>To change out the old hardware you need to find every place that touches the old and replace it with new controls. It is scattered everywhere!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There must be a better way! (There is.)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Java supports an idea called </a:t>
            </a:r>
            <a:r>
              <a:rPr lang="en-US" i="1" dirty="0" smtClean="0"/>
              <a:t>inheritance</a:t>
            </a:r>
          </a:p>
          <a:p>
            <a:r>
              <a:rPr lang="en-US" dirty="0" smtClean="0"/>
              <a:t>Two classes may have a parent-child relationship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child class </a:t>
            </a:r>
            <a:r>
              <a:rPr lang="en-US" dirty="0" smtClean="0"/>
              <a:t>(or </a:t>
            </a:r>
            <a:r>
              <a:rPr lang="en-US" i="1" dirty="0" smtClean="0"/>
              <a:t>subclass</a:t>
            </a:r>
            <a:r>
              <a:rPr lang="en-US" dirty="0" smtClean="0"/>
              <a:t>) </a:t>
            </a:r>
            <a:r>
              <a:rPr lang="en-US" i="1" dirty="0" smtClean="0"/>
              <a:t>inherits</a:t>
            </a:r>
            <a:r>
              <a:rPr lang="en-US" dirty="0" smtClean="0"/>
              <a:t> all of the data and subroutines from its </a:t>
            </a:r>
            <a:r>
              <a:rPr lang="en-US" i="1" dirty="0" smtClean="0"/>
              <a:t>parent class </a:t>
            </a:r>
            <a:r>
              <a:rPr lang="en-US" dirty="0" smtClean="0"/>
              <a:t>(or </a:t>
            </a:r>
            <a:r>
              <a:rPr lang="en-US" i="1" dirty="0" smtClean="0"/>
              <a:t>superclass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Examples you have already seen</a:t>
            </a:r>
          </a:p>
          <a:p>
            <a:pPr lvl="1"/>
            <a:r>
              <a:rPr lang="en-US" dirty="0" smtClean="0"/>
              <a:t>Your Driver Op Mode inherits from class </a:t>
            </a:r>
            <a:r>
              <a:rPr lang="en-US" dirty="0" err="1" smtClean="0"/>
              <a:t>OpMode</a:t>
            </a:r>
            <a:endParaRPr lang="en-US" dirty="0" smtClean="0"/>
          </a:p>
          <a:p>
            <a:pPr lvl="1"/>
            <a:r>
              <a:rPr lang="en-US" dirty="0" smtClean="0"/>
              <a:t>Your Autonomous Op Mode inherits from class </a:t>
            </a:r>
            <a:r>
              <a:rPr lang="en-US" dirty="0" err="1" smtClean="0"/>
              <a:t>LinearOpMode</a:t>
            </a:r>
            <a:endParaRPr lang="en-US" dirty="0" smtClean="0"/>
          </a:p>
          <a:p>
            <a:pPr lvl="1"/>
            <a:r>
              <a:rPr lang="en-US" dirty="0" smtClean="0"/>
              <a:t>In other words, your Driver Op Mode is a subclass of superclass </a:t>
            </a:r>
            <a:r>
              <a:rPr lang="en-US" dirty="0" err="1" smtClean="0"/>
              <a:t>OpMode</a:t>
            </a:r>
            <a:r>
              <a:rPr lang="en-US" dirty="0"/>
              <a:t> </a:t>
            </a:r>
            <a:r>
              <a:rPr lang="en-US" dirty="0" smtClean="0"/>
              <a:t>and your Autonomous Op Mode is a subclass of superclass </a:t>
            </a:r>
            <a:r>
              <a:rPr lang="en-US" dirty="0" err="1" smtClean="0"/>
              <a:t>LinearOpMode</a:t>
            </a:r>
            <a:endParaRPr lang="en-US" dirty="0" smtClean="0"/>
          </a:p>
          <a:p>
            <a:r>
              <a:rPr lang="en-US" dirty="0" smtClean="0"/>
              <a:t>Everything in the superclass (parent) is also in the subclass (child)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                // parent class (or superclass)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bearing, double speed) 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  // child class (or subclass)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can use </a:t>
            </a:r>
            <a:r>
              <a:rPr lang="en-US" sz="1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speed) 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Functions in the child class can override functions in the parent, too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                // parent class (or superclass)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bearing, double speed) 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  // child class (or subclass)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can use </a:t>
            </a:r>
            <a:r>
              <a:rPr lang="en-US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8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bearing, double speed) {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Functions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declared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in a parent class</a:t>
            </a:r>
          </a:p>
          <a:p>
            <a:r>
              <a:rPr lang="en-US" dirty="0" smtClean="0"/>
              <a:t>Abstract functions are declared but not </a:t>
            </a:r>
            <a:r>
              <a:rPr lang="en-US" dirty="0"/>
              <a:t>implemented , e.g.,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move(double bearing, double speed);</a:t>
            </a:r>
            <a:endParaRPr lang="en-US" sz="1800" dirty="0"/>
          </a:p>
          <a:p>
            <a:r>
              <a:rPr lang="en-US" dirty="0"/>
              <a:t>Declaring a function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says the </a:t>
            </a:r>
            <a:r>
              <a:rPr lang="en-US" b="1" dirty="0"/>
              <a:t>child</a:t>
            </a:r>
            <a:r>
              <a:rPr lang="en-US" dirty="0"/>
              <a:t> must implement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 smtClean="0"/>
              <a:t>Any class that contains an abstract function must be declared abstract</a:t>
            </a:r>
          </a:p>
          <a:p>
            <a:r>
              <a:rPr lang="en-US" dirty="0" smtClean="0"/>
              <a:t>Any child of an abstract class must implement the abstract function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AbstractParent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 // abstract parent class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move(double bearing, double speed);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Child </a:t>
            </a:r>
            <a:r>
              <a:rPr 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AbstractParent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// child class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move(double bearing, double speed)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urved Connector 33"/>
          <p:cNvCxnSpPr/>
          <p:nvPr/>
        </p:nvCxnSpPr>
        <p:spPr>
          <a:xfrm rot="10800000">
            <a:off x="8529832" y="5164614"/>
            <a:ext cx="798497" cy="63525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/>
          <p:cNvSpPr/>
          <p:nvPr/>
        </p:nvSpPr>
        <p:spPr>
          <a:xfrm flipH="1">
            <a:off x="6962512" y="5313002"/>
            <a:ext cx="948532" cy="100672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68" y="3946816"/>
            <a:ext cx="2014418" cy="2014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59" y="2282589"/>
            <a:ext cx="1282425" cy="1370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94" y="2282588"/>
            <a:ext cx="773266" cy="1376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68" y="2277279"/>
            <a:ext cx="749644" cy="1376229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flipH="1">
            <a:off x="7591425" y="3234508"/>
            <a:ext cx="1280053" cy="261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364448" y="4068326"/>
            <a:ext cx="184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82984" y="3129942"/>
            <a:ext cx="142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Name</a:t>
            </a:r>
          </a:p>
          <a:p>
            <a:r>
              <a:rPr lang="en-US" dirty="0" smtClean="0"/>
              <a:t>Device Type</a:t>
            </a:r>
          </a:p>
          <a:p>
            <a:r>
              <a:rPr lang="en-US" dirty="0" smtClean="0"/>
              <a:t>Port ID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10800000" flipV="1">
            <a:off x="2539956" y="2784391"/>
            <a:ext cx="910701" cy="8526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245775" y="2578008"/>
            <a:ext cx="2097807" cy="1888796"/>
          </a:xfrm>
          <a:custGeom>
            <a:avLst/>
            <a:gdLst>
              <a:gd name="connsiteX0" fmla="*/ 583903 w 2097807"/>
              <a:gd name="connsiteY0" fmla="*/ 11443 h 1888796"/>
              <a:gd name="connsiteX1" fmla="*/ 357326 w 2097807"/>
              <a:gd name="connsiteY1" fmla="*/ 3351 h 1888796"/>
              <a:gd name="connsiteX2" fmla="*/ 163117 w 2097807"/>
              <a:gd name="connsiteY2" fmla="*/ 59996 h 1888796"/>
              <a:gd name="connsiteX3" fmla="*/ 33644 w 2097807"/>
              <a:gd name="connsiteY3" fmla="*/ 181376 h 1888796"/>
              <a:gd name="connsiteX4" fmla="*/ 1276 w 2097807"/>
              <a:gd name="connsiteY4" fmla="*/ 367493 h 1888796"/>
              <a:gd name="connsiteX5" fmla="*/ 17460 w 2097807"/>
              <a:gd name="connsiteY5" fmla="*/ 594070 h 1888796"/>
              <a:gd name="connsiteX6" fmla="*/ 114565 w 2097807"/>
              <a:gd name="connsiteY6" fmla="*/ 788279 h 1888796"/>
              <a:gd name="connsiteX7" fmla="*/ 422062 w 2097807"/>
              <a:gd name="connsiteY7" fmla="*/ 1006764 h 1888796"/>
              <a:gd name="connsiteX8" fmla="*/ 608179 w 2097807"/>
              <a:gd name="connsiteY8" fmla="*/ 1419457 h 1888796"/>
              <a:gd name="connsiteX9" fmla="*/ 1061333 w 2097807"/>
              <a:gd name="connsiteY9" fmla="*/ 1492286 h 1888796"/>
              <a:gd name="connsiteX10" fmla="*/ 1465935 w 2097807"/>
              <a:gd name="connsiteY10" fmla="*/ 1306169 h 1888796"/>
              <a:gd name="connsiteX11" fmla="*/ 1789616 w 2097807"/>
              <a:gd name="connsiteY11" fmla="*/ 1289985 h 1888796"/>
              <a:gd name="connsiteX12" fmla="*/ 2016193 w 2097807"/>
              <a:gd name="connsiteY12" fmla="*/ 1403273 h 1888796"/>
              <a:gd name="connsiteX13" fmla="*/ 2097113 w 2097807"/>
              <a:gd name="connsiteY13" fmla="*/ 1605574 h 1888796"/>
              <a:gd name="connsiteX14" fmla="*/ 2048561 w 2097807"/>
              <a:gd name="connsiteY14" fmla="*/ 1783599 h 1888796"/>
              <a:gd name="connsiteX15" fmla="*/ 1935273 w 2097807"/>
              <a:gd name="connsiteY15" fmla="*/ 1888796 h 18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7807" h="1888796">
                <a:moveTo>
                  <a:pt x="583903" y="11443"/>
                </a:moveTo>
                <a:cubicBezTo>
                  <a:pt x="505680" y="3351"/>
                  <a:pt x="427457" y="-4741"/>
                  <a:pt x="357326" y="3351"/>
                </a:cubicBezTo>
                <a:cubicBezTo>
                  <a:pt x="287195" y="11443"/>
                  <a:pt x="217064" y="30325"/>
                  <a:pt x="163117" y="59996"/>
                </a:cubicBezTo>
                <a:cubicBezTo>
                  <a:pt x="109170" y="89667"/>
                  <a:pt x="60617" y="130127"/>
                  <a:pt x="33644" y="181376"/>
                </a:cubicBezTo>
                <a:cubicBezTo>
                  <a:pt x="6671" y="232625"/>
                  <a:pt x="3973" y="298711"/>
                  <a:pt x="1276" y="367493"/>
                </a:cubicBezTo>
                <a:cubicBezTo>
                  <a:pt x="-1421" y="436275"/>
                  <a:pt x="-1421" y="523939"/>
                  <a:pt x="17460" y="594070"/>
                </a:cubicBezTo>
                <a:cubicBezTo>
                  <a:pt x="36341" y="664201"/>
                  <a:pt x="47131" y="719497"/>
                  <a:pt x="114565" y="788279"/>
                </a:cubicBezTo>
                <a:cubicBezTo>
                  <a:pt x="181999" y="857061"/>
                  <a:pt x="339793" y="901568"/>
                  <a:pt x="422062" y="1006764"/>
                </a:cubicBezTo>
                <a:cubicBezTo>
                  <a:pt x="504331" y="1111960"/>
                  <a:pt x="501634" y="1338537"/>
                  <a:pt x="608179" y="1419457"/>
                </a:cubicBezTo>
                <a:cubicBezTo>
                  <a:pt x="714724" y="1500377"/>
                  <a:pt x="918374" y="1511167"/>
                  <a:pt x="1061333" y="1492286"/>
                </a:cubicBezTo>
                <a:cubicBezTo>
                  <a:pt x="1204292" y="1473405"/>
                  <a:pt x="1344555" y="1339886"/>
                  <a:pt x="1465935" y="1306169"/>
                </a:cubicBezTo>
                <a:cubicBezTo>
                  <a:pt x="1587315" y="1272452"/>
                  <a:pt x="1697906" y="1273801"/>
                  <a:pt x="1789616" y="1289985"/>
                </a:cubicBezTo>
                <a:cubicBezTo>
                  <a:pt x="1881326" y="1306169"/>
                  <a:pt x="1964944" y="1350675"/>
                  <a:pt x="2016193" y="1403273"/>
                </a:cubicBezTo>
                <a:cubicBezTo>
                  <a:pt x="2067442" y="1455871"/>
                  <a:pt x="2091718" y="1542186"/>
                  <a:pt x="2097113" y="1605574"/>
                </a:cubicBezTo>
                <a:cubicBezTo>
                  <a:pt x="2102508" y="1668962"/>
                  <a:pt x="2075534" y="1736395"/>
                  <a:pt x="2048561" y="1783599"/>
                </a:cubicBezTo>
                <a:cubicBezTo>
                  <a:pt x="2021588" y="1830803"/>
                  <a:pt x="1978430" y="1859799"/>
                  <a:pt x="1935273" y="18887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flipH="1">
            <a:off x="7600950" y="2462983"/>
            <a:ext cx="1280053" cy="261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57525" y="1920958"/>
            <a:ext cx="147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Driver Station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23396" y="1920958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 Controller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3100" y="5043949"/>
            <a:ext cx="122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Game </a:t>
            </a:r>
            <a:r>
              <a:rPr lang="en-US" dirty="0" smtClean="0"/>
              <a:t>Pads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86300" y="3359233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Direct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22914" y="5911933"/>
            <a:ext cx="86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561084" y="6064333"/>
            <a:ext cx="90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682984" y="2359108"/>
            <a:ext cx="15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 Program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58228" y="633821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Servos</a:t>
            </a:r>
            <a:endParaRPr lang="en-US" dirty="0"/>
          </a:p>
        </p:txBody>
      </p:sp>
      <p:cxnSp>
        <p:nvCxnSpPr>
          <p:cNvPr id="58" name="Curved Connector 57"/>
          <p:cNvCxnSpPr/>
          <p:nvPr/>
        </p:nvCxnSpPr>
        <p:spPr>
          <a:xfrm rot="10800000" flipV="1">
            <a:off x="5903494" y="4437657"/>
            <a:ext cx="1391185" cy="46311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0800000" flipV="1">
            <a:off x="5875361" y="4786691"/>
            <a:ext cx="1102488" cy="77427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</a:t>
            </a:fld>
            <a:endParaRPr lang="en-US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81" y="2130825"/>
            <a:ext cx="523810" cy="766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27" y="5503862"/>
            <a:ext cx="927048" cy="9270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19" y="5681382"/>
            <a:ext cx="1339195" cy="10043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53" y="4701521"/>
            <a:ext cx="1697833" cy="50935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53" y="5322054"/>
            <a:ext cx="1697833" cy="509350"/>
          </a:xfrm>
          <a:prstGeom prst="rect">
            <a:avLst/>
          </a:prstGeom>
        </p:spPr>
      </p:pic>
      <p:cxnSp>
        <p:nvCxnSpPr>
          <p:cNvPr id="56" name="Curved Connector 55"/>
          <p:cNvCxnSpPr/>
          <p:nvPr/>
        </p:nvCxnSpPr>
        <p:spPr>
          <a:xfrm rot="10800000">
            <a:off x="1838530" y="2965394"/>
            <a:ext cx="696625" cy="6716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10800000" flipV="1">
            <a:off x="1798545" y="3635050"/>
            <a:ext cx="736733" cy="7258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617" y="3048666"/>
            <a:ext cx="798367" cy="102013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7987" y="3811202"/>
            <a:ext cx="1101556" cy="11015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7167" y="2410790"/>
            <a:ext cx="1101556" cy="11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Of Abstract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of abstract classes can only be assigned child classes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AbstractParent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new Child();</a:t>
            </a:r>
          </a:p>
          <a:p>
            <a:r>
              <a:rPr lang="en-US" dirty="0" smtClean="0"/>
              <a:t>Variables of abstract classes may use only routines and data from the abstract class (or its parents)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sounds complicated, how do I use it?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Instead of putting everything together in one Op Mode class…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abstract motion class that defines </a:t>
            </a:r>
            <a:r>
              <a:rPr lang="en-US" i="1" dirty="0" smtClean="0"/>
              <a:t>what</a:t>
            </a:r>
            <a:r>
              <a:rPr lang="en-US" dirty="0" smtClean="0"/>
              <a:t> your drive motors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non-abstract child of the abstract motion class (from 1) that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Implements the abstract functions of the parent class,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Talks to the real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abstract parent Op Mode that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Takes input from the gamepads, sensors, etc., 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Uses the abstract motion class (step 1) to define when and how the robot moves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child class of the abstract Op Mode that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Sets the abstract motor object to the motor class (from step 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Robot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06347" y="3501087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Op Mode Class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18671" y="5686426"/>
            <a:ext cx="1754659" cy="4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06347" y="5239699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Runnable Op Mode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73330" y="5239699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Runnable Motion Class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73330" y="3496968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Motion Class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2941" y="531984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11630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0"/>
          </p:cNvCxnSpPr>
          <p:nvPr/>
        </p:nvCxnSpPr>
        <p:spPr>
          <a:xfrm flipV="1">
            <a:off x="7879492" y="4431962"/>
            <a:ext cx="0" cy="807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44776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1" idx="0"/>
          </p:cNvCxnSpPr>
          <p:nvPr/>
        </p:nvCxnSpPr>
        <p:spPr>
          <a:xfrm flipV="1">
            <a:off x="4312509" y="4440197"/>
            <a:ext cx="0" cy="7995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10463" y="1750542"/>
            <a:ext cx="1812324" cy="947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FTC Op Mode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48894" y="2903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4312509" y="2689653"/>
            <a:ext cx="4118" cy="811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39827" y="2321962"/>
            <a:ext cx="326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hardwareMap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lives here)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03244" y="5803181"/>
            <a:ext cx="291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hardwareMap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is used here)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01534" y="3518068"/>
            <a:ext cx="329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(pointer to FTC Op Mode is here)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218671" y="3970644"/>
            <a:ext cx="1754659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2941" y="360405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797915" y="4068897"/>
            <a:ext cx="313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superclass of Runnable Motion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227" y="3507217"/>
            <a:ext cx="32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subclass of FTC Op Mode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0286" y="5253295"/>
            <a:ext cx="32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subclass of Abstract Op Mode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383" y="2318506"/>
            <a:ext cx="313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superclass of Abstract Op Mode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93559" y="5248910"/>
            <a:ext cx="313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subclass of Abstract Motion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580" y="4077628"/>
            <a:ext cx="32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superclass of Runnable Op Mode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sounds like more work, how is this easier?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write your Op Mode in terms of what the motors do for you (e.g., move forward, etc.) instead of how you have to talk to the hardware. </a:t>
            </a:r>
          </a:p>
          <a:p>
            <a:pPr lvl="1"/>
            <a:r>
              <a:rPr lang="en-US" dirty="0" smtClean="0"/>
              <a:t>Defining your robot program in terms of </a:t>
            </a:r>
            <a:r>
              <a:rPr lang="en-US" i="1" dirty="0" smtClean="0"/>
              <a:t>what</a:t>
            </a:r>
            <a:r>
              <a:rPr lang="en-US" dirty="0" smtClean="0"/>
              <a:t> </a:t>
            </a:r>
            <a:r>
              <a:rPr lang="en-US" i="1" dirty="0" smtClean="0"/>
              <a:t>it does</a:t>
            </a:r>
            <a:r>
              <a:rPr lang="en-US" dirty="0" smtClean="0"/>
              <a:t> instead of </a:t>
            </a:r>
            <a:r>
              <a:rPr lang="en-US" i="1" dirty="0" smtClean="0"/>
              <a:t>how it works</a:t>
            </a:r>
            <a:r>
              <a:rPr lang="en-US" dirty="0" smtClean="0"/>
              <a:t> makes it easier to understand and simpler to code.</a:t>
            </a:r>
          </a:p>
          <a:p>
            <a:r>
              <a:rPr lang="en-US" dirty="0" smtClean="0"/>
              <a:t>To support two different types of robot, re-write only those parts that are different, e.g., write a new runnable motion class (step 2) and create a new runnable Op Mode class (step 4). </a:t>
            </a:r>
          </a:p>
          <a:p>
            <a:pPr lvl="1"/>
            <a:r>
              <a:rPr lang="en-US" dirty="0" smtClean="0"/>
              <a:t>The abstract Op Mode and abstract motion class are shared.</a:t>
            </a:r>
          </a:p>
          <a:p>
            <a:pPr lvl="1"/>
            <a:r>
              <a:rPr lang="en-US" dirty="0" smtClean="0"/>
              <a:t>This is much easier than re-writing the Op Mode each time the hardware changes.</a:t>
            </a:r>
          </a:p>
          <a:p>
            <a:r>
              <a:rPr lang="en-US" dirty="0" smtClean="0"/>
              <a:t>Replacing old hardware with more advanced (e.g., tank drive with holonomic drive) is easier because you change it in only one place.</a:t>
            </a:r>
          </a:p>
          <a:p>
            <a:pPr lvl="1"/>
            <a:r>
              <a:rPr lang="en-US" dirty="0" smtClean="0"/>
              <a:t>Change the runnable motion class from step 2, the rest stays the same.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Griffin Robot With Claw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6679" y="3501087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GriffinDriverOp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71179" y="5759398"/>
            <a:ext cx="890080" cy="1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6679" y="5239699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LionDriverOp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3662" y="5239699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LionMove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3662" y="3496968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GriffinMove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2435" y="27196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962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5108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20795" y="1750542"/>
            <a:ext cx="1812324" cy="947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FTC Op Mode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59226" y="2903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2522841" y="2689653"/>
            <a:ext cx="4118" cy="811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62998" y="5243815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LionClaw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62998" y="3501084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GriffinClaw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01298" y="4658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89824" y="443196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22841" y="4437823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69160" y="443489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3" y="5733335"/>
            <a:ext cx="1754659" cy="4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273" y="397333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29003" y="5541963"/>
            <a:ext cx="860717" cy="1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83809" y="4840182"/>
            <a:ext cx="35849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289462" y="4837802"/>
            <a:ext cx="259" cy="70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865460" y="4842564"/>
            <a:ext cx="1856" cy="9135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71179" y="3998831"/>
            <a:ext cx="890080" cy="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429003" y="3972768"/>
            <a:ext cx="1754659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9003" y="3781396"/>
            <a:ext cx="860717" cy="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809" y="3079615"/>
            <a:ext cx="35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289462" y="3077235"/>
            <a:ext cx="259" cy="70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865460" y="3081997"/>
            <a:ext cx="1856" cy="9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Robot With Claw - </a:t>
            </a:r>
            <a:r>
              <a:rPr lang="en-US" dirty="0" err="1" smtClean="0"/>
              <a:t>GriffinDriverOp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6679" y="3501087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GriffinDriverOp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71179" y="5759398"/>
            <a:ext cx="890080" cy="1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6679" y="5239699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LionDriverOp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3662" y="5239699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LionMove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3662" y="3496968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GriffinMove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2435" y="27196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962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5108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20795" y="1750542"/>
            <a:ext cx="1812324" cy="947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FTC Op Mode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59226" y="2903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2522841" y="2689653"/>
            <a:ext cx="4118" cy="811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62998" y="5243815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LionClaw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62998" y="3501084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GriffinClaw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01298" y="4658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89824" y="443196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22841" y="4437823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69160" y="443489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3" y="5733335"/>
            <a:ext cx="1754659" cy="4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273" y="397333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29003" y="5541963"/>
            <a:ext cx="860717" cy="1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83809" y="4840182"/>
            <a:ext cx="35849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289462" y="4837802"/>
            <a:ext cx="259" cy="70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865460" y="4842564"/>
            <a:ext cx="1856" cy="9135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71179" y="3998831"/>
            <a:ext cx="890080" cy="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429003" y="3972768"/>
            <a:ext cx="1754659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9003" y="3781396"/>
            <a:ext cx="860717" cy="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809" y="3079615"/>
            <a:ext cx="35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289462" y="3077235"/>
            <a:ext cx="259" cy="70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865460" y="3081997"/>
            <a:ext cx="1856" cy="9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19497" y="3273176"/>
            <a:ext cx="2246812" cy="13812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Driver Op Mode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GriffinDriverOp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9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GriffinMove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GriffinClaw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runtime = new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9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sz="19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runtime.reset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9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9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Driver Op Mode -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("Status", "Initializing Drive.");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("Status", "Initializing Claw.");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claw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("Status", "Initialization Complete.");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Driver Op Mode - 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(gamepad1.dpad_up)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 0.0, 0.5);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(gamepad1.dpad_right)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( 90.0, 0.5);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(gamepad1.dpad_down)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(180.0, 0.5);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(gamepad1.dpad_left)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(270.0, 0.5);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 0.0, 0.0);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(gamepad1.x)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claw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(gamepad1.b)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claw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Driver Op Mode - Stop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("Status", “Stopping Drive.");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("Status", “Stopping Claw.");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claw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("Status", “Robot Stopped.");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Programming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to understand</a:t>
            </a:r>
          </a:p>
          <a:p>
            <a:r>
              <a:rPr lang="en-US" dirty="0" smtClean="0"/>
              <a:t>Most like a typical Java application</a:t>
            </a:r>
          </a:p>
          <a:p>
            <a:pPr lvl="1"/>
            <a:r>
              <a:rPr lang="en-US" dirty="0" smtClean="0"/>
              <a:t>Sequential execution from start to finish – do task A, task B, task C, …</a:t>
            </a:r>
          </a:p>
          <a:p>
            <a:pPr lvl="1"/>
            <a:r>
              <a:rPr lang="en-US" dirty="0" smtClean="0"/>
              <a:t>When the last task is done, the robot stops</a:t>
            </a:r>
          </a:p>
          <a:p>
            <a:r>
              <a:rPr lang="en-US" dirty="0" smtClean="0"/>
              <a:t>Best suited for autonomous operation</a:t>
            </a:r>
          </a:p>
          <a:p>
            <a:pPr lvl="1"/>
            <a:r>
              <a:rPr lang="en-US" dirty="0" smtClean="0"/>
              <a:t>Autonomous mode executes tasks in sequence, just like Linear Model</a:t>
            </a:r>
          </a:p>
          <a:p>
            <a:r>
              <a:rPr lang="en-US" dirty="0" smtClean="0"/>
              <a:t>Phases are not built into the model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, wait, main and stop operations must be explicitly coded into the 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Robot With Claw - </a:t>
            </a:r>
            <a:r>
              <a:rPr lang="en-US" dirty="0" err="1" smtClean="0"/>
              <a:t>GriffinMove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6679" y="3501087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GriffinDriverOp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71179" y="5759398"/>
            <a:ext cx="890080" cy="1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6679" y="5239699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LionDriverOp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3662" y="5239699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LionMove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3662" y="3496968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GriffinMove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2435" y="27196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962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5108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20795" y="1750542"/>
            <a:ext cx="1812324" cy="947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FTC Op Mode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59226" y="2903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2522841" y="2689653"/>
            <a:ext cx="4118" cy="811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62998" y="5243815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LionClaw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62998" y="3501084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GriffinClaw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01298" y="4658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89824" y="443196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22841" y="4437823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69160" y="443489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3" y="5733335"/>
            <a:ext cx="1754659" cy="4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273" y="397333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29003" y="5541963"/>
            <a:ext cx="860717" cy="1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83809" y="4840182"/>
            <a:ext cx="35849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289462" y="4837802"/>
            <a:ext cx="259" cy="70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865460" y="4842564"/>
            <a:ext cx="1856" cy="9135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71179" y="3998831"/>
            <a:ext cx="890080" cy="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429003" y="3972768"/>
            <a:ext cx="1754659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9003" y="3781396"/>
            <a:ext cx="860717" cy="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809" y="3079615"/>
            <a:ext cx="35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289462" y="3077235"/>
            <a:ext cx="259" cy="70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865460" y="3081997"/>
            <a:ext cx="1856" cy="9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63894" y="3273176"/>
            <a:ext cx="2246812" cy="13812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Move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GriffinMove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protected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op_mode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bearing, double speed);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GriffinMove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op_mode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op; 	// save a pointer to the FTC Op 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Robot With Claw - </a:t>
            </a:r>
            <a:r>
              <a:rPr lang="en-US" dirty="0" err="1" smtClean="0"/>
              <a:t>LionMove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6679" y="3501087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GriffinDriverOp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71179" y="5759398"/>
            <a:ext cx="890080" cy="1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6679" y="5239699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LionDriverOp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3662" y="5239699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LionMove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3662" y="3496968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GriffinMove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2435" y="27196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962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5108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20795" y="1750542"/>
            <a:ext cx="1812324" cy="947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FTC Op Mode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59226" y="2903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2522841" y="2689653"/>
            <a:ext cx="4118" cy="811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62998" y="5243815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LionClaw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62998" y="3501084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GriffinClaw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01298" y="4658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89824" y="443196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22841" y="4437823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69160" y="443489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3" y="5733335"/>
            <a:ext cx="1754659" cy="4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273" y="397333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29003" y="5541963"/>
            <a:ext cx="860717" cy="1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83809" y="4840182"/>
            <a:ext cx="35849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289462" y="4837802"/>
            <a:ext cx="259" cy="70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865460" y="4842564"/>
            <a:ext cx="1856" cy="9135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71179" y="3998831"/>
            <a:ext cx="890080" cy="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429003" y="3972768"/>
            <a:ext cx="1754659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9003" y="3781396"/>
            <a:ext cx="860717" cy="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809" y="3079615"/>
            <a:ext cx="35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289462" y="3077235"/>
            <a:ext cx="259" cy="70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865460" y="3081997"/>
            <a:ext cx="1856" cy="9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63894" y="5014891"/>
            <a:ext cx="2246812" cy="13812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Lion Move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LionMove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GriffinMove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LionMove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super(op);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bearing, double power)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Lion Move –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op_mode.hardwareMap.get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“front left”);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front_left.setDirection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DcMotor.Direction.FORWARD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DcMotor.RunMode.STOP_AND_RESET_ENCODER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DcMotor.RunMode.RUN_USING_ENCODER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op_mode.hardwareMap.get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“front right”);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front_right.setDirection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DcMotor.Direction.FORWARD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DcMotor.RunMode.STOP_AND_RESET_ENCODER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DcMotor.RunMode.RUN_USING_ENCODER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op_mode.hardwareMap.get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“back right”);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back_right.setDirection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DcMotor.Direction.FORWARD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DcMotor.RunMode.STOP_AND_RESET_ENCODER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DcMotor.RunMode.RUN_USING_ENCODER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op_mode.hardwareMap.get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“back left”);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back_left.setDirection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DcMotor.Direction.FORWARD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DcMotor.RunMode.STOP_AND_RESET_ENCODER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DcMotor.RunMode.RUN_USING_ENCODER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Lion Move – Move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bearing, double power)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(315 &lt; bearing || bearing &lt; 45) {	     // go forward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(-power);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 else if (45 &lt; bearing &amp;&amp; bearing &lt; 135) {   // go right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 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(135 &lt; bearing &amp;&amp; bearing &lt; 225) {  // go backward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 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(225 &lt; bearing &amp;&amp; bearing &lt; 315) {  // go 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(-power);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Lion Move – Stop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Robot With Claw - </a:t>
            </a:r>
            <a:r>
              <a:rPr lang="en-US" dirty="0" err="1" smtClean="0"/>
              <a:t>GriffinClaw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6679" y="3501087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GriffinDriverOp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71179" y="5759398"/>
            <a:ext cx="890080" cy="1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6679" y="5239699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LionDriverOp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3662" y="5239699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LionMove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3662" y="3496968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GriffinMove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2435" y="27196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962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5108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20795" y="1750542"/>
            <a:ext cx="1812324" cy="947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FTC Op Mode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59226" y="2903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2522841" y="2689653"/>
            <a:ext cx="4118" cy="811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62998" y="5243815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LionClaw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62998" y="3501084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GriffinClaw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01298" y="4658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89824" y="443196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22841" y="4437823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69160" y="443489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3" y="5733335"/>
            <a:ext cx="1754659" cy="4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273" y="397333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29003" y="5541963"/>
            <a:ext cx="860717" cy="1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83809" y="4840182"/>
            <a:ext cx="35849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289462" y="4837802"/>
            <a:ext cx="259" cy="70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865460" y="4842564"/>
            <a:ext cx="1856" cy="9135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71179" y="3998831"/>
            <a:ext cx="890080" cy="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429003" y="3972768"/>
            <a:ext cx="1754659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9003" y="3781396"/>
            <a:ext cx="860717" cy="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809" y="3079615"/>
            <a:ext cx="35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289462" y="3077235"/>
            <a:ext cx="259" cy="70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865460" y="3081997"/>
            <a:ext cx="1856" cy="9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534429" y="3273176"/>
            <a:ext cx="2246812" cy="13812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Claw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GriffinClaw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op_mode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GriffinClaw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op_mode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op;      // save a pointer to the FTC Op 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Robot With Claw - </a:t>
            </a:r>
            <a:r>
              <a:rPr lang="en-US" dirty="0" err="1" smtClean="0"/>
              <a:t>LionClaw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6679" y="3501087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GriffinDriverOp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71179" y="5759398"/>
            <a:ext cx="890080" cy="1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6679" y="5239699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LionDriverOp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3662" y="5239699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LionMove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3662" y="3496968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GriffinMove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2435" y="27196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962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5108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20795" y="1750542"/>
            <a:ext cx="1812324" cy="947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FTC Op Mode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59226" y="2903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2522841" y="2689653"/>
            <a:ext cx="4118" cy="811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62998" y="5243815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LionClaw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62998" y="3501084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GriffinClaw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01298" y="4658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89824" y="443196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22841" y="4437823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69160" y="443489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3" y="5733335"/>
            <a:ext cx="1754659" cy="4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273" y="397333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29003" y="5541963"/>
            <a:ext cx="860717" cy="1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83809" y="4840182"/>
            <a:ext cx="35849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289462" y="4837802"/>
            <a:ext cx="259" cy="70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865460" y="4842564"/>
            <a:ext cx="1856" cy="9135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71179" y="3998831"/>
            <a:ext cx="890080" cy="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429003" y="3972768"/>
            <a:ext cx="1754659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9003" y="3781396"/>
            <a:ext cx="860717" cy="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809" y="3079615"/>
            <a:ext cx="35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289462" y="3077235"/>
            <a:ext cx="259" cy="70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865460" y="3081997"/>
            <a:ext cx="1856" cy="9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534429" y="5032309"/>
            <a:ext cx="2246812" cy="13812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@Autonomous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Autonomous Mode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group="Autonomous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	// name used on driver station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Autonomous_Linear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LinearOpMode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// superclass must be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LinearOpMode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runtime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// timer object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// java safety feature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runOpMode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			// required, your robot code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						// initialization section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waitForStart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			// wait for start to be pressed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// main section, robot does work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runtime.reset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			// reset robot clock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opModeIsActive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			// check if “stop” was signaled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…						// do next leg of operation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						// …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						// stop section, shut down robot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Lion Claw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LionClaw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GriffinClaw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LionClaw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super(op);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Servo claw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claw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Servo.class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“claw”);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claw.setDirection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Servo.Direction.FORWARD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claw.setPosition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claw.setPosition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close();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Robot With Claw - </a:t>
            </a:r>
            <a:r>
              <a:rPr lang="en-US" dirty="0" err="1" smtClean="0"/>
              <a:t>LionDriverOp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6679" y="3501087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GriffinDriverOp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71179" y="5759398"/>
            <a:ext cx="890080" cy="1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6679" y="5239699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LionDriverOp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3662" y="5239699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LionMove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3662" y="3496968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GriffinMove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2435" y="27196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962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5108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20795" y="1750542"/>
            <a:ext cx="1812324" cy="947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FTC Op Mode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59226" y="2903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2522841" y="2689653"/>
            <a:ext cx="4118" cy="811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62998" y="5243815"/>
            <a:ext cx="1812324" cy="947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LionClaw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62998" y="3501084"/>
            <a:ext cx="1812324" cy="94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GriffinClaw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01298" y="4658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89824" y="443196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22841" y="4437823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69160" y="443489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3" y="5733335"/>
            <a:ext cx="1754659" cy="4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273" y="397333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29003" y="5541963"/>
            <a:ext cx="860717" cy="1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83809" y="4840182"/>
            <a:ext cx="35849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289462" y="4837802"/>
            <a:ext cx="259" cy="70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865460" y="4842564"/>
            <a:ext cx="1856" cy="9135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71179" y="3998831"/>
            <a:ext cx="890080" cy="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429003" y="3972768"/>
            <a:ext cx="1754659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9003" y="3781396"/>
            <a:ext cx="860717" cy="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809" y="3079615"/>
            <a:ext cx="35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289462" y="3077235"/>
            <a:ext cx="259" cy="70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865460" y="3081997"/>
            <a:ext cx="1856" cy="9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19497" y="5023602"/>
            <a:ext cx="2246812" cy="13812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Lion Driver 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 Driver Op 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group="Iterative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LionDriverOp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GriffinDriverOp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LionDriverOp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LionMove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LionClaw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1:00 – 1:55: Robot Programming Basics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(Autonomous)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Iterative (Driver)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Talking To The Robot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2:00 – 2:55: Advanced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Inheritance And Abstraction To Support Multiple Robots</a:t>
            </a:r>
          </a:p>
          <a:p>
            <a:pPr lvl="1"/>
            <a:r>
              <a:rPr lang="en-US" dirty="0" smtClean="0"/>
              <a:t>Using Exceptions To Handle Hardware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3:00 – 3:55: Special Topics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Discussion And Q/A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possibly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forget to initialize a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use the wrong name for a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use the wrong device type (e.g., you call a sensor a servo)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device isn’t plugged 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device breaks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something goes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every case your program stops what it’s doing and “throws an exception”</a:t>
            </a:r>
          </a:p>
          <a:p>
            <a:r>
              <a:rPr lang="en-US" dirty="0" smtClean="0"/>
              <a:t>If you do nothing, your program will abort with a nasty error message</a:t>
            </a:r>
          </a:p>
          <a:p>
            <a:r>
              <a:rPr lang="en-US" dirty="0" smtClean="0"/>
              <a:t>If you catch the exception, you can deal with it and continue</a:t>
            </a:r>
          </a:p>
          <a:p>
            <a:r>
              <a:rPr lang="en-US" dirty="0" smtClean="0"/>
              <a:t>The way we catch exceptions is with a try/catch block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drive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“drive name”);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drive.setDirection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DcMotor.Direction.FORWARD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drive.setPower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drive.setMode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DcMotor.RunMode.STOP_AND_RESET_ENCODER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drive.setMode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DcMotor.RunMode.RUN_USING_ENCODER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(Exception e)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drive = null;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(drive != null)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drive.setPower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(power);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1:00 – 1:55: Robot Programming Basics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(Autonomous)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Iterative (Driver)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Talking To The Robot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2:00 – 2:55: Advanced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Inheritance And Abstraction To Support Multiple Robots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Exceptions To Handle Hardware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3:00 – 3:55: Special Topics</a:t>
            </a:r>
          </a:p>
          <a:p>
            <a:pPr lvl="1"/>
            <a:r>
              <a:rPr lang="en-US" dirty="0" smtClean="0"/>
              <a:t>Open Discussion And Q/A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Discussion and Q/A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runOpMode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 called when “</a:t>
            </a:r>
            <a:r>
              <a:rPr lang="en-US" dirty="0" err="1" smtClean="0"/>
              <a:t>Init</a:t>
            </a:r>
            <a:r>
              <a:rPr lang="en-US" dirty="0" smtClean="0"/>
              <a:t>” is pressed on the Driver Station</a:t>
            </a:r>
          </a:p>
          <a:p>
            <a:r>
              <a:rPr lang="en-US" dirty="0" smtClean="0"/>
              <a:t>Immediately begins with the initialization of the robot</a:t>
            </a:r>
          </a:p>
          <a:p>
            <a:r>
              <a:rPr lang="en-US" dirty="0" smtClean="0"/>
              <a:t>Turn on all devices</a:t>
            </a:r>
          </a:p>
          <a:p>
            <a:r>
              <a:rPr lang="en-US" dirty="0" smtClean="0"/>
              <a:t>Each device (motor, servo, sensor) must be activated individually</a:t>
            </a:r>
          </a:p>
          <a:p>
            <a:r>
              <a:rPr lang="en-US" dirty="0" smtClean="0"/>
              <a:t>Activating a device places it into a known state, ready for use</a:t>
            </a:r>
          </a:p>
          <a:p>
            <a:r>
              <a:rPr lang="en-US" dirty="0" smtClean="0"/>
              <a:t>Extends from the start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runOpMode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function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waitForStart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Waits for the operator to press “Play”       on the Driver Station </a:t>
            </a:r>
          </a:p>
          <a:p>
            <a:r>
              <a:rPr lang="en-US" dirty="0" smtClean="0"/>
              <a:t>Implemented on the robot with the call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waitForStart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When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waitForStart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returns, “Play</a:t>
            </a:r>
            <a:r>
              <a:rPr lang="en-US" dirty="0" smtClean="0"/>
              <a:t>”        </a:t>
            </a:r>
            <a:r>
              <a:rPr lang="en-US" dirty="0"/>
              <a:t>has been pressed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80" y="1825625"/>
            <a:ext cx="428016" cy="42801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687" y="2853522"/>
            <a:ext cx="428016" cy="4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Begins immediately following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waitForStart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/>
          </a:p>
          <a:p>
            <a:r>
              <a:rPr lang="en-US" dirty="0" smtClean="0"/>
              <a:t>Performs the real work of your autonomous mode</a:t>
            </a:r>
          </a:p>
          <a:p>
            <a:r>
              <a:rPr lang="en-US" dirty="0" smtClean="0"/>
              <a:t>Robot timer should be restarted at the beginning</a:t>
            </a:r>
          </a:p>
          <a:p>
            <a:r>
              <a:rPr lang="en-US" dirty="0" smtClean="0"/>
              <a:t>Each leg should check whether “Stop”       has been pressed</a:t>
            </a:r>
          </a:p>
          <a:p>
            <a:r>
              <a:rPr lang="en-US" dirty="0" smtClean="0"/>
              <a:t>When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opModeIsActive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returns false, “Stop” has been pressed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20" y="3334973"/>
            <a:ext cx="478192" cy="47819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10041</TotalTime>
  <Words>3908</Words>
  <Application>Microsoft Office PowerPoint</Application>
  <PresentationFormat>Widescreen</PresentationFormat>
  <Paragraphs>1035</Paragraphs>
  <Slides>68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Courier New</vt:lpstr>
      <vt:lpstr>Office Theme</vt:lpstr>
      <vt:lpstr>FTC Java Programming Topics</vt:lpstr>
      <vt:lpstr>Agenda</vt:lpstr>
      <vt:lpstr>Agenda</vt:lpstr>
      <vt:lpstr>Robot Architecture</vt:lpstr>
      <vt:lpstr>Linear Programming Model</vt:lpstr>
      <vt:lpstr>Linear Code</vt:lpstr>
      <vt:lpstr>Initialization Section</vt:lpstr>
      <vt:lpstr>Wait Section</vt:lpstr>
      <vt:lpstr>Main Section</vt:lpstr>
      <vt:lpstr>Stop Section</vt:lpstr>
      <vt:lpstr>Telemetry</vt:lpstr>
      <vt:lpstr>Agenda</vt:lpstr>
      <vt:lpstr>Robot Architecture</vt:lpstr>
      <vt:lpstr>Iterative Programming Model</vt:lpstr>
      <vt:lpstr>Iterative Code</vt:lpstr>
      <vt:lpstr>Initialization Section</vt:lpstr>
      <vt:lpstr>Init_loop</vt:lpstr>
      <vt:lpstr>Start</vt:lpstr>
      <vt:lpstr>Loop</vt:lpstr>
      <vt:lpstr>Stop</vt:lpstr>
      <vt:lpstr>Telemetry</vt:lpstr>
      <vt:lpstr>Agenda</vt:lpstr>
      <vt:lpstr>Robot Architecture</vt:lpstr>
      <vt:lpstr>Initializing Robot Devices In Java</vt:lpstr>
      <vt:lpstr>Configuration Files</vt:lpstr>
      <vt:lpstr>DcMotors – Run Using Encoder</vt:lpstr>
      <vt:lpstr>DcMotors – Run To Position</vt:lpstr>
      <vt:lpstr>Servos</vt:lpstr>
      <vt:lpstr>REV Color/Range Sensor</vt:lpstr>
      <vt:lpstr>Modern Robotics Ultrasonic Range Sensor</vt:lpstr>
      <vt:lpstr>Fields In gamepad1 &amp; gamepad2</vt:lpstr>
      <vt:lpstr>Analog Sensor (E.g., Pololu IR Sensor)</vt:lpstr>
      <vt:lpstr>Agenda</vt:lpstr>
      <vt:lpstr>Why use abstraction and inheritance?</vt:lpstr>
      <vt:lpstr>What is inheritance?</vt:lpstr>
      <vt:lpstr>Inheritance Example</vt:lpstr>
      <vt:lpstr>Override Example</vt:lpstr>
      <vt:lpstr>Abstract Functions And Classes</vt:lpstr>
      <vt:lpstr>Abstract Class Example</vt:lpstr>
      <vt:lpstr>Objects Of Abstract Type</vt:lpstr>
      <vt:lpstr>This sounds complicated, how do I use it?</vt:lpstr>
      <vt:lpstr>A Better Robot Design</vt:lpstr>
      <vt:lpstr>It sounds like more work, how is this easier?</vt:lpstr>
      <vt:lpstr>Example – Griffin Robot With Claw</vt:lpstr>
      <vt:lpstr>Griffin Robot With Claw - GriffinDriverOp</vt:lpstr>
      <vt:lpstr>Griffin Driver Op Mode</vt:lpstr>
      <vt:lpstr>Griffin Driver Op Mode - Init</vt:lpstr>
      <vt:lpstr>Griffin Driver Op Mode - Loop</vt:lpstr>
      <vt:lpstr>Griffin Driver Op Mode - Stop</vt:lpstr>
      <vt:lpstr>Griffin Robot With Claw - GriffinMove</vt:lpstr>
      <vt:lpstr>Griffin Move</vt:lpstr>
      <vt:lpstr>Griffin Robot With Claw - LionMove</vt:lpstr>
      <vt:lpstr>Lion Move</vt:lpstr>
      <vt:lpstr>Lion Move – Init</vt:lpstr>
      <vt:lpstr>Lion Move – Move</vt:lpstr>
      <vt:lpstr>Lion Move – Stop</vt:lpstr>
      <vt:lpstr>Griffin Robot With Claw - GriffinClaw</vt:lpstr>
      <vt:lpstr>Griffin Claw</vt:lpstr>
      <vt:lpstr>Griffin Robot With Claw - LionClaw</vt:lpstr>
      <vt:lpstr>Lion Claw</vt:lpstr>
      <vt:lpstr>Griffin Robot With Claw - LionDriverOp</vt:lpstr>
      <vt:lpstr>Lion Driver Op</vt:lpstr>
      <vt:lpstr>Agenda</vt:lpstr>
      <vt:lpstr>What could possibly go wrong?</vt:lpstr>
      <vt:lpstr>What happens when something goes wrong?</vt:lpstr>
      <vt:lpstr>Catching An Exception</vt:lpstr>
      <vt:lpstr>Agenda</vt:lpstr>
      <vt:lpstr>Open Discussion and Q/A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FTC Java Programming Topics</dc:title>
  <dc:creator>Doug</dc:creator>
  <cp:lastModifiedBy>Doug</cp:lastModifiedBy>
  <cp:revision>228</cp:revision>
  <cp:lastPrinted>2018-09-01T17:49:01Z</cp:lastPrinted>
  <dcterms:created xsi:type="dcterms:W3CDTF">2018-08-26T12:44:06Z</dcterms:created>
  <dcterms:modified xsi:type="dcterms:W3CDTF">2018-09-03T19:38:12Z</dcterms:modified>
</cp:coreProperties>
</file>