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79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7" r:id="rId13"/>
    <p:sldId id="270" r:id="rId14"/>
    <p:sldId id="274" r:id="rId15"/>
    <p:sldId id="269" r:id="rId16"/>
    <p:sldId id="276" r:id="rId17"/>
    <p:sldId id="272" r:id="rId18"/>
    <p:sldId id="275" r:id="rId19"/>
    <p:sldId id="271" r:id="rId20"/>
    <p:sldId id="277" r:id="rId21"/>
    <p:sldId id="278" r:id="rId22"/>
    <p:sldId id="280" r:id="rId23"/>
    <p:sldId id="283" r:id="rId24"/>
    <p:sldId id="284" r:id="rId25"/>
    <p:sldId id="28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43"/>
  </p:normalViewPr>
  <p:slideViewPr>
    <p:cSldViewPr snapToGrid="0" snapToObjects="1">
      <p:cViewPr varScale="1">
        <p:scale>
          <a:sx n="87" d="100"/>
          <a:sy n="87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7F862-068C-114F-BCE0-BF57E28D986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77C4A-264C-534C-BFCD-188EC4BAC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3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E1DA-21AF-FE42-8C94-1120308A44A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7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E1DA-21AF-FE42-8C94-1120308A44A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4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E1DA-21AF-FE42-8C94-1120308A44A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0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E1DA-21AF-FE42-8C94-1120308A44A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E1DA-21AF-FE42-8C94-1120308A44A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1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E1DA-21AF-FE42-8C94-1120308A44A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E1DA-21AF-FE42-8C94-1120308A44A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5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E1DA-21AF-FE42-8C94-1120308A44A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9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E1DA-21AF-FE42-8C94-1120308A44A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E1DA-21AF-FE42-8C94-1120308A44A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6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E1DA-21AF-FE42-8C94-1120308A44A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DA1B-9E50-C34E-AEA6-96EBD79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2E1DA-21AF-FE42-8C94-1120308A44A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FDA1B-9E50-C34E-AEA6-96EBD79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3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Force Analysis Of Holonomic Wheels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86462" y="4644188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986463" y="1649508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7474" y="2855495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43074" y="2855495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6073" y="126030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50682" y="3115996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94604" y="311599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29328" y="498708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-√2/2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 225</a:t>
            </a:r>
            <a:r>
              <a:rPr lang="it-IT" dirty="0" smtClean="0"/>
              <a:t>°</a:t>
            </a:r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err="1" smtClean="0"/>
              <a:t>F</a:t>
            </a:r>
            <a:r>
              <a:rPr lang="it-IT" dirty="0" smtClean="0"/>
              <a:t>: +√2/2</a:t>
            </a:r>
          </a:p>
          <a:p>
            <a:r>
              <a:rPr lang="it-IT" dirty="0" err="1" smtClean="0"/>
              <a:t>R</a:t>
            </a:r>
            <a:r>
              <a:rPr lang="it-IT" dirty="0" smtClean="0"/>
              <a:t>: +√2/2</a:t>
            </a:r>
          </a:p>
          <a:p>
            <a:r>
              <a:rPr lang="it-IT" dirty="0" smtClean="0"/>
              <a:t>B: -√2/2</a:t>
            </a:r>
          </a:p>
          <a:p>
            <a:r>
              <a:rPr lang="it-IT" dirty="0" smtClean="0"/>
              <a:t>L: -√2/2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750317" y="2945331"/>
            <a:ext cx="0" cy="65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7091" y="2945330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16200000" flipV="1">
            <a:off x="4443663" y="615166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V="1">
            <a:off x="4444263" y="5285013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flipH="1" flipV="1">
            <a:off x="3927089" y="2590799"/>
            <a:ext cx="1027128" cy="1419727"/>
            <a:chOff x="3927089" y="2590799"/>
            <a:chExt cx="1027128" cy="1419727"/>
          </a:xfrm>
        </p:grpSpPr>
        <p:cxnSp>
          <p:nvCxnSpPr>
            <p:cNvPr id="6" name="Straight Arrow Connector 5"/>
            <p:cNvCxnSpPr/>
            <p:nvPr/>
          </p:nvCxnSpPr>
          <p:spPr>
            <a:xfrm rot="18900000">
              <a:off x="4431631" y="2590799"/>
              <a:ext cx="0" cy="141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929295" y="2798713"/>
              <a:ext cx="0" cy="1027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V="1">
              <a:off x="4440653" y="2285149"/>
              <a:ext cx="0" cy="1027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4968395" y="31159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√2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16879" y="38183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√</a:t>
            </a:r>
            <a:r>
              <a:rPr lang="it-IT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540607"/>
              </p:ext>
            </p:extLst>
          </p:nvPr>
        </p:nvGraphicFramePr>
        <p:xfrm>
          <a:off x="838200" y="1825625"/>
          <a:ext cx="747902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465455"/>
                <a:gridCol w="784542"/>
                <a:gridCol w="544830"/>
                <a:gridCol w="784542"/>
                <a:gridCol w="660718"/>
                <a:gridCol w="784542"/>
                <a:gridCol w="660718"/>
                <a:gridCol w="784542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r>
                        <a:rPr lang="it-IT" dirty="0" smtClean="0"/>
                        <a:t>°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r>
                        <a:rPr lang="it-IT" dirty="0" smtClean="0"/>
                        <a:t>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r>
                        <a:rPr lang="it-IT" dirty="0" smtClean="0"/>
                        <a:t>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135</a:t>
                      </a:r>
                      <a:r>
                        <a:rPr lang="it-IT" dirty="0" smtClean="0"/>
                        <a:t>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</a:t>
                      </a:r>
                      <a:r>
                        <a:rPr lang="it-IT" dirty="0" smtClean="0"/>
                        <a:t>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225</a:t>
                      </a:r>
                      <a:r>
                        <a:rPr lang="it-IT" dirty="0" smtClean="0"/>
                        <a:t>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270</a:t>
                      </a:r>
                      <a:r>
                        <a:rPr lang="it-IT" dirty="0" smtClean="0"/>
                        <a:t>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315</a:t>
                      </a:r>
                      <a:r>
                        <a:rPr lang="it-IT" dirty="0" smtClean="0"/>
                        <a:t>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-sin(b)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cos(b)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sin(b)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-cos(b)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5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Frame-Oriented Arrangement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 0</a:t>
            </a:r>
            <a:r>
              <a:rPr lang="it-IT" dirty="0" smtClean="0"/>
              <a:t>°</a:t>
            </a:r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smtClean="0"/>
              <a:t>FL: -√2/2</a:t>
            </a:r>
          </a:p>
          <a:p>
            <a:r>
              <a:rPr lang="it-IT" dirty="0" smtClean="0"/>
              <a:t>FR: +√2/2</a:t>
            </a:r>
          </a:p>
          <a:p>
            <a:r>
              <a:rPr lang="it-IT" dirty="0" smtClean="0"/>
              <a:t>BR: +√2/2</a:t>
            </a:r>
          </a:p>
          <a:p>
            <a:r>
              <a:rPr lang="it-IT" dirty="0" smtClean="0"/>
              <a:t>BL: -√2/2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26670" y="166731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4685" y="449518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2164" y="169847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72121" y="444527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it-IT" dirty="0" smtClean="0"/>
              <a:t>√2/2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 rot="16200000">
            <a:off x="2503052" y="1281493"/>
            <a:ext cx="3937608" cy="3957022"/>
            <a:chOff x="2503052" y="1281493"/>
            <a:chExt cx="3937608" cy="3957022"/>
          </a:xfrm>
        </p:grpSpPr>
        <p:cxnSp>
          <p:nvCxnSpPr>
            <p:cNvPr id="6" name="Straight Arrow Connector 5"/>
            <p:cNvCxnSpPr/>
            <p:nvPr/>
          </p:nvCxnSpPr>
          <p:spPr>
            <a:xfrm rot="5400000" flipV="1">
              <a:off x="4425942" y="2557907"/>
              <a:ext cx="0" cy="141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2700000" flipV="1">
              <a:off x="6113402" y="4588270"/>
              <a:ext cx="0" cy="654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2700000" flipV="1">
              <a:off x="2830311" y="1305179"/>
              <a:ext cx="0" cy="654517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8100000" flipH="1" flipV="1">
              <a:off x="6101976" y="1281493"/>
              <a:ext cx="0" cy="654517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8100000" flipH="1" flipV="1">
              <a:off x="2800319" y="4583998"/>
              <a:ext cx="0" cy="654517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2700000" flipV="1">
              <a:off x="4079222" y="2391061"/>
              <a:ext cx="0" cy="1027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8100000" flipV="1">
              <a:off x="4079400" y="3117172"/>
              <a:ext cx="0" cy="1027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830459" y="35999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√2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2899" y="36113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√</a:t>
            </a:r>
            <a:r>
              <a:rPr lang="it-IT" dirty="0" smtClean="0"/>
              <a:t>2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65531" y="1766658"/>
            <a:ext cx="2937836" cy="3007895"/>
            <a:chOff x="2965531" y="1766658"/>
            <a:chExt cx="2937836" cy="3007895"/>
          </a:xfrm>
        </p:grpSpPr>
        <p:sp>
          <p:nvSpPr>
            <p:cNvPr id="2" name="Oval 1"/>
            <p:cNvSpPr/>
            <p:nvPr/>
          </p:nvSpPr>
          <p:spPr>
            <a:xfrm rot="2700000">
              <a:off x="2919158" y="4171560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 rot="2700000">
              <a:off x="5036717" y="2054002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 rot="2700000">
              <a:off x="3262310" y="1807361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 rot="2700000">
              <a:off x="5309809" y="3854860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73467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13478" y="4165069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21481" y="4115362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33055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4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 45</a:t>
            </a:r>
            <a:r>
              <a:rPr lang="it-IT" dirty="0" smtClean="0"/>
              <a:t>°</a:t>
            </a:r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smtClean="0"/>
              <a:t>FL: -1</a:t>
            </a:r>
          </a:p>
          <a:p>
            <a:r>
              <a:rPr lang="it-IT" dirty="0" smtClean="0"/>
              <a:t>FR: 0</a:t>
            </a:r>
          </a:p>
          <a:p>
            <a:r>
              <a:rPr lang="it-IT" dirty="0" smtClean="0"/>
              <a:t>BR: +1</a:t>
            </a:r>
          </a:p>
          <a:p>
            <a:r>
              <a:rPr lang="it-IT" dirty="0" smtClean="0"/>
              <a:t>BL: 0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479" y="1667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5786" y="449518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+</a:t>
            </a:r>
            <a:r>
              <a:rPr lang="it-IT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53265" y="169847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</a:t>
            </a:r>
            <a:r>
              <a:rPr lang="it-IT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68488" y="4445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2700000" flipV="1">
            <a:off x="4479623" y="2596055"/>
            <a:ext cx="0" cy="141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2700000" flipH="1" flipV="1">
            <a:off x="2820604" y="1302626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2700000" flipH="1" flipV="1">
            <a:off x="6123109" y="4604283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965531" y="1766658"/>
            <a:ext cx="2937836" cy="3007895"/>
            <a:chOff x="2965531" y="1766658"/>
            <a:chExt cx="2937836" cy="3007895"/>
          </a:xfrm>
        </p:grpSpPr>
        <p:sp>
          <p:nvSpPr>
            <p:cNvPr id="2" name="Oval 1"/>
            <p:cNvSpPr/>
            <p:nvPr/>
          </p:nvSpPr>
          <p:spPr>
            <a:xfrm rot="2700000">
              <a:off x="2919158" y="4171560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 rot="2700000">
              <a:off x="5036717" y="2054002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 rot="2700000">
              <a:off x="3262310" y="1807361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 rot="2700000">
              <a:off x="5309809" y="3854860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73467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13478" y="4165069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21481" y="4115362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33055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7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26670" y="166731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4685" y="449518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2164" y="169847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72121" y="444527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 90</a:t>
            </a:r>
            <a:r>
              <a:rPr lang="it-IT" dirty="0" smtClean="0"/>
              <a:t>°</a:t>
            </a:r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smtClean="0"/>
              <a:t>FL: -√2/2</a:t>
            </a:r>
          </a:p>
          <a:p>
            <a:r>
              <a:rPr lang="it-IT" dirty="0" smtClean="0"/>
              <a:t>FR: -√2/2</a:t>
            </a:r>
          </a:p>
          <a:p>
            <a:r>
              <a:rPr lang="it-IT" dirty="0" smtClean="0"/>
              <a:t>BR: +√2/2</a:t>
            </a:r>
          </a:p>
          <a:p>
            <a:r>
              <a:rPr lang="it-IT" dirty="0" smtClean="0"/>
              <a:t>BL: +√2/2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 rot="2700000">
            <a:off x="2919158" y="4171560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 rot="2700000">
            <a:off x="5036717" y="2054002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2700000">
            <a:off x="3262310" y="1807361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2700000">
            <a:off x="5309809" y="3854860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V="1">
            <a:off x="4425942" y="2557907"/>
            <a:ext cx="0" cy="141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2700000" flipV="1">
            <a:off x="6113402" y="4588270"/>
            <a:ext cx="0" cy="65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2700000" flipV="1">
            <a:off x="2830311" y="1305179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8100000" flipH="1" flipV="1">
            <a:off x="6101976" y="1281493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8100000" flipH="1" flipV="1">
            <a:off x="2800319" y="4583998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2700000" flipV="1">
            <a:off x="4079222" y="2391061"/>
            <a:ext cx="0" cy="102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8100000" flipV="1">
            <a:off x="4079400" y="3117172"/>
            <a:ext cx="0" cy="102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19286" y="25466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√2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2899" y="36113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√</a:t>
            </a:r>
            <a:r>
              <a:rPr lang="it-IT" dirty="0" smtClean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73467" y="2036781"/>
            <a:ext cx="50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13478" y="4165069"/>
            <a:ext cx="50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1481" y="4115362"/>
            <a:ext cx="50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33055" y="2036781"/>
            <a:ext cx="50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6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 135</a:t>
            </a:r>
            <a:r>
              <a:rPr lang="it-IT" dirty="0" smtClean="0"/>
              <a:t>°</a:t>
            </a:r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smtClean="0"/>
              <a:t>FL: 0</a:t>
            </a:r>
          </a:p>
          <a:p>
            <a:r>
              <a:rPr lang="it-IT" dirty="0" smtClean="0"/>
              <a:t>FR: -1</a:t>
            </a:r>
          </a:p>
          <a:p>
            <a:r>
              <a:rPr lang="it-IT" dirty="0" smtClean="0"/>
              <a:t>BR: 0</a:t>
            </a:r>
          </a:p>
          <a:p>
            <a:r>
              <a:rPr lang="it-IT" dirty="0" smtClean="0"/>
              <a:t>BL: +1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0213" y="16673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3494" y="4495183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88531" y="1698474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10780" y="44452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8900000">
            <a:off x="4479623" y="2545645"/>
            <a:ext cx="0" cy="141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8900000" flipH="1">
            <a:off x="2820604" y="4604284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8900000" flipH="1">
            <a:off x="6123109" y="1302627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965531" y="1766658"/>
            <a:ext cx="2937836" cy="3007895"/>
            <a:chOff x="2965531" y="1766658"/>
            <a:chExt cx="2937836" cy="3007895"/>
          </a:xfrm>
        </p:grpSpPr>
        <p:sp>
          <p:nvSpPr>
            <p:cNvPr id="2" name="Oval 1"/>
            <p:cNvSpPr/>
            <p:nvPr/>
          </p:nvSpPr>
          <p:spPr>
            <a:xfrm rot="2700000">
              <a:off x="2919158" y="4171560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 rot="2700000">
              <a:off x="5036717" y="2054002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 rot="2700000">
              <a:off x="3262310" y="1807361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 rot="2700000">
              <a:off x="5309809" y="3854860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73467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13478" y="4165069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21481" y="4115362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33055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9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 180</a:t>
            </a:r>
            <a:r>
              <a:rPr lang="it-IT" dirty="0" smtClean="0"/>
              <a:t>°</a:t>
            </a:r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smtClean="0"/>
              <a:t>FL: +√2/2</a:t>
            </a:r>
          </a:p>
          <a:p>
            <a:r>
              <a:rPr lang="it-IT" dirty="0" smtClean="0"/>
              <a:t>FR: -√2/2</a:t>
            </a:r>
          </a:p>
          <a:p>
            <a:r>
              <a:rPr lang="it-IT" dirty="0" smtClean="0"/>
              <a:t>BR: -√2/2</a:t>
            </a:r>
          </a:p>
          <a:p>
            <a:r>
              <a:rPr lang="it-IT" dirty="0" smtClean="0"/>
              <a:t>BL: +√2/2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26670" y="166731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4685" y="449518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2164" y="169847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72121" y="444527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√2/2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 rot="5400000">
            <a:off x="2503052" y="1281493"/>
            <a:ext cx="3937608" cy="3957022"/>
            <a:chOff x="2503052" y="1281493"/>
            <a:chExt cx="3937608" cy="3957022"/>
          </a:xfrm>
        </p:grpSpPr>
        <p:cxnSp>
          <p:nvCxnSpPr>
            <p:cNvPr id="6" name="Straight Arrow Connector 5"/>
            <p:cNvCxnSpPr/>
            <p:nvPr/>
          </p:nvCxnSpPr>
          <p:spPr>
            <a:xfrm rot="5400000" flipV="1">
              <a:off x="4425942" y="2557907"/>
              <a:ext cx="0" cy="141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2700000" flipV="1">
              <a:off x="6113402" y="4588270"/>
              <a:ext cx="0" cy="654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2700000" flipV="1">
              <a:off x="2830311" y="1305179"/>
              <a:ext cx="0" cy="654517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8100000" flipH="1" flipV="1">
              <a:off x="6101976" y="1281493"/>
              <a:ext cx="0" cy="654517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8100000" flipH="1" flipV="1">
              <a:off x="2800319" y="4583998"/>
              <a:ext cx="0" cy="654517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2700000" flipV="1">
              <a:off x="4079222" y="2391061"/>
              <a:ext cx="0" cy="1027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8100000" flipV="1">
              <a:off x="4079400" y="3117172"/>
              <a:ext cx="0" cy="1027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3719286" y="25466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√2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75641" y="25349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√</a:t>
            </a:r>
            <a:r>
              <a:rPr lang="it-IT" dirty="0" smtClean="0"/>
              <a:t>2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65531" y="1766658"/>
            <a:ext cx="2937836" cy="3007895"/>
            <a:chOff x="2965531" y="1766658"/>
            <a:chExt cx="2937836" cy="3007895"/>
          </a:xfrm>
        </p:grpSpPr>
        <p:sp>
          <p:nvSpPr>
            <p:cNvPr id="2" name="Oval 1"/>
            <p:cNvSpPr/>
            <p:nvPr/>
          </p:nvSpPr>
          <p:spPr>
            <a:xfrm rot="2700000">
              <a:off x="2919158" y="4171560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 rot="2700000">
              <a:off x="5036717" y="2054002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 rot="2700000">
              <a:off x="3262310" y="1807361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 rot="2700000">
              <a:off x="5309809" y="3854860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73467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13478" y="4165069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21481" y="4115362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33055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8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 225</a:t>
            </a:r>
            <a:r>
              <a:rPr lang="it-IT" dirty="0" smtClean="0"/>
              <a:t>°</a:t>
            </a:r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smtClean="0"/>
              <a:t>FL: +1</a:t>
            </a:r>
          </a:p>
          <a:p>
            <a:r>
              <a:rPr lang="it-IT" dirty="0" smtClean="0"/>
              <a:t>FR: 0</a:t>
            </a:r>
          </a:p>
          <a:p>
            <a:r>
              <a:rPr lang="it-IT" dirty="0" smtClean="0"/>
              <a:t>BR: -1</a:t>
            </a:r>
          </a:p>
          <a:p>
            <a:r>
              <a:rPr lang="it-IT" dirty="0" smtClean="0"/>
              <a:t>BL: 0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479" y="1667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8228" y="4495183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</a:t>
            </a:r>
            <a:r>
              <a:rPr lang="it-IT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30823" y="169847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+</a:t>
            </a:r>
            <a:r>
              <a:rPr lang="it-IT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68488" y="4445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3500000" flipV="1">
            <a:off x="4464089" y="2545645"/>
            <a:ext cx="0" cy="141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3500000" flipH="1" flipV="1">
            <a:off x="6123108" y="4604284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3500000" flipH="1" flipV="1">
            <a:off x="2820603" y="1302627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965531" y="1766658"/>
            <a:ext cx="2937836" cy="3007895"/>
            <a:chOff x="2965531" y="1766658"/>
            <a:chExt cx="2937836" cy="3007895"/>
          </a:xfrm>
        </p:grpSpPr>
        <p:sp>
          <p:nvSpPr>
            <p:cNvPr id="2" name="Oval 1"/>
            <p:cNvSpPr/>
            <p:nvPr/>
          </p:nvSpPr>
          <p:spPr>
            <a:xfrm rot="2700000">
              <a:off x="2919158" y="4171560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 rot="2700000">
              <a:off x="5036717" y="2054002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 rot="2700000">
              <a:off x="3262310" y="1807361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 rot="2700000">
              <a:off x="5309809" y="3854860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73467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13478" y="4165069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21481" y="4115362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33055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4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 270</a:t>
            </a:r>
            <a:r>
              <a:rPr lang="it-IT" dirty="0" smtClean="0"/>
              <a:t>°</a:t>
            </a:r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smtClean="0"/>
              <a:t>FL: +√2/2</a:t>
            </a:r>
          </a:p>
          <a:p>
            <a:r>
              <a:rPr lang="it-IT" dirty="0" smtClean="0"/>
              <a:t>FR: +√2/2</a:t>
            </a:r>
          </a:p>
          <a:p>
            <a:r>
              <a:rPr lang="it-IT" dirty="0" smtClean="0"/>
              <a:t>BR: -√2/2</a:t>
            </a:r>
          </a:p>
          <a:p>
            <a:r>
              <a:rPr lang="it-IT" dirty="0" smtClean="0"/>
              <a:t>BL: -√2/2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26670" y="166731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4685" y="449518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2164" y="169847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72121" y="444527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it-IT" dirty="0" smtClean="0"/>
              <a:t>√2/2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 rot="10800000">
            <a:off x="2503052" y="1281493"/>
            <a:ext cx="3937608" cy="3957022"/>
            <a:chOff x="2503052" y="1281493"/>
            <a:chExt cx="3937608" cy="3957022"/>
          </a:xfrm>
        </p:grpSpPr>
        <p:cxnSp>
          <p:nvCxnSpPr>
            <p:cNvPr id="6" name="Straight Arrow Connector 5"/>
            <p:cNvCxnSpPr/>
            <p:nvPr/>
          </p:nvCxnSpPr>
          <p:spPr>
            <a:xfrm rot="5400000" flipV="1">
              <a:off x="4425942" y="2557907"/>
              <a:ext cx="0" cy="141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2700000" flipV="1">
              <a:off x="6113402" y="4588270"/>
              <a:ext cx="0" cy="654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2700000" flipV="1">
              <a:off x="2830311" y="1305179"/>
              <a:ext cx="0" cy="654517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8100000" flipH="1" flipV="1">
              <a:off x="6101976" y="1281493"/>
              <a:ext cx="0" cy="654517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8100000" flipH="1" flipV="1">
              <a:off x="2800319" y="4583998"/>
              <a:ext cx="0" cy="654517"/>
            </a:xfrm>
            <a:prstGeom prst="straightConnector1">
              <a:avLst/>
            </a:prstGeom>
            <a:ln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2700000" flipV="1">
              <a:off x="4079222" y="2391061"/>
              <a:ext cx="0" cy="1027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8100000" flipV="1">
              <a:off x="4079400" y="3117172"/>
              <a:ext cx="0" cy="1027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899906" y="25466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√2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833519" y="36113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√2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65531" y="1766658"/>
            <a:ext cx="2937836" cy="3007895"/>
            <a:chOff x="2965531" y="1766658"/>
            <a:chExt cx="2937836" cy="3007895"/>
          </a:xfrm>
        </p:grpSpPr>
        <p:sp>
          <p:nvSpPr>
            <p:cNvPr id="2" name="Oval 1"/>
            <p:cNvSpPr/>
            <p:nvPr/>
          </p:nvSpPr>
          <p:spPr>
            <a:xfrm rot="2700000">
              <a:off x="2919158" y="4171560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 rot="2700000">
              <a:off x="5036717" y="2054002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 rot="2700000">
              <a:off x="3262310" y="1807361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 rot="2700000">
              <a:off x="5309809" y="3854860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73467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13478" y="4165069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21481" y="4115362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33055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39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Wheel-Oriented Arrangement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5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 315</a:t>
            </a:r>
            <a:r>
              <a:rPr lang="it-IT" dirty="0" smtClean="0"/>
              <a:t>°</a:t>
            </a:r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smtClean="0"/>
              <a:t>FL: 0</a:t>
            </a:r>
          </a:p>
          <a:p>
            <a:r>
              <a:rPr lang="it-IT" dirty="0" smtClean="0"/>
              <a:t>FR: +1</a:t>
            </a:r>
          </a:p>
          <a:p>
            <a:r>
              <a:rPr lang="it-IT" dirty="0" smtClean="0"/>
              <a:t>BR: 0</a:t>
            </a:r>
          </a:p>
          <a:p>
            <a:r>
              <a:rPr lang="it-IT" dirty="0" smtClean="0"/>
              <a:t>BL: -1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87771" y="166731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3494" y="4495183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88531" y="1698474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3222" y="444527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8900000" flipV="1">
            <a:off x="4497061" y="2563083"/>
            <a:ext cx="0" cy="141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8900000" flipH="1" flipV="1">
            <a:off x="2821027" y="4604707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8900000" flipH="1" flipV="1">
            <a:off x="6122684" y="1302202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965531" y="1766658"/>
            <a:ext cx="2937836" cy="3007895"/>
            <a:chOff x="2965531" y="1766658"/>
            <a:chExt cx="2937836" cy="3007895"/>
          </a:xfrm>
        </p:grpSpPr>
        <p:sp>
          <p:nvSpPr>
            <p:cNvPr id="2" name="Oval 1"/>
            <p:cNvSpPr/>
            <p:nvPr/>
          </p:nvSpPr>
          <p:spPr>
            <a:xfrm rot="2700000">
              <a:off x="2919158" y="4171560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 rot="2700000">
              <a:off x="5036717" y="2054002"/>
              <a:ext cx="890337" cy="315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 rot="2700000">
              <a:off x="3262310" y="1807361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 rot="2700000">
              <a:off x="5309809" y="3854860"/>
              <a:ext cx="296779" cy="890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73467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13478" y="4165069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21481" y="4115362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33055" y="2036781"/>
              <a:ext cx="509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0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742086"/>
              </p:ext>
            </p:extLst>
          </p:nvPr>
        </p:nvGraphicFramePr>
        <p:xfrm>
          <a:off x="838200" y="1825625"/>
          <a:ext cx="8787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71"/>
                <a:gridCol w="784542"/>
                <a:gridCol w="784542"/>
                <a:gridCol w="784542"/>
                <a:gridCol w="784542"/>
                <a:gridCol w="740092"/>
                <a:gridCol w="784542"/>
                <a:gridCol w="784542"/>
                <a:gridCol w="784542"/>
                <a:gridCol w="12925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r>
                        <a:rPr lang="it-IT" dirty="0" smtClean="0"/>
                        <a:t>°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r>
                        <a:rPr lang="it-IT" dirty="0" smtClean="0"/>
                        <a:t>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r>
                        <a:rPr lang="it-IT" dirty="0" smtClean="0"/>
                        <a:t>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135</a:t>
                      </a:r>
                      <a:r>
                        <a:rPr lang="it-IT" dirty="0" smtClean="0"/>
                        <a:t>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</a:t>
                      </a:r>
                      <a:r>
                        <a:rPr lang="it-IT" dirty="0" smtClean="0"/>
                        <a:t>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225</a:t>
                      </a:r>
                      <a:r>
                        <a:rPr lang="it-IT" dirty="0" smtClean="0"/>
                        <a:t>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270</a:t>
                      </a:r>
                      <a:r>
                        <a:rPr lang="it-IT" dirty="0" smtClean="0"/>
                        <a:t>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315</a:t>
                      </a:r>
                      <a:r>
                        <a:rPr lang="it-IT" dirty="0" smtClean="0"/>
                        <a:t>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sin(b+45</a:t>
                      </a:r>
                      <a:r>
                        <a:rPr lang="it-IT" dirty="0" smtClean="0"/>
                        <a:t>°)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cos(b+45</a:t>
                      </a:r>
                      <a:r>
                        <a:rPr lang="it-IT" dirty="0" smtClean="0"/>
                        <a:t>°)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Front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-sin(b+45</a:t>
                      </a:r>
                      <a:r>
                        <a:rPr lang="it-IT" dirty="0" smtClean="0"/>
                        <a:t>°)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Front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cos(b+45</a:t>
                      </a:r>
                      <a:r>
                        <a:rPr lang="it-IT" dirty="0" smtClean="0"/>
                        <a:t>°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sin(b+45</a:t>
                      </a:r>
                      <a:r>
                        <a:rPr lang="it-IT" dirty="0" smtClean="0"/>
                        <a:t>°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t-IT" dirty="0" smtClean="0"/>
                        <a:t>√2/2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-cos(b+45</a:t>
                      </a:r>
                      <a:r>
                        <a:rPr lang="it-IT" dirty="0" smtClean="0"/>
                        <a:t>°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86462" y="4644188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986463" y="1649508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7474" y="2855495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43074" y="2855495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49616" y="1260308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</a:t>
            </a:r>
            <a:r>
              <a:rPr lang="it-IT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50682" y="31159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it-IT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6807" y="31159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0429" y="4987089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-1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Rotate Right</a:t>
            </a:r>
            <a:endParaRPr lang="it-IT" dirty="0" smtClean="0"/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err="1" smtClean="0"/>
              <a:t>F</a:t>
            </a:r>
            <a:r>
              <a:rPr lang="it-IT" dirty="0" smtClean="0"/>
              <a:t>: -1</a:t>
            </a:r>
          </a:p>
          <a:p>
            <a:r>
              <a:rPr lang="it-IT" dirty="0" err="1" smtClean="0"/>
              <a:t>R</a:t>
            </a:r>
            <a:r>
              <a:rPr lang="it-IT" dirty="0" smtClean="0"/>
              <a:t>: -1</a:t>
            </a:r>
          </a:p>
          <a:p>
            <a:r>
              <a:rPr lang="it-IT" dirty="0" smtClean="0"/>
              <a:t>B: -1</a:t>
            </a:r>
          </a:p>
          <a:p>
            <a:r>
              <a:rPr lang="it-IT" dirty="0" smtClean="0"/>
              <a:t>L: -1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750317" y="2945331"/>
            <a:ext cx="0" cy="65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7091" y="2945330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4443663" y="615166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V="1">
            <a:off x="4444263" y="5285013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86462" y="4644188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986463" y="1649508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7474" y="2855495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43074" y="2855495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27174" y="126030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+</a:t>
            </a:r>
            <a:r>
              <a:rPr lang="it-IT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50682" y="31159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71923" y="31159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67987" y="498708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+1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Rotate Left</a:t>
            </a:r>
            <a:endParaRPr lang="it-IT" dirty="0" smtClean="0"/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err="1" smtClean="0"/>
              <a:t>F</a:t>
            </a:r>
            <a:r>
              <a:rPr lang="it-IT" dirty="0" smtClean="0"/>
              <a:t>: +1</a:t>
            </a:r>
          </a:p>
          <a:p>
            <a:r>
              <a:rPr lang="it-IT" dirty="0" err="1" smtClean="0"/>
              <a:t>R</a:t>
            </a:r>
            <a:r>
              <a:rPr lang="it-IT" dirty="0" smtClean="0"/>
              <a:t>: +1</a:t>
            </a:r>
          </a:p>
          <a:p>
            <a:r>
              <a:rPr lang="it-IT" dirty="0" smtClean="0"/>
              <a:t>B: +1</a:t>
            </a:r>
          </a:p>
          <a:p>
            <a:r>
              <a:rPr lang="it-IT" dirty="0" smtClean="0"/>
              <a:t>L: +1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750317" y="2945331"/>
            <a:ext cx="0" cy="65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097091" y="2945330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16200000" flipV="1">
            <a:off x="4443663" y="615166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4444263" y="5285013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7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 Calculations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4304" y="1794076"/>
            <a:ext cx="2743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406538" y="1606967"/>
            <a:ext cx="940966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2604304" y="1605171"/>
            <a:ext cx="940966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32225" y="141922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6695" y="111838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+1.0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7576" y="141922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-1.0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6200000" flipV="1">
            <a:off x="5083298" y="2262280"/>
            <a:ext cx="940966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5083297" y="4062623"/>
            <a:ext cx="940966" cy="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04081" y="298206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7201" y="453835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+1.0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604304" y="1795872"/>
            <a:ext cx="2742897" cy="273951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47727" y="29809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Active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7727" y="419949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Clipped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flipV="1">
            <a:off x="3974539" y="3182259"/>
            <a:ext cx="495384" cy="919805"/>
            <a:chOff x="3974539" y="2245823"/>
            <a:chExt cx="495384" cy="919805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3981712" y="2245823"/>
              <a:ext cx="488211" cy="915122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3974539" y="2250508"/>
              <a:ext cx="910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3974842" y="3165335"/>
              <a:ext cx="489121" cy="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047491" y="313021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Symbol" charset="2"/>
                <a:ea typeface="Symbol" charset="2"/>
                <a:cs typeface="Symbol" charset="2"/>
              </a:rPr>
              <a:t>a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27320" y="297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468810" y="87930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7p</a:t>
            </a:r>
            <a:r>
              <a:rPr lang="en-US" dirty="0" smtClean="0"/>
              <a:t>/4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25913" y="87930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3p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31642" y="87930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5p</a:t>
            </a:r>
            <a:r>
              <a:rPr lang="en-US" dirty="0" smtClean="0"/>
              <a:t>/4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338436" y="2987195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22023" y="51762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3p</a:t>
            </a:r>
            <a:r>
              <a:rPr lang="en-US" dirty="0" smtClean="0"/>
              <a:t>/4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722109" y="517626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458390" y="517626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dirty="0" smtClean="0"/>
              <a:t>/4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851321" y="3115085"/>
            <a:ext cx="22551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 atan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2(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bearing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i="1" dirty="0" smtClean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en-US" i="1" dirty="0" smtClean="0">
                <a:latin typeface="Symbol" charset="2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dirty="0" smtClean="0"/>
              <a:t>/2</a:t>
            </a:r>
          </a:p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length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it-IT" dirty="0" smtClean="0"/>
              <a:t>√(</a:t>
            </a:r>
            <a:r>
              <a:rPr lang="it-IT" i="1" dirty="0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it-IT" baseline="30000" dirty="0" smtClean="0"/>
              <a:t>2</a:t>
            </a:r>
            <a:r>
              <a:rPr lang="it-IT" dirty="0" smtClean="0"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it-IT" i="1" dirty="0" smtClean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it-IT" baseline="30000" dirty="0" smtClean="0"/>
              <a:t>2</a:t>
            </a:r>
            <a:r>
              <a:rPr lang="it-IT" dirty="0" smtClean="0"/>
              <a:t>)</a:t>
            </a:r>
          </a:p>
          <a:p>
            <a:r>
              <a:rPr lang="it-IT" i="1" dirty="0" smtClean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it-IT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it-IT" dirty="0" smtClean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it-IT" i="1" dirty="0" smtClean="0">
                <a:latin typeface="Times New Roman" charset="0"/>
                <a:ea typeface="Times New Roman" charset="0"/>
                <a:cs typeface="Times New Roman" charset="0"/>
              </a:rPr>
              <a:t>min</a:t>
            </a:r>
            <a:r>
              <a:rPr lang="it-IT" dirty="0" smtClean="0">
                <a:latin typeface="Times New Roman" charset="0"/>
                <a:ea typeface="Times New Roman" charset="0"/>
                <a:cs typeface="Times New Roman" charset="0"/>
              </a:rPr>
              <a:t>( </a:t>
            </a:r>
            <a:r>
              <a:rPr lang="it-IT" i="1" dirty="0" smtClean="0">
                <a:latin typeface="Times New Roman" charset="0"/>
                <a:ea typeface="Times New Roman" charset="0"/>
                <a:cs typeface="Times New Roman" charset="0"/>
              </a:rPr>
              <a:t>length</a:t>
            </a:r>
            <a:r>
              <a:rPr lang="it-IT" dirty="0" smtClean="0">
                <a:latin typeface="Times New Roman" charset="0"/>
                <a:ea typeface="Times New Roman" charset="0"/>
                <a:cs typeface="Times New Roman" charset="0"/>
              </a:rPr>
              <a:t>, 1.0 )</a:t>
            </a:r>
          </a:p>
          <a:p>
            <a:endParaRPr lang="en-US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FL =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sin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i="1" dirty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+</a:t>
            </a:r>
            <a:r>
              <a:rPr lang="en-US" i="1" dirty="0">
                <a:latin typeface="Symbol" charset="2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dirty="0" smtClean="0"/>
              <a:t>/4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FR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cos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i="1" dirty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+</a:t>
            </a:r>
            <a:r>
              <a:rPr lang="en-US" i="1" dirty="0">
                <a:latin typeface="Symbol" charset="2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dirty="0" smtClean="0"/>
              <a:t>/4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BR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sin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i="1" dirty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+</a:t>
            </a:r>
            <a:r>
              <a:rPr lang="en-US" i="1" dirty="0">
                <a:latin typeface="Symbol" charset="2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dirty="0" smtClean="0"/>
              <a:t>/4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BL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cos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i="1" dirty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+</a:t>
            </a:r>
            <a:r>
              <a:rPr lang="en-US" i="1" dirty="0">
                <a:latin typeface="Symbol" charset="2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dirty="0" smtClean="0"/>
              <a:t>/4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31804" y="164535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-1.0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59400" y="305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92987" y="31597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/4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75842" y="295883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/2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12527" y="57583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3p</a:t>
            </a:r>
            <a:r>
              <a:rPr lang="en-US" dirty="0" smtClean="0">
                <a:solidFill>
                  <a:srgbClr val="FF0000"/>
                </a:solidFill>
              </a:rPr>
              <a:t>/4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04383" y="5761615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1675" y="57583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5p</a:t>
            </a:r>
            <a:r>
              <a:rPr lang="en-US" dirty="0" smtClean="0">
                <a:solidFill>
                  <a:srgbClr val="FF0000"/>
                </a:solidFill>
              </a:rPr>
              <a:t>/4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7671" y="29588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3p</a:t>
            </a:r>
            <a:r>
              <a:rPr lang="en-US" dirty="0" smtClean="0">
                <a:solidFill>
                  <a:srgbClr val="FF0000"/>
                </a:solidFill>
              </a:rPr>
              <a:t>/2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1674" y="30556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7p</a:t>
            </a:r>
            <a:r>
              <a:rPr lang="en-US" dirty="0" smtClean="0">
                <a:solidFill>
                  <a:srgbClr val="FF0000"/>
                </a:solidFill>
              </a:rPr>
              <a:t>/4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0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3986462" y="4644188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86463" y="1649508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7474" y="2855495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43074" y="2855495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431631" y="2590799"/>
            <a:ext cx="0" cy="141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3243" y="1203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56422" y="31159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7504" y="31159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0788" y="5101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80294" y="4644188"/>
            <a:ext cx="33239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Clockwise rotation is positive (+1)</a:t>
            </a:r>
          </a:p>
          <a:p>
            <a:r>
              <a:rPr lang="en-US" dirty="0" smtClean="0"/>
              <a:t>Counterclockwise is negative (-1)</a:t>
            </a:r>
          </a:p>
          <a:p>
            <a:r>
              <a:rPr lang="en-US" dirty="0" smtClean="0"/>
              <a:t>Motion matches compass marks</a:t>
            </a:r>
          </a:p>
          <a:p>
            <a:r>
              <a:rPr lang="en-US" dirty="0" smtClean="0"/>
              <a:t>Forward (north) is bearing 0</a:t>
            </a:r>
            <a:r>
              <a:rPr lang="it-IT" dirty="0" smtClean="0"/>
              <a:t>°,</a:t>
            </a:r>
          </a:p>
          <a:p>
            <a:r>
              <a:rPr lang="it-IT" dirty="0" smtClean="0"/>
              <a:t>right (</a:t>
            </a:r>
            <a:r>
              <a:rPr lang="it-IT" dirty="0" err="1" smtClean="0"/>
              <a:t>east</a:t>
            </a:r>
            <a:r>
              <a:rPr lang="it-IT" dirty="0" smtClean="0"/>
              <a:t>) </a:t>
            </a:r>
            <a:r>
              <a:rPr lang="it-IT" dirty="0" err="1" smtClean="0"/>
              <a:t>is</a:t>
            </a:r>
            <a:r>
              <a:rPr lang="it-IT" dirty="0" smtClean="0"/>
              <a:t> 90°, back </a:t>
            </a:r>
            <a:r>
              <a:rPr lang="it-IT" dirty="0" err="1" smtClean="0"/>
              <a:t>is</a:t>
            </a:r>
            <a:r>
              <a:rPr lang="it-IT" dirty="0" smtClean="0"/>
              <a:t> 180°,</a:t>
            </a:r>
          </a:p>
          <a:p>
            <a:r>
              <a:rPr lang="en-US" dirty="0" smtClean="0"/>
              <a:t>and left (west) is 270</a:t>
            </a:r>
            <a:r>
              <a:rPr lang="it-IT" dirty="0" smtClean="0"/>
              <a:t>°.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 0</a:t>
            </a:r>
            <a:r>
              <a:rPr lang="it-IT" dirty="0" smtClean="0"/>
              <a:t>°</a:t>
            </a:r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err="1" smtClean="0"/>
              <a:t>F</a:t>
            </a:r>
            <a:r>
              <a:rPr lang="it-IT" dirty="0" smtClean="0"/>
              <a:t>: 0</a:t>
            </a:r>
          </a:p>
          <a:p>
            <a:r>
              <a:rPr lang="it-IT" dirty="0" err="1" smtClean="0"/>
              <a:t>R</a:t>
            </a:r>
            <a:r>
              <a:rPr lang="it-IT" dirty="0" smtClean="0"/>
              <a:t>: +1</a:t>
            </a:r>
          </a:p>
          <a:p>
            <a:r>
              <a:rPr lang="it-IT" dirty="0" smtClean="0"/>
              <a:t>B: 0</a:t>
            </a:r>
          </a:p>
          <a:p>
            <a:r>
              <a:rPr lang="it-IT" dirty="0" smtClean="0"/>
              <a:t>L: -1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853187" y="2945331"/>
            <a:ext cx="0" cy="65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165671" y="2945330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86462" y="4644188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986463" y="1649508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7474" y="2855495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43074" y="2855495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2700000" flipV="1">
            <a:off x="4431631" y="2590799"/>
            <a:ext cx="0" cy="141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66073" y="126030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it-IT" dirty="0" smtClean="0"/>
              <a:t> √2/2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50682" y="3115996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48579" y="311599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29328" y="498708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 √2/2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 45</a:t>
            </a:r>
            <a:r>
              <a:rPr lang="it-IT" dirty="0" smtClean="0"/>
              <a:t>°</a:t>
            </a:r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err="1" smtClean="0"/>
              <a:t>F</a:t>
            </a:r>
            <a:r>
              <a:rPr lang="it-IT" dirty="0" smtClean="0"/>
              <a:t>: -√2/2</a:t>
            </a:r>
          </a:p>
          <a:p>
            <a:r>
              <a:rPr lang="it-IT" dirty="0" err="1" smtClean="0"/>
              <a:t>R</a:t>
            </a:r>
            <a:r>
              <a:rPr lang="it-IT" dirty="0" smtClean="0"/>
              <a:t>: +√2/2</a:t>
            </a:r>
          </a:p>
          <a:p>
            <a:r>
              <a:rPr lang="it-IT" dirty="0" smtClean="0"/>
              <a:t>B: +√2/2</a:t>
            </a:r>
          </a:p>
          <a:p>
            <a:r>
              <a:rPr lang="it-IT" dirty="0" smtClean="0"/>
              <a:t>L: -√2/2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789987" y="2945331"/>
            <a:ext cx="0" cy="65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46995" y="2945331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4443663" y="615166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4444263" y="5285013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929681" y="2775484"/>
            <a:ext cx="0" cy="102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V="1">
            <a:off x="4443245" y="3288796"/>
            <a:ext cx="0" cy="102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09987" y="31159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√</a:t>
            </a:r>
            <a:r>
              <a:rPr lang="it-IT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08487" y="380814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√</a:t>
            </a:r>
            <a:r>
              <a:rPr lang="it-IT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86462" y="4644188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986463" y="1649508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7474" y="2855495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43074" y="2855495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V="1">
            <a:off x="4431631" y="2590799"/>
            <a:ext cx="0" cy="141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243" y="12031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79282" y="3115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7504" y="3115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0788" y="510138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 90</a:t>
            </a:r>
            <a:r>
              <a:rPr lang="it-IT" dirty="0" smtClean="0"/>
              <a:t>°</a:t>
            </a:r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err="1" smtClean="0"/>
              <a:t>F</a:t>
            </a:r>
            <a:r>
              <a:rPr lang="it-IT" dirty="0" smtClean="0"/>
              <a:t>: -1</a:t>
            </a:r>
          </a:p>
          <a:p>
            <a:r>
              <a:rPr lang="it-IT" dirty="0" err="1" smtClean="0"/>
              <a:t>R</a:t>
            </a:r>
            <a:r>
              <a:rPr lang="it-IT" dirty="0" smtClean="0"/>
              <a:t>: 0</a:t>
            </a:r>
          </a:p>
          <a:p>
            <a:r>
              <a:rPr lang="it-IT" dirty="0" smtClean="0"/>
              <a:t>B: +1</a:t>
            </a:r>
          </a:p>
          <a:p>
            <a:r>
              <a:rPr lang="it-IT" dirty="0" smtClean="0"/>
              <a:t>L: 0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4443663" y="615166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4444263" y="5285013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4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86462" y="4644188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986463" y="1649508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7474" y="2855495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43074" y="2855495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8900000">
            <a:off x="4431631" y="2590799"/>
            <a:ext cx="0" cy="141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66073" y="126030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it-IT" dirty="0" smtClean="0"/>
              <a:t> √2/2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50682" y="311599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94604" y="311599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29328" y="498708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 √2/2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 135</a:t>
            </a:r>
            <a:r>
              <a:rPr lang="it-IT" dirty="0" smtClean="0"/>
              <a:t>°</a:t>
            </a:r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err="1" smtClean="0"/>
              <a:t>F</a:t>
            </a:r>
            <a:r>
              <a:rPr lang="it-IT" dirty="0" smtClean="0"/>
              <a:t>: -√2/2</a:t>
            </a:r>
          </a:p>
          <a:p>
            <a:r>
              <a:rPr lang="it-IT" dirty="0" err="1" smtClean="0"/>
              <a:t>R</a:t>
            </a:r>
            <a:r>
              <a:rPr lang="it-IT" dirty="0" smtClean="0"/>
              <a:t>: -√2/2</a:t>
            </a:r>
          </a:p>
          <a:p>
            <a:r>
              <a:rPr lang="it-IT" dirty="0" smtClean="0"/>
              <a:t>B: +√2/2</a:t>
            </a:r>
          </a:p>
          <a:p>
            <a:r>
              <a:rPr lang="it-IT" dirty="0" smtClean="0"/>
              <a:t>L: +√2/2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750317" y="2945331"/>
            <a:ext cx="0" cy="65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097091" y="2945330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4443663" y="615166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4444263" y="5285013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929295" y="2798713"/>
            <a:ext cx="0" cy="102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V="1">
            <a:off x="4440653" y="2285149"/>
            <a:ext cx="0" cy="102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09987" y="31159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√2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16879" y="242938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√</a:t>
            </a:r>
            <a:r>
              <a:rPr lang="it-IT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3986462" y="4644188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86463" y="1649508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7474" y="2855495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43074" y="2855495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31631" y="2590799"/>
            <a:ext cx="0" cy="141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3243" y="1203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56422" y="31159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7504" y="31159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0788" y="5101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 180</a:t>
            </a:r>
            <a:r>
              <a:rPr lang="it-IT" dirty="0" smtClean="0"/>
              <a:t>°</a:t>
            </a:r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err="1" smtClean="0"/>
              <a:t>F</a:t>
            </a:r>
            <a:r>
              <a:rPr lang="it-IT" dirty="0" smtClean="0"/>
              <a:t>: 0</a:t>
            </a:r>
          </a:p>
          <a:p>
            <a:r>
              <a:rPr lang="it-IT" dirty="0" err="1" smtClean="0"/>
              <a:t>R</a:t>
            </a:r>
            <a:r>
              <a:rPr lang="it-IT" dirty="0" smtClean="0"/>
              <a:t>: -1</a:t>
            </a:r>
          </a:p>
          <a:p>
            <a:r>
              <a:rPr lang="it-IT" dirty="0" smtClean="0"/>
              <a:t>B: 0</a:t>
            </a:r>
          </a:p>
          <a:p>
            <a:r>
              <a:rPr lang="it-IT" dirty="0" smtClean="0"/>
              <a:t>L: +1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853187" y="2945331"/>
            <a:ext cx="0" cy="65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165671" y="2945330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86462" y="4644188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986463" y="1649508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7474" y="2855495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43074" y="2855495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6073" y="126030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50682" y="311599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94604" y="311599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it-IT" dirty="0" smtClean="0"/>
              <a:t>√2/2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29328" y="498708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-√2/2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 225</a:t>
            </a:r>
            <a:r>
              <a:rPr lang="it-IT" dirty="0" smtClean="0"/>
              <a:t>°</a:t>
            </a:r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err="1" smtClean="0"/>
              <a:t>F</a:t>
            </a:r>
            <a:r>
              <a:rPr lang="it-IT" dirty="0" smtClean="0"/>
              <a:t>: +√2/2</a:t>
            </a:r>
          </a:p>
          <a:p>
            <a:r>
              <a:rPr lang="it-IT" dirty="0" err="1" smtClean="0"/>
              <a:t>R</a:t>
            </a:r>
            <a:r>
              <a:rPr lang="it-IT" dirty="0" smtClean="0"/>
              <a:t>: -√2/2</a:t>
            </a:r>
          </a:p>
          <a:p>
            <a:r>
              <a:rPr lang="it-IT" dirty="0" smtClean="0"/>
              <a:t>B: -√2/2</a:t>
            </a:r>
          </a:p>
          <a:p>
            <a:r>
              <a:rPr lang="it-IT" dirty="0" smtClean="0"/>
              <a:t>L: +√2/2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750317" y="2945331"/>
            <a:ext cx="0" cy="65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097091" y="2945330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16200000" flipV="1">
            <a:off x="4443663" y="615166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V="1">
            <a:off x="4444263" y="5285013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flipH="1">
            <a:off x="3927089" y="2590799"/>
            <a:ext cx="1027128" cy="1419727"/>
            <a:chOff x="3927089" y="2590799"/>
            <a:chExt cx="1027128" cy="1419727"/>
          </a:xfrm>
        </p:grpSpPr>
        <p:cxnSp>
          <p:nvCxnSpPr>
            <p:cNvPr id="6" name="Straight Arrow Connector 5"/>
            <p:cNvCxnSpPr/>
            <p:nvPr/>
          </p:nvCxnSpPr>
          <p:spPr>
            <a:xfrm rot="18900000">
              <a:off x="4431631" y="2590799"/>
              <a:ext cx="0" cy="141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929295" y="2798713"/>
              <a:ext cx="0" cy="1027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V="1">
              <a:off x="4440653" y="2285149"/>
              <a:ext cx="0" cy="1027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4968395" y="31159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√2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16879" y="242938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√</a:t>
            </a:r>
            <a:r>
              <a:rPr lang="it-IT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9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86462" y="4644188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986463" y="1649508"/>
            <a:ext cx="890337" cy="315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7474" y="2855495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43074" y="2855495"/>
            <a:ext cx="296779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 flipV="1">
            <a:off x="4431631" y="2590799"/>
            <a:ext cx="0" cy="141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243" y="120315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79282" y="3115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7504" y="3115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0788" y="510138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5220" y="449179"/>
            <a:ext cx="224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Bearing 270</a:t>
            </a:r>
            <a:r>
              <a:rPr lang="it-IT" dirty="0" smtClean="0"/>
              <a:t>°</a:t>
            </a:r>
          </a:p>
          <a:p>
            <a:r>
              <a:rPr lang="it-IT" dirty="0" err="1" smtClean="0"/>
              <a:t>velocity</a:t>
            </a:r>
            <a:r>
              <a:rPr lang="it-IT" dirty="0" smtClean="0"/>
              <a:t> 2</a:t>
            </a:r>
          </a:p>
          <a:p>
            <a:r>
              <a:rPr lang="it-IT" dirty="0" err="1" smtClean="0"/>
              <a:t>F</a:t>
            </a:r>
            <a:r>
              <a:rPr lang="it-IT" dirty="0" smtClean="0"/>
              <a:t>: +1</a:t>
            </a:r>
          </a:p>
          <a:p>
            <a:r>
              <a:rPr lang="it-IT" dirty="0" err="1" smtClean="0"/>
              <a:t>R</a:t>
            </a:r>
            <a:r>
              <a:rPr lang="it-IT" dirty="0" smtClean="0"/>
              <a:t>: 0</a:t>
            </a:r>
          </a:p>
          <a:p>
            <a:r>
              <a:rPr lang="it-IT" dirty="0" smtClean="0"/>
              <a:t>B: -1</a:t>
            </a:r>
          </a:p>
          <a:p>
            <a:r>
              <a:rPr lang="it-IT" dirty="0" smtClean="0"/>
              <a:t>L: 0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4443663" y="615166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166683" y="886542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67715" y="4165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10136202" y="856061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07029" y="13812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71465" y="24917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180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12067" y="13812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2700000" flipV="1">
            <a:off x="10157831" y="862627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8100000" flipV="1">
            <a:off x="10166682" y="856060"/>
            <a:ext cx="0" cy="141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5198" y="7577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55198" y="199912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63055" y="20367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225</a:t>
            </a:r>
            <a:r>
              <a:rPr lang="it-IT" dirty="0" smtClean="0"/>
              <a:t>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58765" y="7633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315</a:t>
            </a:r>
            <a:r>
              <a:rPr lang="it-IT" dirty="0" smtClean="0"/>
              <a:t>°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16200000" flipV="1">
            <a:off x="4444263" y="5285013"/>
            <a:ext cx="0" cy="654517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1391</Words>
  <Application>Microsoft Office PowerPoint</Application>
  <PresentationFormat>Widescreen</PresentationFormat>
  <Paragraphs>599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Times New Roman</vt:lpstr>
      <vt:lpstr>Office Theme</vt:lpstr>
      <vt:lpstr>Force Analysis Of Holonomic Wheels</vt:lpstr>
      <vt:lpstr>Wheel-Oriented Arrangement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Frame-Oriented Arrangement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Rotation</vt:lpstr>
      <vt:lpstr>PowerPoint Presentation</vt:lpstr>
      <vt:lpstr>PowerPoint Presentation</vt:lpstr>
      <vt:lpstr>Joystick Calculations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Pase, Douglas Michael</dc:creator>
  <cp:lastModifiedBy>Doug</cp:lastModifiedBy>
  <cp:revision>32</cp:revision>
  <dcterms:created xsi:type="dcterms:W3CDTF">2017-10-02T14:19:38Z</dcterms:created>
  <dcterms:modified xsi:type="dcterms:W3CDTF">2017-10-03T02:14:48Z</dcterms:modified>
</cp:coreProperties>
</file>