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Kollektif Bold" charset="1" panose="020B0604020101010102"/>
      <p:regular r:id="rId23"/>
    </p:embeddedFont>
    <p:embeddedFont>
      <p:font typeface="Glacial Indifference Bold Italics" charset="1" panose="00000800000000000000"/>
      <p:regular r:id="rId24"/>
    </p:embeddedFont>
    <p:embeddedFont>
      <p:font typeface="Canva Sans" charset="1" panose="020B0503030501040103"/>
      <p:regular r:id="rId25"/>
    </p:embeddedFont>
    <p:embeddedFont>
      <p:font typeface="Montserrat Light" charset="1" panose="00000400000000000000"/>
      <p:regular r:id="rId26"/>
    </p:embeddedFont>
    <p:embeddedFont>
      <p:font typeface="Kollektif" charset="1" panose="020B0604020101010102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png" Type="http://schemas.openxmlformats.org/officeDocument/2006/relationships/image"/><Relationship Id="rId11" Target="../media/image9.svg" Type="http://schemas.openxmlformats.org/officeDocument/2006/relationships/image"/><Relationship Id="rId2" Target="../media/image20.png" Type="http://schemas.openxmlformats.org/officeDocument/2006/relationships/image"/><Relationship Id="rId3" Target="../media/image21.jpeg" Type="http://schemas.openxmlformats.org/officeDocument/2006/relationships/image"/><Relationship Id="rId4" Target="../media/image22.jpeg" Type="http://schemas.openxmlformats.org/officeDocument/2006/relationships/image"/><Relationship Id="rId5" Target="../media/image19.jpe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25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2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27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28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29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90760" y="0"/>
            <a:ext cx="10097240" cy="10287000"/>
            <a:chOff x="0" y="0"/>
            <a:chExt cx="13462986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38786" t="0" r="0" b="0"/>
            <a:stretch>
              <a:fillRect/>
            </a:stretch>
          </p:blipFill>
          <p:spPr>
            <a:xfrm flipH="false" flipV="false">
              <a:off x="0" y="0"/>
              <a:ext cx="13462986" cy="13716000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-943855" y="0"/>
            <a:ext cx="9778174" cy="10287000"/>
            <a:chOff x="0" y="0"/>
            <a:chExt cx="2065257" cy="217272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65257" cy="2172726"/>
            </a:xfrm>
            <a:custGeom>
              <a:avLst/>
              <a:gdLst/>
              <a:ahLst/>
              <a:cxnLst/>
              <a:rect r="r" b="b" t="t" l="l"/>
              <a:pathLst>
                <a:path h="2172726" w="2065257">
                  <a:moveTo>
                    <a:pt x="1940797" y="2172726"/>
                  </a:moveTo>
                  <a:lnTo>
                    <a:pt x="124460" y="2172726"/>
                  </a:lnTo>
                  <a:cubicBezTo>
                    <a:pt x="55880" y="2172726"/>
                    <a:pt x="0" y="2116846"/>
                    <a:pt x="0" y="204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940797" y="0"/>
                  </a:lnTo>
                  <a:cubicBezTo>
                    <a:pt x="2009377" y="0"/>
                    <a:pt x="2065257" y="55880"/>
                    <a:pt x="2065257" y="124460"/>
                  </a:cubicBezTo>
                  <a:lnTo>
                    <a:pt x="2065257" y="2048266"/>
                  </a:lnTo>
                  <a:cubicBezTo>
                    <a:pt x="2065257" y="2116846"/>
                    <a:pt x="2009377" y="2172726"/>
                    <a:pt x="1940797" y="2172726"/>
                  </a:cubicBezTo>
                  <a:close/>
                </a:path>
              </a:pathLst>
            </a:custGeom>
            <a:solidFill>
              <a:srgbClr val="52A8E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-617378" y="0"/>
            <a:ext cx="8808138" cy="10287000"/>
            <a:chOff x="0" y="0"/>
            <a:chExt cx="1860375" cy="217272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60375" cy="2172726"/>
            </a:xfrm>
            <a:custGeom>
              <a:avLst/>
              <a:gdLst/>
              <a:ahLst/>
              <a:cxnLst/>
              <a:rect r="r" b="b" t="t" l="l"/>
              <a:pathLst>
                <a:path h="2172726" w="1860375">
                  <a:moveTo>
                    <a:pt x="1735915" y="2172726"/>
                  </a:moveTo>
                  <a:lnTo>
                    <a:pt x="124460" y="2172726"/>
                  </a:lnTo>
                  <a:cubicBezTo>
                    <a:pt x="55880" y="2172726"/>
                    <a:pt x="0" y="2116846"/>
                    <a:pt x="0" y="20482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35915" y="0"/>
                  </a:lnTo>
                  <a:cubicBezTo>
                    <a:pt x="1804495" y="0"/>
                    <a:pt x="1860375" y="55880"/>
                    <a:pt x="1860375" y="124460"/>
                  </a:cubicBezTo>
                  <a:lnTo>
                    <a:pt x="1860375" y="2048266"/>
                  </a:lnTo>
                  <a:cubicBezTo>
                    <a:pt x="1860375" y="2116846"/>
                    <a:pt x="1804495" y="2172726"/>
                    <a:pt x="1735915" y="2172726"/>
                  </a:cubicBez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176378" y="5362076"/>
            <a:ext cx="4460664" cy="184002"/>
          </a:xfrm>
          <a:custGeom>
            <a:avLst/>
            <a:gdLst/>
            <a:ahLst/>
            <a:cxnLst/>
            <a:rect r="r" b="b" t="t" l="l"/>
            <a:pathLst>
              <a:path h="184002" w="4460664">
                <a:moveTo>
                  <a:pt x="0" y="0"/>
                </a:moveTo>
                <a:lnTo>
                  <a:pt x="4460664" y="0"/>
                </a:lnTo>
                <a:lnTo>
                  <a:pt x="4460664" y="184003"/>
                </a:lnTo>
                <a:lnTo>
                  <a:pt x="0" y="1840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30412" y="2280306"/>
            <a:ext cx="7543414" cy="2132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78"/>
              </a:lnSpc>
            </a:pPr>
            <a:r>
              <a:rPr lang="en-US" sz="5332" b="true">
                <a:solidFill>
                  <a:srgbClr val="323232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IoT-Based Flood Monitoring and Early Warning System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86241" y="6158384"/>
            <a:ext cx="3615878" cy="394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9"/>
              </a:lnSpc>
            </a:pPr>
            <a:r>
              <a:rPr lang="en-US" b="true" sz="2999" i="true">
                <a:solidFill>
                  <a:srgbClr val="808783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Team Members: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86241" y="7023635"/>
            <a:ext cx="7604519" cy="2304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2"/>
              </a:lnSpc>
            </a:pPr>
            <a:r>
              <a:rPr lang="en-US" sz="238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1) De Zoysa A.K.N - 210108C</a:t>
            </a:r>
            <a:r>
              <a:rPr lang="en-US" sz="238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>
              <a:lnSpc>
                <a:spcPts val="3332"/>
              </a:lnSpc>
            </a:pPr>
            <a:r>
              <a:rPr lang="en-US" sz="238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2) Dimagi D.H.P. - 210131N </a:t>
            </a:r>
          </a:p>
          <a:p>
            <a:pPr algn="l">
              <a:lnSpc>
                <a:spcPts val="3332"/>
              </a:lnSpc>
            </a:pPr>
            <a:r>
              <a:rPr lang="en-US" sz="238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3) Dissanayaka D.M.P.C. - 210140P </a:t>
            </a:r>
          </a:p>
          <a:p>
            <a:pPr algn="l">
              <a:lnSpc>
                <a:spcPts val="3332"/>
              </a:lnSpc>
            </a:pPr>
            <a:r>
              <a:rPr lang="en-US" sz="238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ctr">
              <a:lnSpc>
                <a:spcPts val="5289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430412" y="748877"/>
            <a:ext cx="6478117" cy="559647"/>
            <a:chOff x="0" y="0"/>
            <a:chExt cx="1546236" cy="13358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46236" cy="133580"/>
            </a:xfrm>
            <a:custGeom>
              <a:avLst/>
              <a:gdLst/>
              <a:ahLst/>
              <a:cxnLst/>
              <a:rect r="r" b="b" t="t" l="l"/>
              <a:pathLst>
                <a:path h="133580" w="1546236">
                  <a:moveTo>
                    <a:pt x="21512" y="0"/>
                  </a:moveTo>
                  <a:lnTo>
                    <a:pt x="1524724" y="0"/>
                  </a:lnTo>
                  <a:cubicBezTo>
                    <a:pt x="1536605" y="0"/>
                    <a:pt x="1546236" y="9631"/>
                    <a:pt x="1546236" y="21512"/>
                  </a:cubicBezTo>
                  <a:lnTo>
                    <a:pt x="1546236" y="112068"/>
                  </a:lnTo>
                  <a:cubicBezTo>
                    <a:pt x="1546236" y="123949"/>
                    <a:pt x="1536605" y="133580"/>
                    <a:pt x="1524724" y="133580"/>
                  </a:cubicBezTo>
                  <a:lnTo>
                    <a:pt x="21512" y="133580"/>
                  </a:lnTo>
                  <a:cubicBezTo>
                    <a:pt x="9631" y="133580"/>
                    <a:pt x="0" y="123949"/>
                    <a:pt x="0" y="112068"/>
                  </a:cubicBezTo>
                  <a:lnTo>
                    <a:pt x="0" y="21512"/>
                  </a:lnTo>
                  <a:cubicBezTo>
                    <a:pt x="0" y="9631"/>
                    <a:pt x="9631" y="0"/>
                    <a:pt x="21512" y="0"/>
                  </a:cubicBezTo>
                  <a:close/>
                </a:path>
              </a:pathLst>
            </a:custGeom>
            <a:solidFill>
              <a:srgbClr val="03989E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1546236" cy="152630"/>
            </a:xfrm>
            <a:prstGeom prst="rect">
              <a:avLst/>
            </a:prstGeom>
          </p:spPr>
          <p:txBody>
            <a:bodyPr anchor="ctr" rtlCol="false" tIns="56055" lIns="56055" bIns="56055" rIns="56055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 EN3251 Internet of Things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93636" y="6312859"/>
            <a:ext cx="5909968" cy="3132283"/>
          </a:xfrm>
          <a:custGeom>
            <a:avLst/>
            <a:gdLst/>
            <a:ahLst/>
            <a:cxnLst/>
            <a:rect r="r" b="b" t="t" l="l"/>
            <a:pathLst>
              <a:path h="3132283" w="5909968">
                <a:moveTo>
                  <a:pt x="0" y="0"/>
                </a:moveTo>
                <a:lnTo>
                  <a:pt x="5909967" y="0"/>
                </a:lnTo>
                <a:lnTo>
                  <a:pt x="5909967" y="3132283"/>
                </a:lnTo>
                <a:lnTo>
                  <a:pt x="0" y="31322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93276" y="7392764"/>
            <a:ext cx="4358665" cy="2270138"/>
          </a:xfrm>
          <a:custGeom>
            <a:avLst/>
            <a:gdLst/>
            <a:ahLst/>
            <a:cxnLst/>
            <a:rect r="r" b="b" t="t" l="l"/>
            <a:pathLst>
              <a:path h="2270138" w="4358665">
                <a:moveTo>
                  <a:pt x="0" y="0"/>
                </a:moveTo>
                <a:lnTo>
                  <a:pt x="4358665" y="0"/>
                </a:lnTo>
                <a:lnTo>
                  <a:pt x="4358665" y="2270138"/>
                </a:lnTo>
                <a:lnTo>
                  <a:pt x="0" y="22701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4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0883" y="7879000"/>
            <a:ext cx="4306964" cy="1935714"/>
          </a:xfrm>
          <a:custGeom>
            <a:avLst/>
            <a:gdLst/>
            <a:ahLst/>
            <a:cxnLst/>
            <a:rect r="r" b="b" t="t" l="l"/>
            <a:pathLst>
              <a:path h="1935714" w="4306964">
                <a:moveTo>
                  <a:pt x="0" y="0"/>
                </a:moveTo>
                <a:lnTo>
                  <a:pt x="4306964" y="0"/>
                </a:lnTo>
                <a:lnTo>
                  <a:pt x="4306964" y="1935714"/>
                </a:lnTo>
                <a:lnTo>
                  <a:pt x="0" y="19357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7000"/>
            </a:blip>
            <a:stretch>
              <a:fillRect l="-18162" t="-37775" r="-19682" b="-46247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017302" y="0"/>
            <a:ext cx="21717748" cy="10008262"/>
          </a:xfrm>
          <a:custGeom>
            <a:avLst/>
            <a:gdLst/>
            <a:ahLst/>
            <a:cxnLst/>
            <a:rect r="r" b="b" t="t" l="l"/>
            <a:pathLst>
              <a:path h="10008262" w="21717748">
                <a:moveTo>
                  <a:pt x="0" y="0"/>
                </a:moveTo>
                <a:lnTo>
                  <a:pt x="21717748" y="0"/>
                </a:lnTo>
                <a:lnTo>
                  <a:pt x="21717748" y="10008262"/>
                </a:lnTo>
                <a:lnTo>
                  <a:pt x="0" y="100082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3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3558938" y="-11943319"/>
            <a:ext cx="23437053" cy="23437053"/>
          </a:xfrm>
          <a:custGeom>
            <a:avLst/>
            <a:gdLst/>
            <a:ahLst/>
            <a:cxnLst/>
            <a:rect r="r" b="b" t="t" l="l"/>
            <a:pathLst>
              <a:path h="23437053" w="23437053">
                <a:moveTo>
                  <a:pt x="0" y="0"/>
                </a:moveTo>
                <a:lnTo>
                  <a:pt x="23437052" y="0"/>
                </a:lnTo>
                <a:lnTo>
                  <a:pt x="23437052" y="23437053"/>
                </a:lnTo>
                <a:lnTo>
                  <a:pt x="0" y="234370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293276" y="1690256"/>
            <a:ext cx="4460664" cy="184002"/>
          </a:xfrm>
          <a:custGeom>
            <a:avLst/>
            <a:gdLst/>
            <a:ahLst/>
            <a:cxnLst/>
            <a:rect r="r" b="b" t="t" l="l"/>
            <a:pathLst>
              <a:path h="184002" w="4460664">
                <a:moveTo>
                  <a:pt x="0" y="0"/>
                </a:moveTo>
                <a:lnTo>
                  <a:pt x="4460664" y="0"/>
                </a:lnTo>
                <a:lnTo>
                  <a:pt x="4460664" y="184002"/>
                </a:lnTo>
                <a:lnTo>
                  <a:pt x="0" y="1840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-3252247"/>
            <a:ext cx="18067575" cy="18067575"/>
          </a:xfrm>
          <a:custGeom>
            <a:avLst/>
            <a:gdLst/>
            <a:ahLst/>
            <a:cxnLst/>
            <a:rect r="r" b="b" t="t" l="l"/>
            <a:pathLst>
              <a:path h="18067575" w="18067575">
                <a:moveTo>
                  <a:pt x="0" y="0"/>
                </a:moveTo>
                <a:lnTo>
                  <a:pt x="18067575" y="0"/>
                </a:lnTo>
                <a:lnTo>
                  <a:pt x="18067575" y="18067575"/>
                </a:lnTo>
                <a:lnTo>
                  <a:pt x="0" y="180675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11858" y="2741668"/>
            <a:ext cx="16864284" cy="5365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6" indent="-367028" lvl="1">
              <a:lnSpc>
                <a:spcPts val="4657"/>
              </a:lnSpc>
              <a:buFont typeface="Arial"/>
              <a:buChar char="•"/>
            </a:pPr>
            <a:r>
              <a:rPr lang="en-US" sz="3399">
                <a:solidFill>
                  <a:srgbClr val="323232"/>
                </a:solidFill>
                <a:latin typeface="Kollektif"/>
                <a:ea typeface="Kollektif"/>
                <a:cs typeface="Kollektif"/>
                <a:sym typeface="Kollektif"/>
              </a:rPr>
              <a:t>Node-RED Dashboard: </a:t>
            </a:r>
            <a:r>
              <a:rPr lang="en-US" sz="3399">
                <a:solidFill>
                  <a:srgbClr val="1B6B9A"/>
                </a:solidFill>
                <a:latin typeface="Kollektif"/>
                <a:ea typeface="Kollektif"/>
                <a:cs typeface="Kollektif"/>
                <a:sym typeface="Kollektif"/>
              </a:rPr>
              <a:t>A web-based platform displaying real-time data, accessible via computers or smartphones.</a:t>
            </a:r>
          </a:p>
          <a:p>
            <a:pPr algn="l">
              <a:lnSpc>
                <a:spcPts val="4657"/>
              </a:lnSpc>
            </a:pPr>
          </a:p>
          <a:p>
            <a:pPr algn="l" marL="734056" indent="-367028" lvl="1">
              <a:lnSpc>
                <a:spcPts val="4657"/>
              </a:lnSpc>
              <a:buFont typeface="Arial"/>
              <a:buChar char="•"/>
            </a:pPr>
            <a:r>
              <a:rPr lang="en-US" sz="3399">
                <a:solidFill>
                  <a:srgbClr val="323232"/>
                </a:solidFill>
                <a:latin typeface="Kollektif"/>
                <a:ea typeface="Kollektif"/>
                <a:cs typeface="Kollektif"/>
                <a:sym typeface="Kollektif"/>
              </a:rPr>
              <a:t>ThingSpeak Cloud: </a:t>
            </a:r>
            <a:r>
              <a:rPr lang="en-US" sz="3399">
                <a:solidFill>
                  <a:srgbClr val="1B6B9A"/>
                </a:solidFill>
                <a:latin typeface="Kollektif"/>
                <a:ea typeface="Kollektif"/>
                <a:cs typeface="Kollektif"/>
                <a:sym typeface="Kollektif"/>
              </a:rPr>
              <a:t>Stores and processes sensor data, triggering alerts when thresholds are met.</a:t>
            </a:r>
          </a:p>
          <a:p>
            <a:pPr algn="l">
              <a:lnSpc>
                <a:spcPts val="4657"/>
              </a:lnSpc>
            </a:pPr>
          </a:p>
          <a:p>
            <a:pPr algn="l" marL="734056" indent="-367028" lvl="1">
              <a:lnSpc>
                <a:spcPts val="4657"/>
              </a:lnSpc>
              <a:buFont typeface="Arial"/>
              <a:buChar char="•"/>
            </a:pPr>
            <a:r>
              <a:rPr lang="en-US" sz="3399">
                <a:solidFill>
                  <a:srgbClr val="323232"/>
                </a:solidFill>
                <a:latin typeface="Kollektif"/>
                <a:ea typeface="Kollektif"/>
                <a:cs typeface="Kollektif"/>
                <a:sym typeface="Kollektif"/>
              </a:rPr>
              <a:t>Twilio SMS Notifications: </a:t>
            </a:r>
            <a:r>
              <a:rPr lang="en-US" sz="3399">
                <a:solidFill>
                  <a:srgbClr val="2C92D5"/>
                </a:solidFill>
                <a:latin typeface="Kollektif"/>
                <a:ea typeface="Kollektif"/>
                <a:cs typeface="Kollektif"/>
                <a:sym typeface="Kollektif"/>
              </a:rPr>
              <a:t>Sends real-time alerts to users when water levels are critical.</a:t>
            </a:r>
          </a:p>
          <a:p>
            <a:pPr algn="l">
              <a:lnSpc>
                <a:spcPts val="4657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347172" y="346710"/>
            <a:ext cx="13355701" cy="1363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10"/>
              </a:lnSpc>
            </a:pPr>
            <a:r>
              <a:rPr lang="en-US" sz="9000" b="true">
                <a:solidFill>
                  <a:srgbClr val="323232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Management Interface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11858" y="2741668"/>
            <a:ext cx="16864284" cy="3003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6" indent="-367028" lvl="1">
              <a:lnSpc>
                <a:spcPts val="4657"/>
              </a:lnSpc>
              <a:buFont typeface="Arial"/>
              <a:buChar char="•"/>
            </a:pPr>
            <a:r>
              <a:rPr lang="en-US" sz="3399">
                <a:solidFill>
                  <a:srgbClr val="323232"/>
                </a:solidFill>
                <a:latin typeface="Kollektif"/>
                <a:ea typeface="Kollektif"/>
                <a:cs typeface="Kollektif"/>
                <a:sym typeface="Kollektif"/>
              </a:rPr>
              <a:t>Data Collection: </a:t>
            </a:r>
            <a:r>
              <a:rPr lang="en-US" sz="3399">
                <a:solidFill>
                  <a:srgbClr val="1B6B9A"/>
                </a:solidFill>
                <a:latin typeface="Kollektif"/>
                <a:ea typeface="Kollektif"/>
                <a:cs typeface="Kollektif"/>
                <a:sym typeface="Kollektif"/>
              </a:rPr>
              <a:t>Sensors gather water levels, temperature, and humidity data.</a:t>
            </a:r>
          </a:p>
          <a:p>
            <a:pPr algn="l" marL="734056" indent="-367028" lvl="1">
              <a:lnSpc>
                <a:spcPts val="4657"/>
              </a:lnSpc>
              <a:buFont typeface="Arial"/>
              <a:buChar char="•"/>
            </a:pPr>
            <a:r>
              <a:rPr lang="en-US" sz="3399">
                <a:solidFill>
                  <a:srgbClr val="323232"/>
                </a:solidFill>
                <a:latin typeface="Kollektif"/>
                <a:ea typeface="Kollektif"/>
                <a:cs typeface="Kollektif"/>
                <a:sym typeface="Kollektif"/>
              </a:rPr>
              <a:t>Data Transmission: </a:t>
            </a:r>
            <a:r>
              <a:rPr lang="en-US" sz="3399">
                <a:solidFill>
                  <a:srgbClr val="1B6B9A"/>
                </a:solidFill>
                <a:latin typeface="Kollektif"/>
                <a:ea typeface="Kollektif"/>
                <a:cs typeface="Kollektif"/>
                <a:sym typeface="Kollektif"/>
              </a:rPr>
              <a:t>ESP32 sends data to the ThingSpeak cloud via MQTT.</a:t>
            </a:r>
          </a:p>
          <a:p>
            <a:pPr algn="l" marL="734056" indent="-367028" lvl="1">
              <a:lnSpc>
                <a:spcPts val="4657"/>
              </a:lnSpc>
              <a:buFont typeface="Arial"/>
              <a:buChar char="•"/>
            </a:pPr>
            <a:r>
              <a:rPr lang="en-US" sz="3399">
                <a:solidFill>
                  <a:srgbClr val="323232"/>
                </a:solidFill>
                <a:latin typeface="Kollektif"/>
                <a:ea typeface="Kollektif"/>
                <a:cs typeface="Kollektif"/>
                <a:sym typeface="Kollektif"/>
              </a:rPr>
              <a:t>Data Processing: </a:t>
            </a:r>
            <a:r>
              <a:rPr lang="en-US" sz="3399">
                <a:solidFill>
                  <a:srgbClr val="1B6B9A"/>
                </a:solidFill>
                <a:latin typeface="Kollektif"/>
                <a:ea typeface="Kollektif"/>
                <a:cs typeface="Kollektif"/>
                <a:sym typeface="Kollektif"/>
              </a:rPr>
              <a:t>Node-RED processes and visualizes data; sends SMS alerts if thresholds are breached.</a:t>
            </a:r>
          </a:p>
          <a:p>
            <a:pPr algn="l" marL="734056" indent="-367028" lvl="1">
              <a:lnSpc>
                <a:spcPts val="4657"/>
              </a:lnSpc>
              <a:buFont typeface="Arial"/>
              <a:buChar char="•"/>
            </a:pPr>
            <a:r>
              <a:rPr lang="en-US" sz="3399">
                <a:solidFill>
                  <a:srgbClr val="323232"/>
                </a:solidFill>
                <a:latin typeface="Kollektif"/>
                <a:ea typeface="Kollektif"/>
                <a:cs typeface="Kollektif"/>
                <a:sym typeface="Kollektif"/>
              </a:rPr>
              <a:t>Power Management: </a:t>
            </a:r>
            <a:r>
              <a:rPr lang="en-US" sz="3399">
                <a:solidFill>
                  <a:srgbClr val="1B6B9A"/>
                </a:solidFill>
                <a:latin typeface="Kollektif"/>
                <a:ea typeface="Kollektif"/>
                <a:cs typeface="Kollektif"/>
                <a:sym typeface="Kollektif"/>
              </a:rPr>
              <a:t>Switches to battery power during outages.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6293276" y="1690256"/>
            <a:ext cx="4460664" cy="184002"/>
          </a:xfrm>
          <a:custGeom>
            <a:avLst/>
            <a:gdLst/>
            <a:ahLst/>
            <a:cxnLst/>
            <a:rect r="r" b="b" t="t" l="l"/>
            <a:pathLst>
              <a:path h="184002" w="4460664">
                <a:moveTo>
                  <a:pt x="0" y="0"/>
                </a:moveTo>
                <a:lnTo>
                  <a:pt x="4460664" y="0"/>
                </a:lnTo>
                <a:lnTo>
                  <a:pt x="4460664" y="184002"/>
                </a:lnTo>
                <a:lnTo>
                  <a:pt x="0" y="184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2363776" y="-3789131"/>
            <a:ext cx="18067575" cy="18067575"/>
          </a:xfrm>
          <a:custGeom>
            <a:avLst/>
            <a:gdLst/>
            <a:ahLst/>
            <a:cxnLst/>
            <a:rect r="r" b="b" t="t" l="l"/>
            <a:pathLst>
              <a:path h="18067575" w="18067575">
                <a:moveTo>
                  <a:pt x="0" y="0"/>
                </a:moveTo>
                <a:lnTo>
                  <a:pt x="18067575" y="0"/>
                </a:lnTo>
                <a:lnTo>
                  <a:pt x="18067575" y="18067575"/>
                </a:lnTo>
                <a:lnTo>
                  <a:pt x="0" y="180675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010328" y="346710"/>
            <a:ext cx="13355701" cy="1363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10"/>
              </a:lnSpc>
            </a:pPr>
            <a:r>
              <a:rPr lang="en-US" sz="9000" b="true">
                <a:solidFill>
                  <a:srgbClr val="323232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Functional Workflow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3730" y="604720"/>
            <a:ext cx="1479707" cy="1479707"/>
          </a:xfrm>
          <a:custGeom>
            <a:avLst/>
            <a:gdLst/>
            <a:ahLst/>
            <a:cxnLst/>
            <a:rect r="r" b="b" t="t" l="l"/>
            <a:pathLst>
              <a:path h="1479707" w="1479707">
                <a:moveTo>
                  <a:pt x="0" y="0"/>
                </a:moveTo>
                <a:lnTo>
                  <a:pt x="1479706" y="0"/>
                </a:lnTo>
                <a:lnTo>
                  <a:pt x="1479706" y="1479707"/>
                </a:lnTo>
                <a:lnTo>
                  <a:pt x="0" y="1479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189619" y="1867850"/>
            <a:ext cx="4460664" cy="184002"/>
          </a:xfrm>
          <a:custGeom>
            <a:avLst/>
            <a:gdLst/>
            <a:ahLst/>
            <a:cxnLst/>
            <a:rect r="r" b="b" t="t" l="l"/>
            <a:pathLst>
              <a:path h="184002" w="4460664">
                <a:moveTo>
                  <a:pt x="0" y="0"/>
                </a:moveTo>
                <a:lnTo>
                  <a:pt x="4460664" y="0"/>
                </a:lnTo>
                <a:lnTo>
                  <a:pt x="4460664" y="184002"/>
                </a:lnTo>
                <a:lnTo>
                  <a:pt x="0" y="184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031508" y="2482361"/>
            <a:ext cx="12530617" cy="7038682"/>
          </a:xfrm>
          <a:custGeom>
            <a:avLst/>
            <a:gdLst/>
            <a:ahLst/>
            <a:cxnLst/>
            <a:rect r="r" b="b" t="t" l="l"/>
            <a:pathLst>
              <a:path h="7038682" w="12530617">
                <a:moveTo>
                  <a:pt x="0" y="0"/>
                </a:moveTo>
                <a:lnTo>
                  <a:pt x="12530617" y="0"/>
                </a:lnTo>
                <a:lnTo>
                  <a:pt x="12530617" y="7038683"/>
                </a:lnTo>
                <a:lnTo>
                  <a:pt x="0" y="703868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031508" y="445536"/>
            <a:ext cx="12778470" cy="1363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10"/>
              </a:lnSpc>
            </a:pPr>
            <a:r>
              <a:rPr lang="en-US" sz="9000" b="true">
                <a:solidFill>
                  <a:srgbClr val="323232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Node-RED Dashboard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3730" y="604720"/>
            <a:ext cx="1479707" cy="1479707"/>
          </a:xfrm>
          <a:custGeom>
            <a:avLst/>
            <a:gdLst/>
            <a:ahLst/>
            <a:cxnLst/>
            <a:rect r="r" b="b" t="t" l="l"/>
            <a:pathLst>
              <a:path h="1479707" w="1479707">
                <a:moveTo>
                  <a:pt x="0" y="0"/>
                </a:moveTo>
                <a:lnTo>
                  <a:pt x="1479706" y="0"/>
                </a:lnTo>
                <a:lnTo>
                  <a:pt x="1479706" y="1479707"/>
                </a:lnTo>
                <a:lnTo>
                  <a:pt x="0" y="1479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189619" y="1867850"/>
            <a:ext cx="4460664" cy="184002"/>
          </a:xfrm>
          <a:custGeom>
            <a:avLst/>
            <a:gdLst/>
            <a:ahLst/>
            <a:cxnLst/>
            <a:rect r="r" b="b" t="t" l="l"/>
            <a:pathLst>
              <a:path h="184002" w="4460664">
                <a:moveTo>
                  <a:pt x="0" y="0"/>
                </a:moveTo>
                <a:lnTo>
                  <a:pt x="4460664" y="0"/>
                </a:lnTo>
                <a:lnTo>
                  <a:pt x="4460664" y="184002"/>
                </a:lnTo>
                <a:lnTo>
                  <a:pt x="0" y="184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031508" y="2482361"/>
            <a:ext cx="12530617" cy="7038682"/>
          </a:xfrm>
          <a:custGeom>
            <a:avLst/>
            <a:gdLst/>
            <a:ahLst/>
            <a:cxnLst/>
            <a:rect r="r" b="b" t="t" l="l"/>
            <a:pathLst>
              <a:path h="7038682" w="12530617">
                <a:moveTo>
                  <a:pt x="0" y="0"/>
                </a:moveTo>
                <a:lnTo>
                  <a:pt x="12530617" y="0"/>
                </a:lnTo>
                <a:lnTo>
                  <a:pt x="12530617" y="7038683"/>
                </a:lnTo>
                <a:lnTo>
                  <a:pt x="0" y="703868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083" t="0" r="-3083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031508" y="445536"/>
            <a:ext cx="12778470" cy="1363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10"/>
              </a:lnSpc>
            </a:pPr>
            <a:r>
              <a:rPr lang="en-US" sz="9000" b="true">
                <a:solidFill>
                  <a:srgbClr val="323232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ThingSpeak Integration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3730" y="604720"/>
            <a:ext cx="1479707" cy="1479707"/>
          </a:xfrm>
          <a:custGeom>
            <a:avLst/>
            <a:gdLst/>
            <a:ahLst/>
            <a:cxnLst/>
            <a:rect r="r" b="b" t="t" l="l"/>
            <a:pathLst>
              <a:path h="1479707" w="1479707">
                <a:moveTo>
                  <a:pt x="0" y="0"/>
                </a:moveTo>
                <a:lnTo>
                  <a:pt x="1479706" y="0"/>
                </a:lnTo>
                <a:lnTo>
                  <a:pt x="1479706" y="1479707"/>
                </a:lnTo>
                <a:lnTo>
                  <a:pt x="0" y="1479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189619" y="1867850"/>
            <a:ext cx="4460664" cy="184002"/>
          </a:xfrm>
          <a:custGeom>
            <a:avLst/>
            <a:gdLst/>
            <a:ahLst/>
            <a:cxnLst/>
            <a:rect r="r" b="b" t="t" l="l"/>
            <a:pathLst>
              <a:path h="184002" w="4460664">
                <a:moveTo>
                  <a:pt x="0" y="0"/>
                </a:moveTo>
                <a:lnTo>
                  <a:pt x="4460664" y="0"/>
                </a:lnTo>
                <a:lnTo>
                  <a:pt x="4460664" y="184002"/>
                </a:lnTo>
                <a:lnTo>
                  <a:pt x="0" y="184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031508" y="2482361"/>
            <a:ext cx="10197791" cy="6775939"/>
          </a:xfrm>
          <a:custGeom>
            <a:avLst/>
            <a:gdLst/>
            <a:ahLst/>
            <a:cxnLst/>
            <a:rect r="r" b="b" t="t" l="l"/>
            <a:pathLst>
              <a:path h="6775939" w="10197791">
                <a:moveTo>
                  <a:pt x="0" y="0"/>
                </a:moveTo>
                <a:lnTo>
                  <a:pt x="10197791" y="0"/>
                </a:lnTo>
                <a:lnTo>
                  <a:pt x="10197791" y="6775939"/>
                </a:lnTo>
                <a:lnTo>
                  <a:pt x="0" y="67759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233463" r="0" b="-981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031508" y="445536"/>
            <a:ext cx="12778470" cy="1363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10"/>
              </a:lnSpc>
            </a:pPr>
            <a:r>
              <a:rPr lang="en-US" sz="9000" b="true">
                <a:solidFill>
                  <a:srgbClr val="323232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Twilio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3730" y="604720"/>
            <a:ext cx="1479707" cy="1479707"/>
          </a:xfrm>
          <a:custGeom>
            <a:avLst/>
            <a:gdLst/>
            <a:ahLst/>
            <a:cxnLst/>
            <a:rect r="r" b="b" t="t" l="l"/>
            <a:pathLst>
              <a:path h="1479707" w="1479707">
                <a:moveTo>
                  <a:pt x="0" y="0"/>
                </a:moveTo>
                <a:lnTo>
                  <a:pt x="1479706" y="0"/>
                </a:lnTo>
                <a:lnTo>
                  <a:pt x="1479706" y="1479707"/>
                </a:lnTo>
                <a:lnTo>
                  <a:pt x="0" y="1479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189619" y="1867850"/>
            <a:ext cx="4460664" cy="184002"/>
          </a:xfrm>
          <a:custGeom>
            <a:avLst/>
            <a:gdLst/>
            <a:ahLst/>
            <a:cxnLst/>
            <a:rect r="r" b="b" t="t" l="l"/>
            <a:pathLst>
              <a:path h="184002" w="4460664">
                <a:moveTo>
                  <a:pt x="0" y="0"/>
                </a:moveTo>
                <a:lnTo>
                  <a:pt x="4460664" y="0"/>
                </a:lnTo>
                <a:lnTo>
                  <a:pt x="4460664" y="184002"/>
                </a:lnTo>
                <a:lnTo>
                  <a:pt x="0" y="184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031508" y="2482361"/>
            <a:ext cx="12530617" cy="7032809"/>
          </a:xfrm>
          <a:custGeom>
            <a:avLst/>
            <a:gdLst/>
            <a:ahLst/>
            <a:cxnLst/>
            <a:rect r="r" b="b" t="t" l="l"/>
            <a:pathLst>
              <a:path h="7032809" w="12530617">
                <a:moveTo>
                  <a:pt x="0" y="0"/>
                </a:moveTo>
                <a:lnTo>
                  <a:pt x="12530617" y="0"/>
                </a:lnTo>
                <a:lnTo>
                  <a:pt x="12530617" y="7032809"/>
                </a:lnTo>
                <a:lnTo>
                  <a:pt x="0" y="703280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031508" y="445536"/>
            <a:ext cx="12778470" cy="1363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10"/>
              </a:lnSpc>
            </a:pPr>
            <a:r>
              <a:rPr lang="en-US" sz="9000" b="true">
                <a:solidFill>
                  <a:srgbClr val="323232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Working Prototype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05234" y="1962150"/>
            <a:ext cx="13677532" cy="3671538"/>
            <a:chOff x="0" y="0"/>
            <a:chExt cx="4219912" cy="11327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19912" cy="1132775"/>
            </a:xfrm>
            <a:custGeom>
              <a:avLst/>
              <a:gdLst/>
              <a:ahLst/>
              <a:cxnLst/>
              <a:rect r="r" b="b" t="t" l="l"/>
              <a:pathLst>
                <a:path h="1132775" w="4219912">
                  <a:moveTo>
                    <a:pt x="4095452" y="1132775"/>
                  </a:moveTo>
                  <a:lnTo>
                    <a:pt x="124460" y="1132775"/>
                  </a:lnTo>
                  <a:cubicBezTo>
                    <a:pt x="55880" y="1132775"/>
                    <a:pt x="0" y="1076895"/>
                    <a:pt x="0" y="100831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095452" y="0"/>
                  </a:lnTo>
                  <a:cubicBezTo>
                    <a:pt x="4164031" y="0"/>
                    <a:pt x="4219912" y="55880"/>
                    <a:pt x="4219912" y="124460"/>
                  </a:cubicBezTo>
                  <a:lnTo>
                    <a:pt x="4219912" y="1008315"/>
                  </a:lnTo>
                  <a:cubicBezTo>
                    <a:pt x="4219912" y="1076895"/>
                    <a:pt x="4164031" y="1132775"/>
                    <a:pt x="4095452" y="1132775"/>
                  </a:cubicBezTo>
                  <a:close/>
                </a:path>
              </a:pathLst>
            </a:custGeom>
            <a:solidFill>
              <a:srgbClr val="03989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654362" y="1962150"/>
            <a:ext cx="12979276" cy="3671538"/>
            <a:chOff x="0" y="0"/>
            <a:chExt cx="4004480" cy="113277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004480" cy="1132775"/>
            </a:xfrm>
            <a:custGeom>
              <a:avLst/>
              <a:gdLst/>
              <a:ahLst/>
              <a:cxnLst/>
              <a:rect r="r" b="b" t="t" l="l"/>
              <a:pathLst>
                <a:path h="1132775" w="4004480">
                  <a:moveTo>
                    <a:pt x="3880019" y="1132775"/>
                  </a:moveTo>
                  <a:lnTo>
                    <a:pt x="124460" y="1132775"/>
                  </a:lnTo>
                  <a:cubicBezTo>
                    <a:pt x="55880" y="1132775"/>
                    <a:pt x="0" y="1076895"/>
                    <a:pt x="0" y="100831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80020" y="0"/>
                  </a:lnTo>
                  <a:cubicBezTo>
                    <a:pt x="3948600" y="0"/>
                    <a:pt x="4004480" y="55880"/>
                    <a:pt x="4004480" y="124460"/>
                  </a:cubicBezTo>
                  <a:lnTo>
                    <a:pt x="4004480" y="1008315"/>
                  </a:lnTo>
                  <a:cubicBezTo>
                    <a:pt x="4004480" y="1076895"/>
                    <a:pt x="3948600" y="1132775"/>
                    <a:pt x="3880020" y="113277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6098767" y="4090204"/>
            <a:ext cx="6090466" cy="251232"/>
          </a:xfrm>
          <a:custGeom>
            <a:avLst/>
            <a:gdLst/>
            <a:ahLst/>
            <a:cxnLst/>
            <a:rect r="r" b="b" t="t" l="l"/>
            <a:pathLst>
              <a:path h="251232" w="6090466">
                <a:moveTo>
                  <a:pt x="0" y="0"/>
                </a:moveTo>
                <a:lnTo>
                  <a:pt x="6090466" y="0"/>
                </a:lnTo>
                <a:lnTo>
                  <a:pt x="6090466" y="251231"/>
                </a:lnTo>
                <a:lnTo>
                  <a:pt x="0" y="251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517873" y="5086294"/>
            <a:ext cx="3699929" cy="3699929"/>
          </a:xfrm>
          <a:custGeom>
            <a:avLst/>
            <a:gdLst/>
            <a:ahLst/>
            <a:cxnLst/>
            <a:rect r="r" b="b" t="t" l="l"/>
            <a:pathLst>
              <a:path h="3699929" w="3699929">
                <a:moveTo>
                  <a:pt x="0" y="0"/>
                </a:moveTo>
                <a:lnTo>
                  <a:pt x="3699929" y="0"/>
                </a:lnTo>
                <a:lnTo>
                  <a:pt x="3699929" y="3699928"/>
                </a:lnTo>
                <a:lnTo>
                  <a:pt x="0" y="36999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118191" y="2295610"/>
            <a:ext cx="10051617" cy="1920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5"/>
              </a:lnSpc>
            </a:pPr>
            <a:r>
              <a:rPr lang="en-US" b="true" sz="12733">
                <a:solidFill>
                  <a:srgbClr val="323232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Thank You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154607" y="-12138365"/>
            <a:ext cx="23437053" cy="23437053"/>
          </a:xfrm>
          <a:custGeom>
            <a:avLst/>
            <a:gdLst/>
            <a:ahLst/>
            <a:cxnLst/>
            <a:rect r="r" b="b" t="t" l="l"/>
            <a:pathLst>
              <a:path h="23437053" w="23437053">
                <a:moveTo>
                  <a:pt x="0" y="0"/>
                </a:moveTo>
                <a:lnTo>
                  <a:pt x="23437053" y="0"/>
                </a:lnTo>
                <a:lnTo>
                  <a:pt x="23437053" y="23437053"/>
                </a:lnTo>
                <a:lnTo>
                  <a:pt x="0" y="234370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9716" y="1598255"/>
            <a:ext cx="4460664" cy="184002"/>
          </a:xfrm>
          <a:custGeom>
            <a:avLst/>
            <a:gdLst/>
            <a:ahLst/>
            <a:cxnLst/>
            <a:rect r="r" b="b" t="t" l="l"/>
            <a:pathLst>
              <a:path h="184002" w="4460664">
                <a:moveTo>
                  <a:pt x="0" y="0"/>
                </a:moveTo>
                <a:lnTo>
                  <a:pt x="4460664" y="0"/>
                </a:lnTo>
                <a:lnTo>
                  <a:pt x="4460664" y="184002"/>
                </a:lnTo>
                <a:lnTo>
                  <a:pt x="0" y="184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55687" y="-3890287"/>
            <a:ext cx="18067575" cy="18067575"/>
          </a:xfrm>
          <a:custGeom>
            <a:avLst/>
            <a:gdLst/>
            <a:ahLst/>
            <a:cxnLst/>
            <a:rect r="r" b="b" t="t" l="l"/>
            <a:pathLst>
              <a:path h="18067575" w="18067575">
                <a:moveTo>
                  <a:pt x="0" y="0"/>
                </a:moveTo>
                <a:lnTo>
                  <a:pt x="18067575" y="0"/>
                </a:lnTo>
                <a:lnTo>
                  <a:pt x="18067575" y="18067574"/>
                </a:lnTo>
                <a:lnTo>
                  <a:pt x="0" y="180675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214348" y="0"/>
            <a:ext cx="7153238" cy="1363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10"/>
              </a:lnSpc>
            </a:pPr>
            <a:r>
              <a:rPr lang="en-US" sz="9000" b="true">
                <a:solidFill>
                  <a:srgbClr val="323232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Introduction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11858" y="2254053"/>
            <a:ext cx="16864284" cy="6546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6" indent="-367028" lvl="1">
              <a:lnSpc>
                <a:spcPts val="4657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Problem Statement:</a:t>
            </a:r>
            <a:r>
              <a:rPr lang="en-US" sz="3399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399">
                <a:solidFill>
                  <a:srgbClr val="1B6B9A"/>
                </a:solidFill>
                <a:latin typeface="Kollektif"/>
                <a:ea typeface="Kollektif"/>
                <a:cs typeface="Kollektif"/>
                <a:sym typeface="Kollektif"/>
              </a:rPr>
              <a:t>Floods cause extensive damage to lives, infrastructure, and the environment. Monitoring and early detection are essential for mitigating risks.</a:t>
            </a:r>
          </a:p>
          <a:p>
            <a:pPr algn="l">
              <a:lnSpc>
                <a:spcPts val="4657"/>
              </a:lnSpc>
            </a:pPr>
          </a:p>
          <a:p>
            <a:pPr algn="l" marL="734056" indent="-367028" lvl="1">
              <a:lnSpc>
                <a:spcPts val="4657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Objective:</a:t>
            </a:r>
            <a:r>
              <a:rPr lang="en-US" sz="3399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3399">
                <a:solidFill>
                  <a:srgbClr val="1B6B9A"/>
                </a:solidFill>
                <a:latin typeface="Kollektif"/>
                <a:ea typeface="Kollektif"/>
                <a:cs typeface="Kollektif"/>
                <a:sym typeface="Kollektif"/>
              </a:rPr>
              <a:t>To develop a real-time flood monitoring system with early warning capabilities.</a:t>
            </a:r>
          </a:p>
          <a:p>
            <a:pPr algn="l">
              <a:lnSpc>
                <a:spcPts val="4657"/>
              </a:lnSpc>
            </a:pPr>
          </a:p>
          <a:p>
            <a:pPr algn="l" marL="734056" indent="-367028" lvl="1">
              <a:lnSpc>
                <a:spcPts val="4657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Key Features:</a:t>
            </a:r>
          </a:p>
          <a:p>
            <a:pPr algn="l" marL="1468112" indent="-489371" lvl="2">
              <a:lnSpc>
                <a:spcPts val="4657"/>
              </a:lnSpc>
              <a:buFont typeface="Arial"/>
              <a:buChar char="⚬"/>
            </a:pPr>
            <a:r>
              <a:rPr lang="en-US" sz="3399">
                <a:solidFill>
                  <a:srgbClr val="1B6B9A"/>
                </a:solidFill>
                <a:latin typeface="Kollektif"/>
                <a:ea typeface="Kollektif"/>
                <a:cs typeface="Kollektif"/>
                <a:sym typeface="Kollektif"/>
              </a:rPr>
              <a:t>Automated data collection from sensors.</a:t>
            </a:r>
          </a:p>
          <a:p>
            <a:pPr algn="l" marL="1468112" indent="-489371" lvl="2">
              <a:lnSpc>
                <a:spcPts val="4657"/>
              </a:lnSpc>
              <a:buFont typeface="Arial"/>
              <a:buChar char="⚬"/>
            </a:pPr>
            <a:r>
              <a:rPr lang="en-US" sz="3399">
                <a:solidFill>
                  <a:srgbClr val="1B6B9A"/>
                </a:solidFill>
                <a:latin typeface="Kollektif"/>
                <a:ea typeface="Kollektif"/>
                <a:cs typeface="Kollektif"/>
                <a:sym typeface="Kollektif"/>
              </a:rPr>
              <a:t>Real-time alerts via SMS notifications.</a:t>
            </a:r>
          </a:p>
          <a:p>
            <a:pPr algn="l" marL="1468112" indent="-489371" lvl="2">
              <a:lnSpc>
                <a:spcPts val="4657"/>
              </a:lnSpc>
              <a:buFont typeface="Arial"/>
              <a:buChar char="⚬"/>
            </a:pPr>
            <a:r>
              <a:rPr lang="en-US" sz="3399">
                <a:solidFill>
                  <a:srgbClr val="1B6B9A"/>
                </a:solidFill>
                <a:latin typeface="Kollektif"/>
                <a:ea typeface="Kollektif"/>
                <a:cs typeface="Kollektif"/>
                <a:sym typeface="Kollektif"/>
              </a:rPr>
              <a:t>Cloud-based data storage and visualization</a:t>
            </a:r>
          </a:p>
          <a:p>
            <a:pPr algn="l">
              <a:lnSpc>
                <a:spcPts val="4657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558938" y="-11943319"/>
            <a:ext cx="23437053" cy="23437053"/>
          </a:xfrm>
          <a:custGeom>
            <a:avLst/>
            <a:gdLst/>
            <a:ahLst/>
            <a:cxnLst/>
            <a:rect r="r" b="b" t="t" l="l"/>
            <a:pathLst>
              <a:path h="23437053" w="23437053">
                <a:moveTo>
                  <a:pt x="0" y="0"/>
                </a:moveTo>
                <a:lnTo>
                  <a:pt x="23437052" y="0"/>
                </a:lnTo>
                <a:lnTo>
                  <a:pt x="23437052" y="23437053"/>
                </a:lnTo>
                <a:lnTo>
                  <a:pt x="0" y="234370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9716" y="1598255"/>
            <a:ext cx="4460664" cy="184002"/>
          </a:xfrm>
          <a:custGeom>
            <a:avLst/>
            <a:gdLst/>
            <a:ahLst/>
            <a:cxnLst/>
            <a:rect r="r" b="b" t="t" l="l"/>
            <a:pathLst>
              <a:path h="184002" w="4460664">
                <a:moveTo>
                  <a:pt x="0" y="0"/>
                </a:moveTo>
                <a:lnTo>
                  <a:pt x="4460664" y="0"/>
                </a:lnTo>
                <a:lnTo>
                  <a:pt x="4460664" y="184002"/>
                </a:lnTo>
                <a:lnTo>
                  <a:pt x="0" y="184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55687" y="-3890287"/>
            <a:ext cx="18067575" cy="18067575"/>
          </a:xfrm>
          <a:custGeom>
            <a:avLst/>
            <a:gdLst/>
            <a:ahLst/>
            <a:cxnLst/>
            <a:rect r="r" b="b" t="t" l="l"/>
            <a:pathLst>
              <a:path h="18067575" w="18067575">
                <a:moveTo>
                  <a:pt x="0" y="0"/>
                </a:moveTo>
                <a:lnTo>
                  <a:pt x="18067575" y="0"/>
                </a:lnTo>
                <a:lnTo>
                  <a:pt x="18067575" y="18067574"/>
                </a:lnTo>
                <a:lnTo>
                  <a:pt x="0" y="180675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556457" y="234275"/>
            <a:ext cx="9825368" cy="1363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10"/>
              </a:lnSpc>
            </a:pPr>
            <a:r>
              <a:rPr lang="en-US" sz="9000" b="true">
                <a:solidFill>
                  <a:srgbClr val="323232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System Overview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11858" y="2741668"/>
            <a:ext cx="16864284" cy="3593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6" indent="-367028" lvl="1">
              <a:lnSpc>
                <a:spcPts val="4657"/>
              </a:lnSpc>
              <a:buFont typeface="Arial"/>
              <a:buChar char="•"/>
            </a:pPr>
            <a:r>
              <a:rPr lang="en-US" sz="3399">
                <a:solidFill>
                  <a:srgbClr val="323232"/>
                </a:solidFill>
                <a:latin typeface="Kollektif"/>
                <a:ea typeface="Kollektif"/>
                <a:cs typeface="Kollektif"/>
                <a:sym typeface="Kollektif"/>
              </a:rPr>
              <a:t>This system integrates IoT devices like ultrasonic sensors and DHT22 to monitor environmental parameters and notify users in case of potential flood risks.</a:t>
            </a:r>
          </a:p>
          <a:p>
            <a:pPr algn="l">
              <a:lnSpc>
                <a:spcPts val="4657"/>
              </a:lnSpc>
            </a:pPr>
          </a:p>
          <a:p>
            <a:pPr algn="l" marL="734056" indent="-367028" lvl="1">
              <a:lnSpc>
                <a:spcPts val="4657"/>
              </a:lnSpc>
              <a:buFont typeface="Arial"/>
              <a:buChar char="•"/>
            </a:pPr>
            <a:r>
              <a:rPr lang="en-US" sz="3399">
                <a:solidFill>
                  <a:srgbClr val="323232"/>
                </a:solidFill>
                <a:latin typeface="Kollektif"/>
                <a:ea typeface="Kollektif"/>
                <a:cs typeface="Kollektif"/>
                <a:sym typeface="Kollektif"/>
              </a:rPr>
              <a:t>It leverages MQTT protocol, ThingSpeak cloud, and Node-RED for data handling, visualization, and notifications.</a:t>
            </a:r>
          </a:p>
          <a:p>
            <a:pPr algn="l">
              <a:lnSpc>
                <a:spcPts val="4657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558938" y="-11943319"/>
            <a:ext cx="23437053" cy="23437053"/>
          </a:xfrm>
          <a:custGeom>
            <a:avLst/>
            <a:gdLst/>
            <a:ahLst/>
            <a:cxnLst/>
            <a:rect r="r" b="b" t="t" l="l"/>
            <a:pathLst>
              <a:path h="23437053" w="23437053">
                <a:moveTo>
                  <a:pt x="0" y="0"/>
                </a:moveTo>
                <a:lnTo>
                  <a:pt x="23437052" y="0"/>
                </a:lnTo>
                <a:lnTo>
                  <a:pt x="23437052" y="23437053"/>
                </a:lnTo>
                <a:lnTo>
                  <a:pt x="0" y="234370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9716" y="1598255"/>
            <a:ext cx="4460664" cy="184002"/>
          </a:xfrm>
          <a:custGeom>
            <a:avLst/>
            <a:gdLst/>
            <a:ahLst/>
            <a:cxnLst/>
            <a:rect r="r" b="b" t="t" l="l"/>
            <a:pathLst>
              <a:path h="184002" w="4460664">
                <a:moveTo>
                  <a:pt x="0" y="0"/>
                </a:moveTo>
                <a:lnTo>
                  <a:pt x="4460664" y="0"/>
                </a:lnTo>
                <a:lnTo>
                  <a:pt x="4460664" y="184002"/>
                </a:lnTo>
                <a:lnTo>
                  <a:pt x="0" y="184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55687" y="-3890287"/>
            <a:ext cx="18067575" cy="18067575"/>
          </a:xfrm>
          <a:custGeom>
            <a:avLst/>
            <a:gdLst/>
            <a:ahLst/>
            <a:cxnLst/>
            <a:rect r="r" b="b" t="t" l="l"/>
            <a:pathLst>
              <a:path h="18067575" w="18067575">
                <a:moveTo>
                  <a:pt x="0" y="0"/>
                </a:moveTo>
                <a:lnTo>
                  <a:pt x="18067575" y="0"/>
                </a:lnTo>
                <a:lnTo>
                  <a:pt x="18067575" y="18067574"/>
                </a:lnTo>
                <a:lnTo>
                  <a:pt x="0" y="180675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060214" y="2462066"/>
            <a:ext cx="13717903" cy="6796234"/>
          </a:xfrm>
          <a:custGeom>
            <a:avLst/>
            <a:gdLst/>
            <a:ahLst/>
            <a:cxnLst/>
            <a:rect r="r" b="b" t="t" l="l"/>
            <a:pathLst>
              <a:path h="6796234" w="13717903">
                <a:moveTo>
                  <a:pt x="0" y="0"/>
                </a:moveTo>
                <a:lnTo>
                  <a:pt x="13717902" y="0"/>
                </a:lnTo>
                <a:lnTo>
                  <a:pt x="13717902" y="6796234"/>
                </a:lnTo>
                <a:lnTo>
                  <a:pt x="0" y="679623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473455" y="234275"/>
            <a:ext cx="9825368" cy="1363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10"/>
              </a:lnSpc>
            </a:pPr>
            <a:r>
              <a:rPr lang="en-US" sz="9000" b="true">
                <a:solidFill>
                  <a:srgbClr val="323232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PCB Schematic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558938" y="-11943319"/>
            <a:ext cx="23437053" cy="23437053"/>
          </a:xfrm>
          <a:custGeom>
            <a:avLst/>
            <a:gdLst/>
            <a:ahLst/>
            <a:cxnLst/>
            <a:rect r="r" b="b" t="t" l="l"/>
            <a:pathLst>
              <a:path h="23437053" w="23437053">
                <a:moveTo>
                  <a:pt x="0" y="0"/>
                </a:moveTo>
                <a:lnTo>
                  <a:pt x="23437052" y="0"/>
                </a:lnTo>
                <a:lnTo>
                  <a:pt x="23437052" y="23437053"/>
                </a:lnTo>
                <a:lnTo>
                  <a:pt x="0" y="234370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9716" y="1598255"/>
            <a:ext cx="4460664" cy="184002"/>
          </a:xfrm>
          <a:custGeom>
            <a:avLst/>
            <a:gdLst/>
            <a:ahLst/>
            <a:cxnLst/>
            <a:rect r="r" b="b" t="t" l="l"/>
            <a:pathLst>
              <a:path h="184002" w="4460664">
                <a:moveTo>
                  <a:pt x="0" y="0"/>
                </a:moveTo>
                <a:lnTo>
                  <a:pt x="4460664" y="0"/>
                </a:lnTo>
                <a:lnTo>
                  <a:pt x="4460664" y="184002"/>
                </a:lnTo>
                <a:lnTo>
                  <a:pt x="0" y="184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55687" y="-3890287"/>
            <a:ext cx="18067575" cy="18067575"/>
          </a:xfrm>
          <a:custGeom>
            <a:avLst/>
            <a:gdLst/>
            <a:ahLst/>
            <a:cxnLst/>
            <a:rect r="r" b="b" t="t" l="l"/>
            <a:pathLst>
              <a:path h="18067575" w="18067575">
                <a:moveTo>
                  <a:pt x="0" y="0"/>
                </a:moveTo>
                <a:lnTo>
                  <a:pt x="18067575" y="0"/>
                </a:lnTo>
                <a:lnTo>
                  <a:pt x="18067575" y="18067574"/>
                </a:lnTo>
                <a:lnTo>
                  <a:pt x="0" y="180675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28079" y="2621655"/>
            <a:ext cx="16331221" cy="6636645"/>
          </a:xfrm>
          <a:custGeom>
            <a:avLst/>
            <a:gdLst/>
            <a:ahLst/>
            <a:cxnLst/>
            <a:rect r="r" b="b" t="t" l="l"/>
            <a:pathLst>
              <a:path h="6636645" w="16331221">
                <a:moveTo>
                  <a:pt x="0" y="0"/>
                </a:moveTo>
                <a:lnTo>
                  <a:pt x="16331221" y="0"/>
                </a:lnTo>
                <a:lnTo>
                  <a:pt x="16331221" y="6636645"/>
                </a:lnTo>
                <a:lnTo>
                  <a:pt x="0" y="663664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473455" y="234275"/>
            <a:ext cx="9825368" cy="1363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10"/>
              </a:lnSpc>
            </a:pPr>
            <a:r>
              <a:rPr lang="en-US" sz="9000" b="true">
                <a:solidFill>
                  <a:srgbClr val="323232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PCB Schematic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558938" y="-11943319"/>
            <a:ext cx="23437053" cy="23437053"/>
          </a:xfrm>
          <a:custGeom>
            <a:avLst/>
            <a:gdLst/>
            <a:ahLst/>
            <a:cxnLst/>
            <a:rect r="r" b="b" t="t" l="l"/>
            <a:pathLst>
              <a:path h="23437053" w="23437053">
                <a:moveTo>
                  <a:pt x="0" y="0"/>
                </a:moveTo>
                <a:lnTo>
                  <a:pt x="23437052" y="0"/>
                </a:lnTo>
                <a:lnTo>
                  <a:pt x="23437052" y="23437053"/>
                </a:lnTo>
                <a:lnTo>
                  <a:pt x="0" y="234370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9716" y="1598255"/>
            <a:ext cx="4460664" cy="184002"/>
          </a:xfrm>
          <a:custGeom>
            <a:avLst/>
            <a:gdLst/>
            <a:ahLst/>
            <a:cxnLst/>
            <a:rect r="r" b="b" t="t" l="l"/>
            <a:pathLst>
              <a:path h="184002" w="4460664">
                <a:moveTo>
                  <a:pt x="0" y="0"/>
                </a:moveTo>
                <a:lnTo>
                  <a:pt x="4460664" y="0"/>
                </a:lnTo>
                <a:lnTo>
                  <a:pt x="4460664" y="184002"/>
                </a:lnTo>
                <a:lnTo>
                  <a:pt x="0" y="184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55687" y="-3890287"/>
            <a:ext cx="18067575" cy="18067575"/>
          </a:xfrm>
          <a:custGeom>
            <a:avLst/>
            <a:gdLst/>
            <a:ahLst/>
            <a:cxnLst/>
            <a:rect r="r" b="b" t="t" l="l"/>
            <a:pathLst>
              <a:path h="18067575" w="18067575">
                <a:moveTo>
                  <a:pt x="0" y="0"/>
                </a:moveTo>
                <a:lnTo>
                  <a:pt x="18067575" y="0"/>
                </a:lnTo>
                <a:lnTo>
                  <a:pt x="18067575" y="18067574"/>
                </a:lnTo>
                <a:lnTo>
                  <a:pt x="0" y="180675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459582" y="2025774"/>
            <a:ext cx="9843155" cy="7965185"/>
          </a:xfrm>
          <a:custGeom>
            <a:avLst/>
            <a:gdLst/>
            <a:ahLst/>
            <a:cxnLst/>
            <a:rect r="r" b="b" t="t" l="l"/>
            <a:pathLst>
              <a:path h="7965185" w="9843155">
                <a:moveTo>
                  <a:pt x="0" y="0"/>
                </a:moveTo>
                <a:lnTo>
                  <a:pt x="9843155" y="0"/>
                </a:lnTo>
                <a:lnTo>
                  <a:pt x="9843155" y="7965185"/>
                </a:lnTo>
                <a:lnTo>
                  <a:pt x="0" y="796518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243003" y="234275"/>
            <a:ext cx="9825368" cy="1363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10"/>
              </a:lnSpc>
            </a:pPr>
            <a:r>
              <a:rPr lang="en-US" sz="9000" b="true">
                <a:solidFill>
                  <a:srgbClr val="323232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PCB Layout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558938" y="-11943319"/>
            <a:ext cx="23437053" cy="23437053"/>
          </a:xfrm>
          <a:custGeom>
            <a:avLst/>
            <a:gdLst/>
            <a:ahLst/>
            <a:cxnLst/>
            <a:rect r="r" b="b" t="t" l="l"/>
            <a:pathLst>
              <a:path h="23437053" w="23437053">
                <a:moveTo>
                  <a:pt x="0" y="0"/>
                </a:moveTo>
                <a:lnTo>
                  <a:pt x="23437052" y="0"/>
                </a:lnTo>
                <a:lnTo>
                  <a:pt x="23437052" y="23437053"/>
                </a:lnTo>
                <a:lnTo>
                  <a:pt x="0" y="234370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9716" y="1598255"/>
            <a:ext cx="4460664" cy="184002"/>
          </a:xfrm>
          <a:custGeom>
            <a:avLst/>
            <a:gdLst/>
            <a:ahLst/>
            <a:cxnLst/>
            <a:rect r="r" b="b" t="t" l="l"/>
            <a:pathLst>
              <a:path h="184002" w="4460664">
                <a:moveTo>
                  <a:pt x="0" y="0"/>
                </a:moveTo>
                <a:lnTo>
                  <a:pt x="4460664" y="0"/>
                </a:lnTo>
                <a:lnTo>
                  <a:pt x="4460664" y="184002"/>
                </a:lnTo>
                <a:lnTo>
                  <a:pt x="0" y="184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55687" y="-3890287"/>
            <a:ext cx="18067575" cy="18067575"/>
          </a:xfrm>
          <a:custGeom>
            <a:avLst/>
            <a:gdLst/>
            <a:ahLst/>
            <a:cxnLst/>
            <a:rect r="r" b="b" t="t" l="l"/>
            <a:pathLst>
              <a:path h="18067575" w="18067575">
                <a:moveTo>
                  <a:pt x="0" y="0"/>
                </a:moveTo>
                <a:lnTo>
                  <a:pt x="18067575" y="0"/>
                </a:lnTo>
                <a:lnTo>
                  <a:pt x="18067575" y="18067574"/>
                </a:lnTo>
                <a:lnTo>
                  <a:pt x="0" y="180675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270695" y="2079982"/>
            <a:ext cx="10561675" cy="8058619"/>
          </a:xfrm>
          <a:custGeom>
            <a:avLst/>
            <a:gdLst/>
            <a:ahLst/>
            <a:cxnLst/>
            <a:rect r="r" b="b" t="t" l="l"/>
            <a:pathLst>
              <a:path h="8058619" w="10561675">
                <a:moveTo>
                  <a:pt x="0" y="0"/>
                </a:moveTo>
                <a:lnTo>
                  <a:pt x="10561675" y="0"/>
                </a:lnTo>
                <a:lnTo>
                  <a:pt x="10561675" y="8058619"/>
                </a:lnTo>
                <a:lnTo>
                  <a:pt x="0" y="805861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039716" y="234275"/>
            <a:ext cx="5023632" cy="1363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10"/>
              </a:lnSpc>
            </a:pPr>
            <a:r>
              <a:rPr lang="en-US" sz="9000" b="true">
                <a:solidFill>
                  <a:srgbClr val="323232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3D View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98006" y="706339"/>
            <a:ext cx="4460664" cy="184002"/>
          </a:xfrm>
          <a:custGeom>
            <a:avLst/>
            <a:gdLst/>
            <a:ahLst/>
            <a:cxnLst/>
            <a:rect r="r" b="b" t="t" l="l"/>
            <a:pathLst>
              <a:path h="184002" w="4460664">
                <a:moveTo>
                  <a:pt x="0" y="0"/>
                </a:moveTo>
                <a:lnTo>
                  <a:pt x="4460664" y="0"/>
                </a:lnTo>
                <a:lnTo>
                  <a:pt x="4460664" y="184003"/>
                </a:lnTo>
                <a:lnTo>
                  <a:pt x="0" y="1840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80085" y="5854400"/>
            <a:ext cx="1558429" cy="4114800"/>
          </a:xfrm>
          <a:custGeom>
            <a:avLst/>
            <a:gdLst/>
            <a:ahLst/>
            <a:cxnLst/>
            <a:rect r="r" b="b" t="t" l="l"/>
            <a:pathLst>
              <a:path h="4114800" w="1558429">
                <a:moveTo>
                  <a:pt x="0" y="0"/>
                </a:moveTo>
                <a:lnTo>
                  <a:pt x="1558430" y="0"/>
                </a:lnTo>
                <a:lnTo>
                  <a:pt x="155843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027283" y="1636129"/>
            <a:ext cx="13741444" cy="7812395"/>
          </a:xfrm>
          <a:custGeom>
            <a:avLst/>
            <a:gdLst/>
            <a:ahLst/>
            <a:cxnLst/>
            <a:rect r="r" b="b" t="t" l="l"/>
            <a:pathLst>
              <a:path h="7812395" w="13741444">
                <a:moveTo>
                  <a:pt x="0" y="0"/>
                </a:moveTo>
                <a:lnTo>
                  <a:pt x="13741445" y="0"/>
                </a:lnTo>
                <a:lnTo>
                  <a:pt x="13741445" y="7812394"/>
                </a:lnTo>
                <a:lnTo>
                  <a:pt x="0" y="78123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82706" y="329896"/>
            <a:ext cx="8115300" cy="936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38"/>
              </a:lnSpc>
            </a:pPr>
            <a:r>
              <a:rPr lang="en-US" sz="6200" b="true">
                <a:solidFill>
                  <a:srgbClr val="323232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System Architecture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558938" y="-11943319"/>
            <a:ext cx="23437053" cy="23437053"/>
          </a:xfrm>
          <a:custGeom>
            <a:avLst/>
            <a:gdLst/>
            <a:ahLst/>
            <a:cxnLst/>
            <a:rect r="r" b="b" t="t" l="l"/>
            <a:pathLst>
              <a:path h="23437053" w="23437053">
                <a:moveTo>
                  <a:pt x="0" y="0"/>
                </a:moveTo>
                <a:lnTo>
                  <a:pt x="23437052" y="0"/>
                </a:lnTo>
                <a:lnTo>
                  <a:pt x="23437052" y="23437053"/>
                </a:lnTo>
                <a:lnTo>
                  <a:pt x="0" y="234370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9716" y="1598255"/>
            <a:ext cx="4460664" cy="184002"/>
          </a:xfrm>
          <a:custGeom>
            <a:avLst/>
            <a:gdLst/>
            <a:ahLst/>
            <a:cxnLst/>
            <a:rect r="r" b="b" t="t" l="l"/>
            <a:pathLst>
              <a:path h="184002" w="4460664">
                <a:moveTo>
                  <a:pt x="0" y="0"/>
                </a:moveTo>
                <a:lnTo>
                  <a:pt x="4460664" y="0"/>
                </a:lnTo>
                <a:lnTo>
                  <a:pt x="4460664" y="184002"/>
                </a:lnTo>
                <a:lnTo>
                  <a:pt x="0" y="1840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55687" y="-3890287"/>
            <a:ext cx="18067575" cy="18067575"/>
          </a:xfrm>
          <a:custGeom>
            <a:avLst/>
            <a:gdLst/>
            <a:ahLst/>
            <a:cxnLst/>
            <a:rect r="r" b="b" t="t" l="l"/>
            <a:pathLst>
              <a:path h="18067575" w="18067575">
                <a:moveTo>
                  <a:pt x="0" y="0"/>
                </a:moveTo>
                <a:lnTo>
                  <a:pt x="18067575" y="0"/>
                </a:lnTo>
                <a:lnTo>
                  <a:pt x="18067575" y="18067574"/>
                </a:lnTo>
                <a:lnTo>
                  <a:pt x="0" y="180675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11858" y="2741668"/>
            <a:ext cx="16864284" cy="5955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6" indent="-367028" lvl="1">
              <a:lnSpc>
                <a:spcPts val="4657"/>
              </a:lnSpc>
              <a:buFont typeface="Arial"/>
              <a:buChar char="•"/>
            </a:pPr>
            <a:r>
              <a:rPr lang="en-US" sz="3399">
                <a:solidFill>
                  <a:srgbClr val="323232"/>
                </a:solidFill>
                <a:latin typeface="Kollektif"/>
                <a:ea typeface="Kollektif"/>
                <a:cs typeface="Kollektif"/>
                <a:sym typeface="Kollektif"/>
              </a:rPr>
              <a:t>Ultrasonic Sensors: </a:t>
            </a:r>
            <a:r>
              <a:rPr lang="en-US" sz="3399">
                <a:solidFill>
                  <a:srgbClr val="2F5A97"/>
                </a:solidFill>
                <a:latin typeface="Kollektif"/>
                <a:ea typeface="Kollektif"/>
                <a:cs typeface="Kollektif"/>
                <a:sym typeface="Kollektif"/>
              </a:rPr>
              <a:t>Measure water levels and detect potential flooding by calculating distances based on sound waves.</a:t>
            </a:r>
          </a:p>
          <a:p>
            <a:pPr algn="l">
              <a:lnSpc>
                <a:spcPts val="4657"/>
              </a:lnSpc>
            </a:pPr>
          </a:p>
          <a:p>
            <a:pPr algn="l" marL="734056" indent="-367028" lvl="1">
              <a:lnSpc>
                <a:spcPts val="4657"/>
              </a:lnSpc>
              <a:buFont typeface="Arial"/>
              <a:buChar char="•"/>
            </a:pPr>
            <a:r>
              <a:rPr lang="en-US" sz="3399">
                <a:solidFill>
                  <a:srgbClr val="323232"/>
                </a:solidFill>
                <a:latin typeface="Kollektif"/>
                <a:ea typeface="Kollektif"/>
                <a:cs typeface="Kollektif"/>
                <a:sym typeface="Kollektif"/>
              </a:rPr>
              <a:t>DHT22 Sensor: </a:t>
            </a:r>
            <a:r>
              <a:rPr lang="en-US" sz="3399">
                <a:solidFill>
                  <a:srgbClr val="2C92D5"/>
                </a:solidFill>
                <a:latin typeface="Kollektif"/>
                <a:ea typeface="Kollektif"/>
                <a:cs typeface="Kollektif"/>
                <a:sym typeface="Kollektif"/>
              </a:rPr>
              <a:t>Monitors temperature and humidity to assess weather conditions.</a:t>
            </a:r>
          </a:p>
          <a:p>
            <a:pPr algn="l">
              <a:lnSpc>
                <a:spcPts val="4657"/>
              </a:lnSpc>
            </a:pPr>
          </a:p>
          <a:p>
            <a:pPr algn="l" marL="734056" indent="-367028" lvl="1">
              <a:lnSpc>
                <a:spcPts val="4657"/>
              </a:lnSpc>
              <a:buFont typeface="Arial"/>
              <a:buChar char="•"/>
            </a:pPr>
            <a:r>
              <a:rPr lang="en-US" sz="3399">
                <a:solidFill>
                  <a:srgbClr val="323232"/>
                </a:solidFill>
                <a:latin typeface="Kollektif"/>
                <a:ea typeface="Kollektif"/>
                <a:cs typeface="Kollektif"/>
                <a:sym typeface="Kollektif"/>
              </a:rPr>
              <a:t>ESP32 (NodeMCU): </a:t>
            </a:r>
            <a:r>
              <a:rPr lang="en-US" sz="3399">
                <a:solidFill>
                  <a:srgbClr val="1B6B9A"/>
                </a:solidFill>
                <a:latin typeface="Kollektif"/>
                <a:ea typeface="Kollektif"/>
                <a:cs typeface="Kollektif"/>
                <a:sym typeface="Kollektif"/>
              </a:rPr>
              <a:t>Serves as the central controller, transmitting sensor data to the cloud via MQTT.</a:t>
            </a:r>
          </a:p>
          <a:p>
            <a:pPr algn="l">
              <a:lnSpc>
                <a:spcPts val="4657"/>
              </a:lnSpc>
            </a:pPr>
          </a:p>
          <a:p>
            <a:pPr algn="l" marL="734056" indent="-367028" lvl="1">
              <a:lnSpc>
                <a:spcPts val="4657"/>
              </a:lnSpc>
              <a:buFont typeface="Arial"/>
              <a:buChar char="•"/>
            </a:pPr>
            <a:r>
              <a:rPr lang="en-US" sz="3399">
                <a:solidFill>
                  <a:srgbClr val="323232"/>
                </a:solidFill>
                <a:latin typeface="Kollektif"/>
                <a:ea typeface="Kollektif"/>
                <a:cs typeface="Kollektif"/>
                <a:sym typeface="Kollektif"/>
              </a:rPr>
              <a:t>Rechargeable Battery: </a:t>
            </a:r>
            <a:r>
              <a:rPr lang="en-US" sz="3399">
                <a:solidFill>
                  <a:srgbClr val="1B6B9A"/>
                </a:solidFill>
                <a:latin typeface="Kollektif"/>
                <a:ea typeface="Kollektif"/>
                <a:cs typeface="Kollektif"/>
                <a:sym typeface="Kollektif"/>
              </a:rPr>
              <a:t>Ensures uninterrupted operation during power outages.</a:t>
            </a:r>
          </a:p>
          <a:p>
            <a:pPr algn="l">
              <a:lnSpc>
                <a:spcPts val="4657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2017302" y="0"/>
            <a:ext cx="21717748" cy="10008262"/>
          </a:xfrm>
          <a:custGeom>
            <a:avLst/>
            <a:gdLst/>
            <a:ahLst/>
            <a:cxnLst/>
            <a:rect r="r" b="b" t="t" l="l"/>
            <a:pathLst>
              <a:path h="10008262" w="21717748">
                <a:moveTo>
                  <a:pt x="0" y="0"/>
                </a:moveTo>
                <a:lnTo>
                  <a:pt x="21717748" y="0"/>
                </a:lnTo>
                <a:lnTo>
                  <a:pt x="21717748" y="10008262"/>
                </a:lnTo>
                <a:lnTo>
                  <a:pt x="0" y="100082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3000"/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765742" y="234275"/>
            <a:ext cx="9825368" cy="1363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10"/>
              </a:lnSpc>
            </a:pPr>
            <a:r>
              <a:rPr lang="en-US" sz="9000" b="true">
                <a:solidFill>
                  <a:srgbClr val="323232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End-Devices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DAGa3zWYrTw</dc:identifier>
  <dcterms:modified xsi:type="dcterms:W3CDTF">2011-08-01T06:04:30Z</dcterms:modified>
  <cp:revision>1</cp:revision>
  <dc:title>IoT Project</dc:title>
</cp:coreProperties>
</file>