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482" r:id="rId2"/>
    <p:sldId id="698" r:id="rId3"/>
    <p:sldId id="651" r:id="rId4"/>
    <p:sldId id="699" r:id="rId5"/>
    <p:sldId id="700" r:id="rId6"/>
    <p:sldId id="701" r:id="rId7"/>
    <p:sldId id="731" r:id="rId8"/>
    <p:sldId id="702" r:id="rId9"/>
    <p:sldId id="703" r:id="rId10"/>
    <p:sldId id="704" r:id="rId11"/>
    <p:sldId id="730" r:id="rId12"/>
    <p:sldId id="732" r:id="rId13"/>
    <p:sldId id="734" r:id="rId14"/>
    <p:sldId id="733" r:id="rId15"/>
    <p:sldId id="735" r:id="rId16"/>
    <p:sldId id="736" r:id="rId17"/>
    <p:sldId id="705" r:id="rId18"/>
    <p:sldId id="706" r:id="rId19"/>
    <p:sldId id="707" r:id="rId20"/>
    <p:sldId id="708" r:id="rId21"/>
    <p:sldId id="709" r:id="rId22"/>
    <p:sldId id="710" r:id="rId23"/>
    <p:sldId id="712" r:id="rId24"/>
    <p:sldId id="711" r:id="rId25"/>
    <p:sldId id="713" r:id="rId26"/>
    <p:sldId id="714" r:id="rId27"/>
    <p:sldId id="715" r:id="rId28"/>
    <p:sldId id="716" r:id="rId29"/>
    <p:sldId id="717" r:id="rId30"/>
    <p:sldId id="718" r:id="rId31"/>
    <p:sldId id="720" r:id="rId32"/>
    <p:sldId id="719" r:id="rId33"/>
    <p:sldId id="721" r:id="rId34"/>
    <p:sldId id="722" r:id="rId35"/>
    <p:sldId id="723" r:id="rId36"/>
    <p:sldId id="724" r:id="rId37"/>
    <p:sldId id="729" r:id="rId38"/>
    <p:sldId id="725" r:id="rId39"/>
    <p:sldId id="726" r:id="rId40"/>
    <p:sldId id="727" r:id="rId41"/>
    <p:sldId id="728" r:id="rId42"/>
    <p:sldId id="737" r:id="rId43"/>
    <p:sldId id="738" r:id="rId4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D8D0D"/>
    <a:srgbClr val="AC2308"/>
    <a:srgbClr val="DEECF7"/>
    <a:srgbClr val="F96F07"/>
    <a:srgbClr val="5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35"/>
  </p:normalViewPr>
  <p:slideViewPr>
    <p:cSldViewPr snapToGrid="0">
      <p:cViewPr varScale="1">
        <p:scale>
          <a:sx n="104" d="100"/>
          <a:sy n="104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한규" userId="100095284_tp_dropbox" providerId="OAuth2" clId="{743AF2C6-DE19-F24E-8925-38D0069FDB9E}"/>
    <pc:docChg chg="delSld modSld">
      <pc:chgData name="이한규" userId="100095284_tp_dropbox" providerId="OAuth2" clId="{743AF2C6-DE19-F24E-8925-38D0069FDB9E}" dt="2019-04-21T12:16:27.409" v="4" actId="2696"/>
      <pc:docMkLst>
        <pc:docMk/>
      </pc:docMkLst>
      <pc:sldChg chg="del">
        <pc:chgData name="이한규" userId="100095284_tp_dropbox" providerId="OAuth2" clId="{743AF2C6-DE19-F24E-8925-38D0069FDB9E}" dt="2019-04-21T12:15:57.249" v="1" actId="2696"/>
        <pc:sldMkLst>
          <pc:docMk/>
          <pc:sldMk cId="1462110281" sldId="735"/>
        </pc:sldMkLst>
      </pc:sldChg>
      <pc:sldChg chg="modSp del">
        <pc:chgData name="이한규" userId="100095284_tp_dropbox" providerId="OAuth2" clId="{743AF2C6-DE19-F24E-8925-38D0069FDB9E}" dt="2019-04-21T12:15:59.690" v="2" actId="2696"/>
        <pc:sldMkLst>
          <pc:docMk/>
          <pc:sldMk cId="3508037243" sldId="736"/>
        </pc:sldMkLst>
        <pc:spChg chg="mod">
          <ac:chgData name="이한규" userId="100095284_tp_dropbox" providerId="OAuth2" clId="{743AF2C6-DE19-F24E-8925-38D0069FDB9E}" dt="2019-04-21T12:15:24.181" v="0" actId="22"/>
          <ac:spMkLst>
            <pc:docMk/>
            <pc:sldMk cId="3508037243" sldId="736"/>
            <ac:spMk id="8" creationId="{A63EAA91-32BD-4463-A80E-024ECEAAB3AB}"/>
          </ac:spMkLst>
        </pc:spChg>
      </pc:sldChg>
      <pc:sldChg chg="del">
        <pc:chgData name="이한규" userId="100095284_tp_dropbox" providerId="OAuth2" clId="{743AF2C6-DE19-F24E-8925-38D0069FDB9E}" dt="2019-04-21T12:16:27.409" v="4" actId="2696"/>
        <pc:sldMkLst>
          <pc:docMk/>
          <pc:sldMk cId="957983218" sldId="737"/>
        </pc:sldMkLst>
      </pc:sldChg>
      <pc:sldChg chg="del">
        <pc:chgData name="이한규" userId="100095284_tp_dropbox" providerId="OAuth2" clId="{743AF2C6-DE19-F24E-8925-38D0069FDB9E}" dt="2019-04-21T12:16:25.164" v="3" actId="2696"/>
        <pc:sldMkLst>
          <pc:docMk/>
          <pc:sldMk cId="3512428796" sldId="7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9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41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3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16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7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6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2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18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7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6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59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42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18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24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00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7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96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57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71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0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4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89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18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30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27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31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31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208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5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1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6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9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3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4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2860675"/>
            <a:ext cx="5418992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378075"/>
            <a:ext cx="3745523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7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7146" y="373067"/>
            <a:ext cx="2058866" cy="549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6157" y="373067"/>
            <a:ext cx="6040314" cy="549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989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6155" y="633417"/>
            <a:ext cx="4048858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5690" y="633417"/>
            <a:ext cx="405032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1185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0685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483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4"/>
            <a:ext cx="5111262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43107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2891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2382" y="2736272"/>
            <a:ext cx="6199933" cy="1217777"/>
          </a:xfrm>
        </p:spPr>
        <p:txBody>
          <a:bodyPr/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</a:rPr>
              <a:t>PCA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/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Clustering</a:t>
            </a:r>
            <a:endParaRPr lang="ko-KR" altLang="en-US" sz="2800" dirty="0">
              <a:latin typeface="Calibri" panose="020F0502020204030204" pitchFamily="34" charset="0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93CFC8B4-EB1C-41EA-946E-363285E87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68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C03F5F-9684-447A-9EDA-6ADDC53D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181850" cy="2667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PC1, PC2, PC3</a:t>
            </a:r>
            <a:r>
              <a:rPr lang="ko-KR" altLang="en-US" dirty="0">
                <a:latin typeface="Calibri" panose="020F0502020204030204" pitchFamily="34" charset="0"/>
              </a:rPr>
              <a:t>를 사용하여 </a:t>
            </a:r>
            <a:r>
              <a:rPr lang="en-US" altLang="ko-KR" dirty="0">
                <a:latin typeface="Calibri" panose="020F0502020204030204" pitchFamily="34" charset="0"/>
              </a:rPr>
              <a:t>3D scatter plot </a:t>
            </a:r>
            <a:r>
              <a:rPr lang="ko-KR" altLang="en-US" dirty="0">
                <a:latin typeface="Calibri" panose="020F0502020204030204" pitchFamily="34" charset="0"/>
              </a:rPr>
              <a:t>시각화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17266-E503-4977-8445-C3E2519FA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084" y="2960627"/>
            <a:ext cx="3186549" cy="31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40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 </a:t>
            </a:r>
            <a:r>
              <a:rPr lang="en-US" altLang="ko-KR" dirty="0"/>
              <a:t>+ PCR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Logistic Regression </a:t>
            </a:r>
            <a:r>
              <a:rPr lang="ko-KR" altLang="en-US" dirty="0">
                <a:latin typeface="Calibri" panose="020F0502020204030204" pitchFamily="34" charset="0"/>
              </a:rPr>
              <a:t>적용을 위한 </a:t>
            </a:r>
            <a:r>
              <a:rPr lang="en-US" altLang="ko-KR" dirty="0">
                <a:latin typeface="Calibri" panose="020F0502020204030204" pitchFamily="34" charset="0"/>
              </a:rPr>
              <a:t>Label Encoding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dirty="0">
                <a:latin typeface="Calibri" panose="020F0502020204030204" pitchFamily="34" charset="0"/>
                <a:sym typeface="Wingdings" panose="05000000000000000000" pitchFamily="2" charset="2"/>
              </a:rPr>
              <a:t> [“B” ,”M”] &gt;&gt; [“0”, “1”]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D0CA5-AFF4-46D4-A953-39C2313E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202839"/>
            <a:ext cx="4819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24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 </a:t>
            </a:r>
            <a:r>
              <a:rPr lang="en-US" altLang="ko-KR" dirty="0"/>
              <a:t>+ PCR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PC</a:t>
            </a:r>
            <a:r>
              <a:rPr lang="ko-KR" altLang="en-US" dirty="0">
                <a:latin typeface="Calibri" panose="020F0502020204030204" pitchFamily="34" charset="0"/>
              </a:rPr>
              <a:t>들의 </a:t>
            </a:r>
            <a:r>
              <a:rPr lang="en-US" altLang="ko-KR" dirty="0">
                <a:latin typeface="Calibri" panose="020F0502020204030204" pitchFamily="34" charset="0"/>
              </a:rPr>
              <a:t>explained variance ratio </a:t>
            </a:r>
            <a:r>
              <a:rPr lang="ko-KR" altLang="en-US" dirty="0">
                <a:latin typeface="Calibri" panose="020F0502020204030204" pitchFamily="34" charset="0"/>
              </a:rPr>
              <a:t>계산 및 시각화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2EB342-295C-4302-98BE-83BC7C4E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9" y="1771952"/>
            <a:ext cx="4218392" cy="4075234"/>
          </a:xfrm>
          <a:prstGeom prst="rect">
            <a:avLst/>
          </a:prstGeom>
        </p:spPr>
      </p:pic>
      <p:pic>
        <p:nvPicPr>
          <p:cNvPr id="6" name="Picture 4" descr="elbow에 대한 이미지 검색결과">
            <a:extLst>
              <a:ext uri="{FF2B5EF4-FFF2-40B4-BE49-F238E27FC236}">
                <a16:creationId xmlns:a16="http://schemas.microsoft.com/office/drawing/2014/main" id="{D30DF78E-E930-4FD3-B70B-123D265B3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7408" b="21604"/>
          <a:stretch/>
        </p:blipFill>
        <p:spPr bwMode="auto">
          <a:xfrm rot="1405440">
            <a:off x="2109205" y="3355045"/>
            <a:ext cx="2006897" cy="140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06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 </a:t>
            </a:r>
            <a:r>
              <a:rPr lang="en-US" altLang="ko-KR" dirty="0"/>
              <a:t>+ PCR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Logistic Regression </a:t>
            </a:r>
            <a:r>
              <a:rPr lang="ko-KR" altLang="en-US" dirty="0">
                <a:latin typeface="Calibri" panose="020F0502020204030204" pitchFamily="34" charset="0"/>
              </a:rPr>
              <a:t>모델 구축 및 예측 수행 </a:t>
            </a:r>
            <a:r>
              <a:rPr lang="en-US" altLang="ko-KR" dirty="0">
                <a:latin typeface="Calibri" panose="020F0502020204030204" pitchFamily="34" charset="0"/>
              </a:rPr>
              <a:t>(PC1, PC2</a:t>
            </a:r>
            <a:r>
              <a:rPr lang="ko-KR" altLang="en-US" dirty="0">
                <a:latin typeface="Calibri" panose="020F0502020204030204" pitchFamily="34" charset="0"/>
              </a:rPr>
              <a:t>만 선택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D51C9-0B07-448E-872B-4E1E00A4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53874"/>
            <a:ext cx="5114925" cy="2752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511006-269C-489C-BF4D-2F73C80C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07" y="4221451"/>
            <a:ext cx="4162425" cy="1647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0F6627-BAA2-427B-9E55-B5C6673C2100}"/>
              </a:ext>
            </a:extLst>
          </p:cNvPr>
          <p:cNvSpPr/>
          <p:nvPr/>
        </p:nvSpPr>
        <p:spPr bwMode="auto">
          <a:xfrm>
            <a:off x="5126182" y="5330822"/>
            <a:ext cx="1228436" cy="418378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E81B07-9D87-4B97-A1C8-EBAD8E436D28}"/>
              </a:ext>
            </a:extLst>
          </p:cNvPr>
          <p:cNvSpPr/>
          <p:nvPr/>
        </p:nvSpPr>
        <p:spPr bwMode="auto">
          <a:xfrm>
            <a:off x="5467927" y="4475161"/>
            <a:ext cx="1773381" cy="282504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0851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 </a:t>
            </a:r>
            <a:r>
              <a:rPr lang="en-US" altLang="ko-KR" dirty="0"/>
              <a:t>+ PCR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Logistic Regression </a:t>
            </a:r>
            <a:r>
              <a:rPr lang="ko-KR" altLang="en-US" dirty="0">
                <a:latin typeface="Calibri" panose="020F0502020204030204" pitchFamily="34" charset="0"/>
              </a:rPr>
              <a:t>모델 구축 및 예측 수행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</a:rPr>
              <a:t>원본 데이터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C3F2DD-0DB3-4F12-A242-67E72509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7" y="1623653"/>
            <a:ext cx="4505325" cy="1362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8D9DE-603B-47BB-9B5F-84A9FA12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53" y="3824704"/>
            <a:ext cx="433387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5F835-E6BB-427A-853E-87B4346123C9}"/>
              </a:ext>
            </a:extLst>
          </p:cNvPr>
          <p:cNvSpPr/>
          <p:nvPr/>
        </p:nvSpPr>
        <p:spPr bwMode="auto">
          <a:xfrm>
            <a:off x="4913752" y="4905951"/>
            <a:ext cx="1228436" cy="418378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2B3A4-D9DA-4B30-9828-8CE1C1DBC791}"/>
              </a:ext>
            </a:extLst>
          </p:cNvPr>
          <p:cNvSpPr/>
          <p:nvPr/>
        </p:nvSpPr>
        <p:spPr bwMode="auto">
          <a:xfrm>
            <a:off x="5255497" y="4050290"/>
            <a:ext cx="1773381" cy="282504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0452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PCA + PCR </a:t>
            </a:r>
            <a:r>
              <a:rPr lang="ko-KR" altLang="en-US" sz="28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056641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2198687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실습 데이터 </a:t>
            </a:r>
            <a:r>
              <a:rPr lang="en-US" altLang="ko-KR" b="1" dirty="0">
                <a:latin typeface="Calibri" panose="020F0502020204030204" pitchFamily="34" charset="0"/>
              </a:rPr>
              <a:t>1: P2P </a:t>
            </a:r>
            <a:r>
              <a:rPr lang="ko-KR" altLang="en-US" b="1" dirty="0">
                <a:latin typeface="Calibri" panose="020F0502020204030204" pitchFamily="34" charset="0"/>
              </a:rPr>
              <a:t>대출 상환 데이터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P2P </a:t>
            </a:r>
            <a:r>
              <a:rPr lang="ko-KR" altLang="en-US" dirty="0">
                <a:latin typeface="Calibri" panose="020F0502020204030204" pitchFamily="34" charset="0"/>
              </a:rPr>
              <a:t>대출 관련 데이터 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22</a:t>
            </a:r>
            <a:r>
              <a:rPr lang="ko-KR" altLang="en-US" dirty="0">
                <a:latin typeface="Calibri" panose="020F0502020204030204" pitchFamily="34" charset="0"/>
              </a:rPr>
              <a:t>개의 변수 </a:t>
            </a:r>
            <a:r>
              <a:rPr lang="en-US" altLang="ko-KR" dirty="0">
                <a:latin typeface="Calibri" panose="020F0502020204030204" pitchFamily="34" charset="0"/>
              </a:rPr>
              <a:t>/ 28,784</a:t>
            </a:r>
            <a:r>
              <a:rPr lang="ko-KR" altLang="en-US" dirty="0">
                <a:latin typeface="Calibri" panose="020F0502020204030204" pitchFamily="34" charset="0"/>
              </a:rPr>
              <a:t>개 관측치로 구성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F8199-A5C8-4E6F-B0A7-FDB7660C3F4E}"/>
              </a:ext>
            </a:extLst>
          </p:cNvPr>
          <p:cNvSpPr txBox="1"/>
          <p:nvPr/>
        </p:nvSpPr>
        <p:spPr>
          <a:xfrm>
            <a:off x="254001" y="3872345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실습 데이터 </a:t>
            </a:r>
            <a:r>
              <a:rPr lang="en-US" altLang="ko-KR" b="1" dirty="0">
                <a:latin typeface="Calibri" panose="020F0502020204030204" pitchFamily="34" charset="0"/>
              </a:rPr>
              <a:t>2: </a:t>
            </a:r>
            <a:r>
              <a:rPr lang="ko-KR" altLang="en-US" b="1" dirty="0">
                <a:latin typeface="Calibri" panose="020F0502020204030204" pitchFamily="34" charset="0"/>
              </a:rPr>
              <a:t>대출 연체 데이터 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대출 연체 예측을 위한 데이터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</a:rPr>
              <a:t>성별</a:t>
            </a:r>
            <a:r>
              <a:rPr lang="en-US" altLang="ko-KR" dirty="0">
                <a:latin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</a:rPr>
              <a:t>대출 금액 등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27</a:t>
            </a:r>
            <a:r>
              <a:rPr lang="ko-KR" altLang="en-US" dirty="0">
                <a:latin typeface="Calibri" panose="020F0502020204030204" pitchFamily="34" charset="0"/>
              </a:rPr>
              <a:t>개의 변수 </a:t>
            </a:r>
            <a:r>
              <a:rPr lang="en-US" altLang="ko-KR" dirty="0">
                <a:latin typeface="Calibri" panose="020F0502020204030204" pitchFamily="34" charset="0"/>
              </a:rPr>
              <a:t>/ 43,386</a:t>
            </a:r>
            <a:r>
              <a:rPr lang="ko-KR" altLang="en-US" dirty="0">
                <a:latin typeface="Calibri" panose="020F0502020204030204" pitchFamily="34" charset="0"/>
              </a:rPr>
              <a:t>개의 관측치로 구성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5375D-F7FA-4669-B9AE-E89CEC864C77}"/>
              </a:ext>
            </a:extLst>
          </p:cNvPr>
          <p:cNvSpPr txBox="1"/>
          <p:nvPr/>
        </p:nvSpPr>
        <p:spPr>
          <a:xfrm>
            <a:off x="254001" y="114058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주어진 데이터를 사용하여 </a:t>
            </a:r>
            <a:r>
              <a:rPr lang="en-US" altLang="ko-KR" b="1" dirty="0">
                <a:latin typeface="Calibri" panose="020F0502020204030204" pitchFamily="34" charset="0"/>
              </a:rPr>
              <a:t>PCA plot </a:t>
            </a:r>
            <a:r>
              <a:rPr lang="ko-KR" altLang="en-US" b="1" dirty="0">
                <a:latin typeface="Calibri" panose="020F0502020204030204" pitchFamily="34" charset="0"/>
              </a:rPr>
              <a:t>및 </a:t>
            </a:r>
            <a:r>
              <a:rPr lang="en-US" altLang="ko-KR" b="1" dirty="0">
                <a:latin typeface="Calibri" panose="020F0502020204030204" pitchFamily="34" charset="0"/>
              </a:rPr>
              <a:t>Logistic Regression</a:t>
            </a:r>
            <a:r>
              <a:rPr lang="ko-KR" altLang="en-US" b="1" dirty="0">
                <a:latin typeface="Calibri" panose="020F0502020204030204" pitchFamily="34" charset="0"/>
              </a:rPr>
              <a:t>을 활용한 </a:t>
            </a:r>
            <a:r>
              <a:rPr lang="en-US" altLang="ko-KR" b="1" dirty="0">
                <a:latin typeface="Calibri" panose="020F0502020204030204" pitchFamily="34" charset="0"/>
              </a:rPr>
              <a:t>PCR </a:t>
            </a:r>
            <a:r>
              <a:rPr lang="ko-KR" altLang="en-US" b="1" dirty="0">
                <a:latin typeface="Calibri" panose="020F0502020204030204" pitchFamily="34" charset="0"/>
              </a:rPr>
              <a:t>모델 구축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93F0-05B3-4BD0-9FCC-3DF935180294}"/>
              </a:ext>
            </a:extLst>
          </p:cNvPr>
          <p:cNvSpPr txBox="1"/>
          <p:nvPr/>
        </p:nvSpPr>
        <p:spPr>
          <a:xfrm>
            <a:off x="254001" y="5546003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각 폴더내의 </a:t>
            </a:r>
            <a:r>
              <a:rPr lang="en-US" altLang="ko-KR" b="1" dirty="0">
                <a:latin typeface="Calibri" panose="020F0502020204030204" pitchFamily="34" charset="0"/>
              </a:rPr>
              <a:t>Description.txt</a:t>
            </a:r>
            <a:r>
              <a:rPr lang="ko-KR" altLang="en-US" b="1" dirty="0">
                <a:latin typeface="Calibri" panose="020F0502020204030204" pitchFamily="34" charset="0"/>
              </a:rPr>
              <a:t> 파일 참조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149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Hierarchical </a:t>
            </a:r>
            <a:r>
              <a:rPr lang="en-US" altLang="ko-KR" sz="2800" dirty="0" err="1"/>
              <a:t>Clusterin</a:t>
            </a:r>
            <a:r>
              <a:rPr lang="en-US" altLang="ko-KR" sz="2800" dirty="0"/>
              <a:t> </a:t>
            </a:r>
            <a:r>
              <a:rPr lang="ko-KR" altLang="en-US" sz="28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0379245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모듈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80784"/>
            <a:ext cx="66484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91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데이터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02945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40" y="262113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X</a:t>
            </a:r>
            <a:r>
              <a:rPr lang="ko-KR" altLang="en-US" dirty="0">
                <a:latin typeface="Calibri" panose="020F0502020204030204" pitchFamily="34" charset="0"/>
              </a:rPr>
              <a:t>와 </a:t>
            </a:r>
            <a:r>
              <a:rPr lang="en-US" altLang="ko-KR" dirty="0">
                <a:latin typeface="Calibri" panose="020F0502020204030204" pitchFamily="34" charset="0"/>
              </a:rPr>
              <a:t>y</a:t>
            </a:r>
            <a:r>
              <a:rPr lang="ko-KR" altLang="en-US" dirty="0">
                <a:latin typeface="Calibri" panose="020F0502020204030204" pitchFamily="34" charset="0"/>
              </a:rPr>
              <a:t>로 나누기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340" y="4133464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데이터 정규화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6" y="4502796"/>
            <a:ext cx="7286625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26" y="2990464"/>
            <a:ext cx="641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40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PCA </a:t>
            </a:r>
            <a:r>
              <a:rPr lang="ko-KR" altLang="en-US" sz="28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5536652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>
                <a:latin typeface="Calibri" panose="020F0502020204030204" pitchFamily="34" charset="0"/>
              </a:rPr>
              <a:t>모델 학습 및 시각화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</a:rPr>
              <a:t>다른 </a:t>
            </a:r>
            <a:r>
              <a:rPr lang="en-US" altLang="ko-KR" dirty="0">
                <a:latin typeface="Calibri" panose="020F0502020204030204" pitchFamily="34" charset="0"/>
              </a:rPr>
              <a:t>method</a:t>
            </a:r>
            <a:r>
              <a:rPr lang="ko-KR" altLang="en-US" dirty="0">
                <a:latin typeface="Calibri" panose="020F0502020204030204" pitchFamily="34" charset="0"/>
              </a:rPr>
              <a:t>와 </a:t>
            </a:r>
            <a:r>
              <a:rPr lang="en-US" altLang="ko-KR" dirty="0">
                <a:latin typeface="Calibri" panose="020F0502020204030204" pitchFamily="34" charset="0"/>
              </a:rPr>
              <a:t>metric </a:t>
            </a:r>
            <a:r>
              <a:rPr lang="ko-KR" altLang="en-US" dirty="0">
                <a:latin typeface="Calibri" panose="020F0502020204030204" pitchFamily="34" charset="0"/>
              </a:rPr>
              <a:t>사용해보기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80050"/>
            <a:ext cx="6162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347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>
                <a:latin typeface="Calibri" panose="020F0502020204030204" pitchFamily="34" charset="0"/>
              </a:rPr>
              <a:t>모델 학습 및 시각화 결과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method=‘single’, metric=‘</a:t>
            </a:r>
            <a:r>
              <a:rPr lang="en-US" altLang="ko-KR" sz="1600" dirty="0" err="1">
                <a:latin typeface="Calibri" panose="020F0502020204030204" pitchFamily="34" charset="0"/>
              </a:rPr>
              <a:t>euclidean</a:t>
            </a:r>
            <a:r>
              <a:rPr lang="en-US" altLang="ko-KR" sz="1600" dirty="0">
                <a:latin typeface="Calibri" panose="020F0502020204030204" pitchFamily="34" charset="0"/>
              </a:rPr>
              <a:t>’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172062"/>
            <a:ext cx="8485553" cy="38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74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>
                <a:latin typeface="Calibri" panose="020F0502020204030204" pitchFamily="34" charset="0"/>
              </a:rPr>
              <a:t>모델 학습 및 시각화 결과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method=‘complete’, metric=‘</a:t>
            </a:r>
            <a:r>
              <a:rPr lang="en-US" altLang="ko-KR" sz="1600" dirty="0" err="1">
                <a:latin typeface="Calibri" panose="020F0502020204030204" pitchFamily="34" charset="0"/>
              </a:rPr>
              <a:t>euclidean</a:t>
            </a:r>
            <a:r>
              <a:rPr lang="en-US" altLang="ko-KR" sz="1600" dirty="0">
                <a:latin typeface="Calibri" panose="020F0502020204030204" pitchFamily="34" charset="0"/>
              </a:rPr>
              <a:t>’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172061"/>
            <a:ext cx="8485553" cy="38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295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>
                <a:latin typeface="Calibri" panose="020F0502020204030204" pitchFamily="34" charset="0"/>
              </a:rPr>
              <a:t>모델 학습 및 시각화 결과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method=‘average’, metric=‘</a:t>
            </a:r>
            <a:r>
              <a:rPr lang="en-US" altLang="ko-KR" sz="1600" dirty="0" err="1">
                <a:latin typeface="Calibri" panose="020F0502020204030204" pitchFamily="34" charset="0"/>
              </a:rPr>
              <a:t>euclidean</a:t>
            </a:r>
            <a:r>
              <a:rPr lang="en-US" altLang="ko-KR" sz="1600" dirty="0">
                <a:latin typeface="Calibri" panose="020F0502020204030204" pitchFamily="34" charset="0"/>
              </a:rPr>
              <a:t>’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172061"/>
            <a:ext cx="8485553" cy="38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85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Hierarchical Clustering </a:t>
            </a:r>
            <a:r>
              <a:rPr lang="ko-KR" altLang="en-US" dirty="0">
                <a:latin typeface="Calibri" panose="020F0502020204030204" pitchFamily="34" charset="0"/>
              </a:rPr>
              <a:t>모델 학습 및 시각화 결과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</a:rPr>
              <a:t>method=‘ward’, metric=‘</a:t>
            </a:r>
            <a:r>
              <a:rPr lang="en-US" altLang="ko-KR" sz="1600" dirty="0" err="1">
                <a:latin typeface="Calibri" panose="020F0502020204030204" pitchFamily="34" charset="0"/>
              </a:rPr>
              <a:t>euclidean</a:t>
            </a:r>
            <a:r>
              <a:rPr lang="en-US" altLang="ko-KR" sz="1600" dirty="0">
                <a:latin typeface="Calibri" panose="020F0502020204030204" pitchFamily="34" charset="0"/>
              </a:rPr>
              <a:t>’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091997"/>
            <a:ext cx="8485553" cy="38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72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개수를 임의 지정 후</a:t>
            </a:r>
            <a:r>
              <a:rPr lang="en-US" altLang="ko-KR" dirty="0">
                <a:latin typeface="Calibri" panose="020F0502020204030204" pitchFamily="34" charset="0"/>
              </a:rPr>
              <a:t>, PCA</a:t>
            </a:r>
            <a:r>
              <a:rPr lang="ko-KR" altLang="en-US" dirty="0">
                <a:latin typeface="Calibri" panose="020F0502020204030204" pitchFamily="34" charset="0"/>
              </a:rPr>
              <a:t>로 학습한 </a:t>
            </a:r>
            <a:r>
              <a:rPr lang="en-US" altLang="ko-KR" dirty="0">
                <a:latin typeface="Calibri" panose="020F0502020204030204" pitchFamily="34" charset="0"/>
              </a:rPr>
              <a:t>PC1, PC2</a:t>
            </a:r>
            <a:r>
              <a:rPr lang="ko-KR" altLang="en-US" dirty="0">
                <a:latin typeface="Calibri" panose="020F0502020204030204" pitchFamily="34" charset="0"/>
              </a:rPr>
              <a:t>를 사용하여 결과 시각화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6263053" cy="48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3697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2 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6578"/>
            <a:ext cx="7889239" cy="4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3053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3 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6578"/>
            <a:ext cx="7889239" cy="4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254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5 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6578"/>
            <a:ext cx="7889239" cy="4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7847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간 </a:t>
            </a:r>
            <a:r>
              <a:rPr lang="ko-KR" altLang="en-US" dirty="0" err="1">
                <a:latin typeface="Calibri" panose="020F0502020204030204" pitchFamily="34" charset="0"/>
              </a:rPr>
              <a:t>최소거리</a:t>
            </a:r>
            <a:r>
              <a:rPr lang="ko-KR" altLang="en-US" dirty="0">
                <a:latin typeface="Calibri" panose="020F0502020204030204" pitchFamily="34" charset="0"/>
              </a:rPr>
              <a:t> 지정 후</a:t>
            </a:r>
            <a:r>
              <a:rPr lang="en-US" altLang="ko-KR" dirty="0">
                <a:latin typeface="Calibri" panose="020F0502020204030204" pitchFamily="34" charset="0"/>
              </a:rPr>
              <a:t>, PCA</a:t>
            </a:r>
            <a:r>
              <a:rPr lang="ko-KR" altLang="en-US" dirty="0">
                <a:latin typeface="Calibri" panose="020F0502020204030204" pitchFamily="34" charset="0"/>
              </a:rPr>
              <a:t>로 학습한 </a:t>
            </a:r>
            <a:r>
              <a:rPr lang="en-US" altLang="ko-KR" dirty="0">
                <a:latin typeface="Calibri" panose="020F0502020204030204" pitchFamily="34" charset="0"/>
              </a:rPr>
              <a:t>PC1, PC2, PC3</a:t>
            </a:r>
            <a:r>
              <a:rPr lang="ko-KR" altLang="en-US" dirty="0">
                <a:latin typeface="Calibri" panose="020F0502020204030204" pitchFamily="34" charset="0"/>
              </a:rPr>
              <a:t>를 사용하여 결과 시각화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6" y="1478132"/>
            <a:ext cx="6869722" cy="47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529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1108800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Calibri" panose="020F0502020204030204" pitchFamily="34" charset="0"/>
              </a:rPr>
              <a:t>‘Breast Cancer Wisconsin’</a:t>
            </a:r>
            <a:r>
              <a:rPr lang="en-US" altLang="ko-KR" dirty="0">
                <a:latin typeface="Calibri" panose="020F0502020204030204" pitchFamily="34" charset="0"/>
              </a:rPr>
              <a:t> data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569</a:t>
            </a:r>
            <a:r>
              <a:rPr lang="ko-KR" altLang="en-US" dirty="0">
                <a:latin typeface="Calibri" panose="020F0502020204030204" pitchFamily="34" charset="0"/>
              </a:rPr>
              <a:t>개의  관측치가 </a:t>
            </a:r>
            <a:r>
              <a:rPr lang="en-US" altLang="ko-KR" dirty="0">
                <a:latin typeface="Calibri" panose="020F0502020204030204" pitchFamily="34" charset="0"/>
              </a:rPr>
              <a:t>2</a:t>
            </a:r>
            <a:r>
              <a:rPr lang="ko-KR" altLang="en-US" dirty="0">
                <a:latin typeface="Calibri" panose="020F0502020204030204" pitchFamily="34" charset="0"/>
              </a:rPr>
              <a:t>개의 범주 중 하나에 속함 </a:t>
            </a:r>
            <a:r>
              <a:rPr lang="en-US" altLang="ko-KR" dirty="0">
                <a:latin typeface="Calibri" panose="020F0502020204030204" pitchFamily="34" charset="0"/>
              </a:rPr>
              <a:t>(B:M = 357:212)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30</a:t>
            </a:r>
            <a:r>
              <a:rPr lang="ko-KR" altLang="en-US" dirty="0">
                <a:latin typeface="Calibri" panose="020F0502020204030204" pitchFamily="34" charset="0"/>
              </a:rPr>
              <a:t>개의 </a:t>
            </a:r>
            <a:r>
              <a:rPr lang="ko-KR" altLang="en-US" dirty="0" err="1">
                <a:latin typeface="Calibri" panose="020F0502020204030204" pitchFamily="34" charset="0"/>
              </a:rPr>
              <a:t>실수형</a:t>
            </a:r>
            <a:r>
              <a:rPr lang="ko-KR" altLang="en-US" dirty="0">
                <a:latin typeface="Calibri" panose="020F0502020204030204" pitchFamily="34" charset="0"/>
              </a:rPr>
              <a:t> 변수 존재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6155" y="6171903"/>
            <a:ext cx="6717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https://www.kaggle.com/uciml/breast-cancer-wisconsin-data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595404"/>
            <a:ext cx="3109550" cy="332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24" y="2595404"/>
            <a:ext cx="3780276" cy="33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894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간 </a:t>
            </a:r>
            <a:r>
              <a:rPr lang="ko-KR" altLang="en-US" dirty="0" err="1">
                <a:latin typeface="Calibri" panose="020F0502020204030204" pitchFamily="34" charset="0"/>
              </a:rPr>
              <a:t>최소거리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= 10 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7" y="1936986"/>
            <a:ext cx="8274537" cy="40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918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간 </a:t>
            </a:r>
            <a:r>
              <a:rPr lang="ko-KR" altLang="en-US" dirty="0" err="1">
                <a:latin typeface="Calibri" panose="020F0502020204030204" pitchFamily="34" charset="0"/>
              </a:rPr>
              <a:t>최소거리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= 20 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019046"/>
            <a:ext cx="7942383" cy="39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023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간 </a:t>
            </a:r>
            <a:r>
              <a:rPr lang="ko-KR" altLang="en-US" dirty="0" err="1">
                <a:latin typeface="Calibri" panose="020F0502020204030204" pitchFamily="34" charset="0"/>
              </a:rPr>
              <a:t>최소거리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= 30 (method=‘ward’, metric=‘</a:t>
            </a:r>
            <a:r>
              <a:rPr lang="en-US" altLang="ko-KR" dirty="0" err="1">
                <a:latin typeface="Calibri" panose="020F0502020204030204" pitchFamily="34" charset="0"/>
              </a:rPr>
              <a:t>euclidean</a:t>
            </a:r>
            <a:r>
              <a:rPr lang="en-US" altLang="ko-KR" dirty="0">
                <a:latin typeface="Calibri" panose="020F0502020204030204" pitchFamily="34" charset="0"/>
              </a:rPr>
              <a:t>’)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2054980"/>
            <a:ext cx="7942383" cy="392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3755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K-means Clustering </a:t>
            </a:r>
            <a:r>
              <a:rPr lang="ko-KR" altLang="en-US" sz="28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41474880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모듈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6324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04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데이터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02945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40" y="262113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X</a:t>
            </a:r>
            <a:r>
              <a:rPr lang="ko-KR" altLang="en-US" dirty="0">
                <a:latin typeface="Calibri" panose="020F0502020204030204" pitchFamily="34" charset="0"/>
              </a:rPr>
              <a:t>와 </a:t>
            </a:r>
            <a:r>
              <a:rPr lang="en-US" altLang="ko-KR" dirty="0">
                <a:latin typeface="Calibri" panose="020F0502020204030204" pitchFamily="34" charset="0"/>
              </a:rPr>
              <a:t>y</a:t>
            </a:r>
            <a:r>
              <a:rPr lang="ko-KR" altLang="en-US" dirty="0">
                <a:latin typeface="Calibri" panose="020F0502020204030204" pitchFamily="34" charset="0"/>
              </a:rPr>
              <a:t>로 나누기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340" y="4133464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데이터 정규화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6" y="4502796"/>
            <a:ext cx="7286625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26" y="2990464"/>
            <a:ext cx="641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3747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K-means Clustering </a:t>
            </a:r>
            <a:r>
              <a:rPr lang="ko-KR" altLang="en-US" dirty="0">
                <a:latin typeface="Calibri" panose="020F0502020204030204" pitchFamily="34" charset="0"/>
              </a:rPr>
              <a:t>모델 학습 및 시각화 </a:t>
            </a:r>
            <a:r>
              <a:rPr lang="en-US" altLang="ko-KR" dirty="0">
                <a:latin typeface="Calibri" panose="020F0502020204030204" pitchFamily="34" charset="0"/>
              </a:rPr>
              <a:t>(cluster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ko-KR" altLang="en-US" dirty="0" err="1">
                <a:latin typeface="Calibri" panose="020F0502020204030204" pitchFamily="34" charset="0"/>
              </a:rPr>
              <a:t>변경해보기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28775"/>
            <a:ext cx="63150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8976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Silhouette score </a:t>
            </a:r>
            <a:r>
              <a:rPr lang="ko-KR" altLang="en-US" dirty="0">
                <a:latin typeface="Calibri" panose="020F0502020204030204" pitchFamily="34" charset="0"/>
              </a:rPr>
              <a:t>계산 및 시각화 </a:t>
            </a:r>
            <a:r>
              <a:rPr lang="en-US" altLang="ko-KR" dirty="0">
                <a:latin typeface="Calibri" panose="020F0502020204030204" pitchFamily="34" charset="0"/>
              </a:rPr>
              <a:t>(cluster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ko-KR" altLang="en-US" dirty="0" err="1">
                <a:latin typeface="Calibri" panose="020F0502020204030204" pitchFamily="34" charset="0"/>
              </a:rPr>
              <a:t>변경해보기</a:t>
            </a:r>
            <a:r>
              <a:rPr lang="en-US" altLang="ko-KR" b="1" dirty="0">
                <a:latin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68972-CE8C-45D5-90F0-7886C5E8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54118"/>
            <a:ext cx="5954020" cy="46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4032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2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9" y="2536884"/>
            <a:ext cx="3970519" cy="27033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48" y="2536884"/>
            <a:ext cx="3617813" cy="27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394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3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9" y="2536884"/>
            <a:ext cx="3970519" cy="2703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48" y="2536884"/>
            <a:ext cx="3617813" cy="2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723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모듈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7E75E-9515-4D55-A256-B595F2FB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61089"/>
            <a:ext cx="5105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1607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 </a:t>
            </a:r>
            <a:r>
              <a:rPr lang="en-US" altLang="ko-KR" dirty="0">
                <a:latin typeface="Calibri" panose="020F0502020204030204" pitchFamily="34" charset="0"/>
              </a:rPr>
              <a:t>= 5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9" y="2536884"/>
            <a:ext cx="3970519" cy="2703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48" y="2536884"/>
            <a:ext cx="3617813" cy="27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848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 </a:t>
            </a:r>
            <a:r>
              <a:rPr lang="ko-KR" altLang="en-US" dirty="0">
                <a:latin typeface="Calibri" panose="020F0502020204030204" pitchFamily="34" charset="0"/>
              </a:rPr>
              <a:t>개수에 따른 </a:t>
            </a:r>
            <a:r>
              <a:rPr lang="en-US" altLang="ko-KR" dirty="0">
                <a:latin typeface="Calibri" panose="020F0502020204030204" pitchFamily="34" charset="0"/>
              </a:rPr>
              <a:t>silhouette score </a:t>
            </a:r>
            <a:r>
              <a:rPr lang="ko-KR" altLang="en-US" dirty="0">
                <a:latin typeface="Calibri" panose="020F0502020204030204" pitchFamily="34" charset="0"/>
              </a:rPr>
              <a:t>계산 및 비교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771952"/>
            <a:ext cx="5495925" cy="2562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946" y="4062046"/>
            <a:ext cx="3350054" cy="23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374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Clustering </a:t>
            </a:r>
            <a:r>
              <a:rPr lang="ko-KR" altLang="en-US" sz="28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5828565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2198687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실습 데이터 </a:t>
            </a:r>
            <a:r>
              <a:rPr lang="en-US" altLang="ko-KR" b="1" dirty="0">
                <a:latin typeface="Calibri" panose="020F0502020204030204" pitchFamily="34" charset="0"/>
              </a:rPr>
              <a:t>1: P2P </a:t>
            </a:r>
            <a:r>
              <a:rPr lang="ko-KR" altLang="en-US" b="1" dirty="0">
                <a:latin typeface="Calibri" panose="020F0502020204030204" pitchFamily="34" charset="0"/>
              </a:rPr>
              <a:t>대출 상환 데이터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P2P </a:t>
            </a:r>
            <a:r>
              <a:rPr lang="ko-KR" altLang="en-US" dirty="0">
                <a:latin typeface="Calibri" panose="020F0502020204030204" pitchFamily="34" charset="0"/>
              </a:rPr>
              <a:t>대출 관련 데이터 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22</a:t>
            </a:r>
            <a:r>
              <a:rPr lang="ko-KR" altLang="en-US" dirty="0">
                <a:latin typeface="Calibri" panose="020F0502020204030204" pitchFamily="34" charset="0"/>
              </a:rPr>
              <a:t>개의 변수 </a:t>
            </a:r>
            <a:r>
              <a:rPr lang="en-US" altLang="ko-KR" dirty="0">
                <a:latin typeface="Calibri" panose="020F0502020204030204" pitchFamily="34" charset="0"/>
              </a:rPr>
              <a:t>/ 28,784</a:t>
            </a:r>
            <a:r>
              <a:rPr lang="ko-KR" altLang="en-US" dirty="0">
                <a:latin typeface="Calibri" panose="020F0502020204030204" pitchFamily="34" charset="0"/>
              </a:rPr>
              <a:t>개 관측치로 구성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F8199-A5C8-4E6F-B0A7-FDB7660C3F4E}"/>
              </a:ext>
            </a:extLst>
          </p:cNvPr>
          <p:cNvSpPr txBox="1"/>
          <p:nvPr/>
        </p:nvSpPr>
        <p:spPr>
          <a:xfrm>
            <a:off x="254001" y="3872345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실습 데이터 </a:t>
            </a:r>
            <a:r>
              <a:rPr lang="en-US" altLang="ko-KR" b="1" dirty="0">
                <a:latin typeface="Calibri" panose="020F0502020204030204" pitchFamily="34" charset="0"/>
              </a:rPr>
              <a:t>2: </a:t>
            </a:r>
            <a:r>
              <a:rPr lang="ko-KR" altLang="en-US" b="1" dirty="0">
                <a:latin typeface="Calibri" panose="020F0502020204030204" pitchFamily="34" charset="0"/>
              </a:rPr>
              <a:t>대출 연체 데이터 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대출 연체 예측을 위한 데이터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</a:rPr>
              <a:t>성별</a:t>
            </a:r>
            <a:r>
              <a:rPr lang="en-US" altLang="ko-KR" dirty="0">
                <a:latin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</a:rPr>
              <a:t>대출 금액 등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27</a:t>
            </a:r>
            <a:r>
              <a:rPr lang="ko-KR" altLang="en-US" dirty="0">
                <a:latin typeface="Calibri" panose="020F0502020204030204" pitchFamily="34" charset="0"/>
              </a:rPr>
              <a:t>개의 변수 </a:t>
            </a:r>
            <a:r>
              <a:rPr lang="en-US" altLang="ko-KR" dirty="0">
                <a:latin typeface="Calibri" panose="020F0502020204030204" pitchFamily="34" charset="0"/>
              </a:rPr>
              <a:t>/ 43,386</a:t>
            </a:r>
            <a:r>
              <a:rPr lang="ko-KR" altLang="en-US" dirty="0">
                <a:latin typeface="Calibri" panose="020F0502020204030204" pitchFamily="34" charset="0"/>
              </a:rPr>
              <a:t>개의 관측치로 구성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5375D-F7FA-4669-B9AE-E89CEC864C77}"/>
              </a:ext>
            </a:extLst>
          </p:cNvPr>
          <p:cNvSpPr txBox="1"/>
          <p:nvPr/>
        </p:nvSpPr>
        <p:spPr>
          <a:xfrm>
            <a:off x="254001" y="1140582"/>
            <a:ext cx="85720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Calibri" panose="020F0502020204030204" pitchFamily="34" charset="0"/>
              </a:rPr>
              <a:t>PCA </a:t>
            </a:r>
            <a:r>
              <a:rPr lang="ko-KR" altLang="en-US" b="1" dirty="0">
                <a:latin typeface="Calibri" panose="020F0502020204030204" pitchFamily="34" charset="0"/>
              </a:rPr>
              <a:t>실습과 동일한  데이터를 활용 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Clustering </a:t>
            </a:r>
            <a:r>
              <a:rPr lang="ko-KR" altLang="en-US" dirty="0">
                <a:latin typeface="Calibri" panose="020F0502020204030204" pitchFamily="34" charset="0"/>
              </a:rPr>
              <a:t>방법론 적용 </a:t>
            </a:r>
            <a:r>
              <a:rPr lang="en-US" altLang="ko-KR" dirty="0">
                <a:latin typeface="Calibri" panose="020F0502020204030204" pitchFamily="34" charset="0"/>
              </a:rPr>
              <a:t>/ PCA</a:t>
            </a:r>
            <a:r>
              <a:rPr lang="ko-KR" altLang="en-US" dirty="0">
                <a:latin typeface="Calibri" panose="020F0502020204030204" pitchFamily="34" charset="0"/>
              </a:rPr>
              <a:t>를 통한 시각화 </a:t>
            </a:r>
            <a:r>
              <a:rPr lang="en-US" altLang="ko-KR" dirty="0">
                <a:latin typeface="Calibri" panose="020F0502020204030204" pitchFamily="34" charset="0"/>
              </a:rPr>
              <a:t>/ </a:t>
            </a:r>
            <a:r>
              <a:rPr lang="ko-KR" altLang="en-US" dirty="0">
                <a:latin typeface="Calibri" panose="020F0502020204030204" pitchFamily="34" charset="0"/>
              </a:rPr>
              <a:t>최적의 군집 추출 및 특징 분석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93F0-05B3-4BD0-9FCC-3DF935180294}"/>
              </a:ext>
            </a:extLst>
          </p:cNvPr>
          <p:cNvSpPr txBox="1"/>
          <p:nvPr/>
        </p:nvSpPr>
        <p:spPr>
          <a:xfrm>
            <a:off x="254001" y="5546003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각 폴더내의 </a:t>
            </a:r>
            <a:r>
              <a:rPr lang="en-US" altLang="ko-KR" b="1" dirty="0">
                <a:latin typeface="Calibri" panose="020F0502020204030204" pitchFamily="34" charset="0"/>
              </a:rPr>
              <a:t>Description.txt</a:t>
            </a:r>
            <a:r>
              <a:rPr lang="ko-KR" altLang="en-US" b="1" dirty="0">
                <a:latin typeface="Calibri" panose="020F0502020204030204" pitchFamily="34" charset="0"/>
              </a:rPr>
              <a:t> 파일 참조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719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데이터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340" y="262113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X</a:t>
            </a:r>
            <a:r>
              <a:rPr lang="ko-KR" altLang="en-US" dirty="0">
                <a:latin typeface="Calibri" panose="020F0502020204030204" pitchFamily="34" charset="0"/>
              </a:rPr>
              <a:t>와 </a:t>
            </a:r>
            <a:r>
              <a:rPr lang="en-US" altLang="ko-KR" dirty="0">
                <a:latin typeface="Calibri" panose="020F0502020204030204" pitchFamily="34" charset="0"/>
              </a:rPr>
              <a:t>y</a:t>
            </a:r>
            <a:r>
              <a:rPr lang="ko-KR" altLang="en-US" dirty="0">
                <a:latin typeface="Calibri" panose="020F0502020204030204" pitchFamily="34" charset="0"/>
              </a:rPr>
              <a:t>로 나누기 및 </a:t>
            </a:r>
            <a:r>
              <a:rPr lang="en-US" altLang="ko-KR" dirty="0">
                <a:latin typeface="Calibri" panose="020F0502020204030204" pitchFamily="34" charset="0"/>
              </a:rPr>
              <a:t>Train / Test set</a:t>
            </a:r>
            <a:r>
              <a:rPr lang="ko-KR" altLang="en-US" dirty="0">
                <a:latin typeface="Calibri" panose="020F0502020204030204" pitchFamily="34" charset="0"/>
              </a:rPr>
              <a:t> 분류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BAAE9C-7250-4BE8-BF53-5FF481E4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6" y="1462680"/>
            <a:ext cx="6124575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DF98D5-A8D8-4758-AD28-4A2F4D2E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6" y="3038862"/>
            <a:ext cx="70199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864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Standard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Scaling</a:t>
            </a:r>
            <a:r>
              <a:rPr lang="ko-KR" altLang="en-US" dirty="0">
                <a:latin typeface="Calibri" panose="020F0502020204030204" pitchFamily="34" charset="0"/>
              </a:rPr>
              <a:t> 수행 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altLang="ko-KR" dirty="0">
                <a:latin typeface="Calibri" panose="020F0502020204030204" pitchFamily="34" charset="0"/>
                <a:sym typeface="Wingdings" panose="05000000000000000000" pitchFamily="2" charset="2"/>
              </a:rPr>
              <a:t>Test data</a:t>
            </a:r>
            <a:r>
              <a:rPr lang="ko-KR" altLang="en-US" dirty="0">
                <a:latin typeface="Calibri" panose="020F0502020204030204" pitchFamily="34" charset="0"/>
                <a:sym typeface="Wingdings" panose="05000000000000000000" pitchFamily="2" charset="2"/>
              </a:rPr>
              <a:t>는 미래의 데이터로 간주함 </a:t>
            </a:r>
            <a:endParaRPr lang="en-US" altLang="ko-KR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altLang="ko-KR" dirty="0">
                <a:latin typeface="Calibri" panose="020F0502020204030204" pitchFamily="34" charset="0"/>
              </a:rPr>
              <a:t>Train data</a:t>
            </a:r>
            <a:r>
              <a:rPr lang="ko-KR" altLang="en-US" dirty="0">
                <a:latin typeface="Calibri" panose="020F0502020204030204" pitchFamily="34" charset="0"/>
              </a:rPr>
              <a:t>로만 </a:t>
            </a:r>
            <a:r>
              <a:rPr lang="en-US" altLang="ko-KR" dirty="0">
                <a:latin typeface="Calibri" panose="020F0502020204030204" pitchFamily="34" charset="0"/>
              </a:rPr>
              <a:t>mean / </a:t>
            </a:r>
            <a:r>
              <a:rPr lang="en-US" altLang="ko-KR" dirty="0" err="1">
                <a:latin typeface="Calibri" panose="020F0502020204030204" pitchFamily="34" charset="0"/>
              </a:rPr>
              <a:t>stddev</a:t>
            </a:r>
            <a:r>
              <a:rPr lang="ko-KR" altLang="en-US" dirty="0">
                <a:latin typeface="Calibri" panose="020F0502020204030204" pitchFamily="34" charset="0"/>
              </a:rPr>
              <a:t>를 계산하고 이를 </a:t>
            </a:r>
            <a:r>
              <a:rPr lang="en-US" altLang="ko-KR" dirty="0">
                <a:latin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</a:rPr>
              <a:t> 에 적용 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D3912-F2B7-4DDB-9D5A-559FC512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439762"/>
            <a:ext cx="5981700" cy="1362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59CEA6-52E6-4F1A-9781-1D11E2E58321}"/>
              </a:ext>
            </a:extLst>
          </p:cNvPr>
          <p:cNvSpPr txBox="1"/>
          <p:nvPr/>
        </p:nvSpPr>
        <p:spPr>
          <a:xfrm>
            <a:off x="285994" y="3801837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PCA </a:t>
            </a:r>
            <a:r>
              <a:rPr lang="ko-KR" altLang="en-US" dirty="0">
                <a:latin typeface="Calibri" panose="020F0502020204030204" pitchFamily="34" charset="0"/>
              </a:rPr>
              <a:t>모델 </a:t>
            </a:r>
            <a:r>
              <a:rPr lang="en-US" altLang="ko-KR" dirty="0">
                <a:latin typeface="Calibri" panose="020F0502020204030204" pitchFamily="34" charset="0"/>
              </a:rPr>
              <a:t>fitting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306B8-F889-4A99-A78A-E6228112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4218013"/>
            <a:ext cx="51149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5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4ADF4-7188-4A28-8A31-77F6543F4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1"/>
          <a:stretch/>
        </p:blipFill>
        <p:spPr>
          <a:xfrm>
            <a:off x="586155" y="1763529"/>
            <a:ext cx="8505091" cy="3076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B998D7-CAE2-4736-AE21-A8EA93E459DD}"/>
              </a:ext>
            </a:extLst>
          </p:cNvPr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PC</a:t>
            </a:r>
            <a:r>
              <a:rPr lang="ko-KR" altLang="en-US" dirty="0">
                <a:latin typeface="Calibri" panose="020F0502020204030204" pitchFamily="34" charset="0"/>
              </a:rPr>
              <a:t>들의 </a:t>
            </a:r>
            <a:r>
              <a:rPr lang="en-US" altLang="ko-KR" dirty="0">
                <a:latin typeface="Calibri" panose="020F0502020204030204" pitchFamily="34" charset="0"/>
              </a:rPr>
              <a:t>explained variance ratio </a:t>
            </a:r>
            <a:r>
              <a:rPr lang="ko-KR" altLang="en-US" dirty="0">
                <a:latin typeface="Calibri" panose="020F0502020204030204" pitchFamily="34" charset="0"/>
              </a:rPr>
              <a:t>계산 및 시각화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133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PC</a:t>
            </a:r>
            <a:r>
              <a:rPr lang="ko-KR" altLang="en-US" dirty="0">
                <a:latin typeface="Calibri" panose="020F0502020204030204" pitchFamily="34" charset="0"/>
              </a:rPr>
              <a:t>들의 </a:t>
            </a:r>
            <a:r>
              <a:rPr lang="en-US" altLang="ko-KR" dirty="0">
                <a:latin typeface="Calibri" panose="020F0502020204030204" pitchFamily="34" charset="0"/>
              </a:rPr>
              <a:t>explained variance ratio </a:t>
            </a:r>
            <a:r>
              <a:rPr lang="ko-KR" altLang="en-US" dirty="0">
                <a:latin typeface="Calibri" panose="020F0502020204030204" pitchFamily="34" charset="0"/>
              </a:rPr>
              <a:t>계산 및 시각화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2EB342-295C-4302-98BE-83BC7C4E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9" y="1771952"/>
            <a:ext cx="4218392" cy="40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3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11F4BF-6D6D-4D0B-A876-F30492C0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3" y="1478132"/>
            <a:ext cx="7258050" cy="2209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PC1, PC2</a:t>
            </a:r>
            <a:r>
              <a:rPr lang="ko-KR" altLang="en-US" dirty="0">
                <a:latin typeface="Calibri" panose="020F0502020204030204" pitchFamily="34" charset="0"/>
              </a:rPr>
              <a:t>를 사용하여 </a:t>
            </a:r>
            <a:r>
              <a:rPr lang="en-US" altLang="ko-KR" dirty="0">
                <a:latin typeface="Calibri" panose="020F0502020204030204" pitchFamily="34" charset="0"/>
              </a:rPr>
              <a:t>2D scatter plot </a:t>
            </a:r>
            <a:r>
              <a:rPr lang="ko-KR" altLang="en-US" dirty="0">
                <a:latin typeface="Calibri" panose="020F0502020204030204" pitchFamily="34" charset="0"/>
              </a:rPr>
              <a:t>시각화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509B1-86A3-44E7-8B57-360042D60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33" y="2782207"/>
            <a:ext cx="3233222" cy="32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37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50980</TotalTime>
  <Words>718</Words>
  <Application>Microsoft Office PowerPoint</Application>
  <PresentationFormat>화면 슬라이드 쇼(4:3)</PresentationFormat>
  <Paragraphs>148</Paragraphs>
  <Slides>43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Calibri</vt:lpstr>
      <vt:lpstr>Wingdings</vt:lpstr>
      <vt:lpstr>테마1</vt:lpstr>
      <vt:lpstr>PCA / Clustering</vt:lpstr>
      <vt:lpstr>PowerPoint 프레젠테이션</vt:lpstr>
      <vt:lpstr>데이터 설명</vt:lpstr>
      <vt:lpstr>PCA 실습</vt:lpstr>
      <vt:lpstr>PCA 실습</vt:lpstr>
      <vt:lpstr>PCA 실습</vt:lpstr>
      <vt:lpstr>PCA 실습</vt:lpstr>
      <vt:lpstr>PCA 실습</vt:lpstr>
      <vt:lpstr>PCA 실습</vt:lpstr>
      <vt:lpstr>PCA 실습</vt:lpstr>
      <vt:lpstr>PCA 실습 + PCR</vt:lpstr>
      <vt:lpstr>PCA 실습 + PCR</vt:lpstr>
      <vt:lpstr>PCA 실습 + PCR</vt:lpstr>
      <vt:lpstr>PCA 실습 + PCR</vt:lpstr>
      <vt:lpstr>PowerPoint 프레젠테이션</vt:lpstr>
      <vt:lpstr>데이터 설명</vt:lpstr>
      <vt:lpstr>PowerPoint 프레젠테이션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Hierarchical Clustering 실습</vt:lpstr>
      <vt:lpstr>PowerPoint 프레젠테이션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  <vt:lpstr>K-means Clustering 실습</vt:lpstr>
      <vt:lpstr>PowerPoint 프레젠테이션</vt:lpstr>
      <vt:lpstr>데이터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</dc:title>
  <dc:creator>YJ</dc:creator>
  <cp:keywords/>
  <cp:lastModifiedBy>이한규[ 대학원석·박사통합과정수료연구(재학) / 산업경영공학과 ]</cp:lastModifiedBy>
  <cp:revision>914</cp:revision>
  <cp:lastPrinted>2017-01-04T10:47:27Z</cp:lastPrinted>
  <dcterms:created xsi:type="dcterms:W3CDTF">2013-07-29T11:21:26Z</dcterms:created>
  <dcterms:modified xsi:type="dcterms:W3CDTF">2019-04-23T01:06:00Z</dcterms:modified>
</cp:coreProperties>
</file>