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3" r:id="rId2"/>
    <p:sldMasterId id="2147483782" r:id="rId3"/>
    <p:sldMasterId id="2147483900" r:id="rId4"/>
  </p:sldMasterIdLst>
  <p:notesMasterIdLst>
    <p:notesMasterId r:id="rId15"/>
  </p:notesMasterIdLst>
  <p:sldIdLst>
    <p:sldId id="263" r:id="rId5"/>
    <p:sldId id="579" r:id="rId6"/>
    <p:sldId id="1445" r:id="rId7"/>
    <p:sldId id="1489" r:id="rId8"/>
    <p:sldId id="1488" r:id="rId9"/>
    <p:sldId id="1490" r:id="rId10"/>
    <p:sldId id="1492" r:id="rId11"/>
    <p:sldId id="1491" r:id="rId12"/>
    <p:sldId id="1493" r:id="rId13"/>
    <p:sldId id="139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Seoung Bum" initials="KSB" lastIdx="1" clrIdx="0">
    <p:extLst>
      <p:ext uri="{19B8F6BF-5375-455C-9EA6-DF929625EA0E}">
        <p15:presenceInfo xmlns:p15="http://schemas.microsoft.com/office/powerpoint/2012/main" userId="f052ebe4a8cb20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618"/>
    <a:srgbClr val="DC7016"/>
    <a:srgbClr val="FF9900"/>
    <a:srgbClr val="0000FF"/>
    <a:srgbClr val="A9BBF5"/>
    <a:srgbClr val="FCA2EF"/>
    <a:srgbClr val="F6F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3" autoAdjust="0"/>
    <p:restoredTop sz="94193" autoAdjust="0"/>
  </p:normalViewPr>
  <p:slideViewPr>
    <p:cSldViewPr>
      <p:cViewPr varScale="1">
        <p:scale>
          <a:sx n="109" d="100"/>
          <a:sy n="109" d="100"/>
        </p:scale>
        <p:origin x="2058" y="96"/>
      </p:cViewPr>
      <p:guideLst>
        <p:guide orient="horz" pos="38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FB8DD-BCF6-434F-B41E-53BF928DC75C}" type="datetimeFigureOut">
              <a:rPr lang="ko-KR" altLang="en-US" smtClean="0"/>
              <a:pPr/>
              <a:t>2019-04-21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C5B42-B58E-4067-B793-131CD8A17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0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9CE5F0-15BA-417D-9593-89B54FB46F56}" type="slidenum">
              <a:rPr lang="zh-CN" altLang="en-US">
                <a:solidFill>
                  <a:prstClr val="black"/>
                </a:solidFill>
              </a:rPr>
              <a:pPr/>
              <a:t>1</a:t>
            </a:fld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87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658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023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238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92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039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389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62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410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515" name="Picture 3" descr="LT_PuzzlePiece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</p:spPr>
      </p:pic>
      <p:sp>
        <p:nvSpPr>
          <p:cNvPr id="320516" name="Rectangle 4"/>
          <p:cNvSpPr>
            <a:spLocks noChangeArrowheads="1"/>
          </p:cNvSpPr>
          <p:nvPr userDrawn="1"/>
        </p:nvSpPr>
        <p:spPr bwMode="gray">
          <a:xfrm>
            <a:off x="2933083" y="2205038"/>
            <a:ext cx="5671365" cy="936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200" b="1" dirty="0">
              <a:solidFill>
                <a:srgbClr val="333399"/>
              </a:solidFill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320517" name="Rectangle 5"/>
          <p:cNvSpPr>
            <a:spLocks noChangeArrowheads="1"/>
          </p:cNvSpPr>
          <p:nvPr userDrawn="1"/>
        </p:nvSpPr>
        <p:spPr bwMode="gray">
          <a:xfrm>
            <a:off x="4932363" y="2997200"/>
            <a:ext cx="3743325" cy="5762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200" b="1" dirty="0">
              <a:solidFill>
                <a:srgbClr val="333399"/>
              </a:solidFill>
              <a:latin typeface="Arial" pitchFamily="34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15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C7DDAF65-67E2-4230-9F1A-B60F161FD5E0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811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7752A209-D14B-4134-B16A-C17177BC786B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9794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1377C75C-1B68-4116-8DDF-2B05B6633901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622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0B1D376A-25CB-47B7-A8D4-8945C6118FD0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081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E9ED4108-F5E6-48AB-8EAB-D5845719BB1C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084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E7932F1A-3F25-4855-B073-6D2AEC8EE078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154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D847C47D-D355-4543-AF00-E91AA6D93030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406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F25F364F-900D-457B-A24E-EFDD9B9AD43D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336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B8793B06-6FE9-45D1-8F45-96502184B7F3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497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72D55DFF-E893-4F10-840C-FD6DFE9E624B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18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1377C75C-1B68-4116-8DDF-2B05B6633901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5567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C7DDAF65-67E2-4230-9F1A-B60F161FD5E0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359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7752A209-D14B-4134-B16A-C17177BC786B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322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914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F240E-E133-4605-86F5-6DD29E14397C}" type="datetime1">
              <a:rPr lang="en-US">
                <a:solidFill>
                  <a:srgbClr val="000000"/>
                </a:solidFill>
              </a:rPr>
              <a:pPr>
                <a:defRPr/>
              </a:pPr>
              <a:t>4/21/2019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686800" y="6553200"/>
            <a:ext cx="381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7BF3A-C102-42BE-A713-F43C224BD1B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831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B5EDC9-01F8-4F9E-AEFD-6D69CFA1DDC4}" type="datetime1">
              <a:rPr lang="ko-KR" altLang="en-US" smtClean="0">
                <a:solidFill>
                  <a:srgbClr val="000000"/>
                </a:solidFill>
              </a:rPr>
              <a:pPr/>
              <a:t>2019-04-21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51CCFF-9B0F-4ADE-84A7-2D6495452C40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134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174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fld id="{F2315714-C13D-4D4E-962B-4166D20CF6CA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181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914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170D1-B355-4918-B104-9F2E1E3BCFE5}" type="datetime1">
              <a:rPr lang="en-US">
                <a:solidFill>
                  <a:srgbClr val="000000"/>
                </a:solidFill>
              </a:rPr>
              <a:pPr>
                <a:defRPr/>
              </a:pPr>
              <a:t>4/21/2019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686800" y="6553200"/>
            <a:ext cx="381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426C2-440A-42CA-B6A7-2D767330B83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168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1377C75C-1B68-4116-8DDF-2B05B6633901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5062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0B1D376A-25CB-47B7-A8D4-8945C6118FD0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4531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E9ED4108-F5E6-48AB-8EAB-D5845719BB1C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0850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E7932F1A-3F25-4855-B073-6D2AEC8EE078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93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0B1D376A-25CB-47B7-A8D4-8945C6118FD0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243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D847C47D-D355-4543-AF00-E91AA6D93030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75883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F25F364F-900D-457B-A24E-EFDD9B9AD43D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0005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B8793B06-6FE9-45D1-8F45-96502184B7F3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90833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72D55DFF-E893-4F10-840C-FD6DFE9E624B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86636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C7DDAF65-67E2-4230-9F1A-B60F161FD5E0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45919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7752A209-D14B-4134-B16A-C17177BC786B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28877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914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F240E-E133-4605-86F5-6DD29E14397C}" type="datetime1">
              <a:rPr lang="en-US">
                <a:solidFill>
                  <a:srgbClr val="000000"/>
                </a:solidFill>
              </a:rPr>
              <a:pPr>
                <a:defRPr/>
              </a:pPr>
              <a:t>4/21/2019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686800" y="6553200"/>
            <a:ext cx="381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7BF3A-C102-42BE-A713-F43C224BD1B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6946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0500" y="428605"/>
            <a:ext cx="8786813" cy="480115"/>
          </a:xfrm>
          <a:prstGeom prst="rect">
            <a:avLst/>
          </a:prstGeom>
        </p:spPr>
        <p:txBody>
          <a:bodyPr/>
          <a:lstStyle>
            <a:lvl1pPr>
              <a:defRPr sz="2400" b="1" spc="-15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1"/>
          </p:nvPr>
        </p:nvSpPr>
        <p:spPr>
          <a:xfrm>
            <a:off x="178831" y="1196753"/>
            <a:ext cx="8786813" cy="5375520"/>
          </a:xfrm>
          <a:prstGeom prst="rect">
            <a:avLst/>
          </a:prstGeom>
          <a:noFill/>
          <a:ln w="19050">
            <a:noFill/>
          </a:ln>
        </p:spPr>
        <p:txBody>
          <a:bodyPr anchor="t"/>
          <a:lstStyle>
            <a:lvl1pPr marL="360363" indent="-360363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v"/>
              <a:defRPr sz="2000" b="1" spc="-150">
                <a:latin typeface="+mn-ea"/>
                <a:ea typeface="+mn-ea"/>
              </a:defRPr>
            </a:lvl1pPr>
            <a:lvl2pPr marL="627063" indent="-2730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800" b="0" spc="-150">
                <a:latin typeface="+mn-ea"/>
                <a:ea typeface="+mn-ea"/>
              </a:defRPr>
            </a:lvl2pPr>
            <a:lvl3pPr marL="985838" indent="-265113">
              <a:lnSpc>
                <a:spcPct val="150000"/>
              </a:lnSpc>
              <a:buClr>
                <a:schemeClr val="accent3"/>
              </a:buClr>
              <a:buFont typeface="Wingdings" pitchFamily="2" charset="2"/>
              <a:buChar char="ü"/>
              <a:defRPr spc="-150"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en-US" altLang="ko-KR" dirty="0" err="1"/>
              <a:t>Aaa</a:t>
            </a:r>
            <a:endParaRPr lang="en-US" altLang="ko-KR" dirty="0"/>
          </a:p>
          <a:p>
            <a:pPr lvl="2"/>
            <a:r>
              <a:rPr lang="en-US" altLang="ko-KR" dirty="0" err="1"/>
              <a:t>Aaa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619500" y="6600849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11A173-7B9A-4F15-BB53-6F7EEC07B34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7864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/>
          </p:cNvSpPr>
          <p:nvPr userDrawn="1"/>
        </p:nvSpPr>
        <p:spPr bwMode="auto">
          <a:xfrm>
            <a:off x="3462526" y="6483350"/>
            <a:ext cx="2218948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820738" latinLnBrk="0">
              <a:lnSpc>
                <a:spcPts val="1200"/>
              </a:lnSpc>
              <a:defRPr/>
            </a:pPr>
            <a:fld id="{10763757-6B68-4461-ADD4-50E900CC3295}" type="slidenum">
              <a:rPr lang="en-US" altLang="ko-KR" sz="900">
                <a:solidFill>
                  <a:srgbClr val="002776"/>
                </a:solidFill>
                <a:ea typeface="돋움" pitchFamily="50" charset="-127"/>
              </a:rPr>
              <a:pPr algn="ctr" defTabSz="820738" latinLnBrk="0">
                <a:lnSpc>
                  <a:spcPts val="1200"/>
                </a:lnSpc>
                <a:defRPr/>
              </a:pPr>
              <a:t>‹#›</a:t>
            </a:fld>
            <a:endParaRPr lang="en-US" altLang="ko-KR" sz="900" dirty="0">
              <a:solidFill>
                <a:srgbClr val="002776"/>
              </a:solidFill>
              <a:ea typeface="돋움" pitchFamily="50" charset="-127"/>
            </a:endParaRPr>
          </a:p>
        </p:txBody>
      </p:sp>
      <p:cxnSp>
        <p:nvCxnSpPr>
          <p:cNvPr id="7" name="직선 연결선 16"/>
          <p:cNvCxnSpPr>
            <a:cxnSpLocks noChangeShapeType="1"/>
          </p:cNvCxnSpPr>
          <p:nvPr userDrawn="1"/>
        </p:nvCxnSpPr>
        <p:spPr bwMode="auto">
          <a:xfrm>
            <a:off x="328299" y="727075"/>
            <a:ext cx="8509386" cy="1588"/>
          </a:xfrm>
          <a:prstGeom prst="line">
            <a:avLst/>
          </a:prstGeom>
          <a:noFill/>
          <a:ln w="9525" algn="ctr">
            <a:solidFill>
              <a:srgbClr val="002776"/>
            </a:solidFill>
            <a:round/>
            <a:headEnd/>
            <a:tailEnd/>
          </a:ln>
        </p:spPr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0711" y="773655"/>
            <a:ext cx="8541676" cy="307777"/>
          </a:xfrm>
          <a:prstGeom prst="rect">
            <a:avLst/>
          </a:prstGeom>
        </p:spPr>
        <p:txBody>
          <a:bodyPr/>
          <a:lstStyle>
            <a:lvl1pPr marL="0" indent="0"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+mj-lt"/>
                <a:ea typeface="가는각진제목체" pitchFamily="18" charset="-127"/>
              </a:defRPr>
            </a:lvl2pPr>
            <a:lvl3pPr marL="1143000" indent="-228600">
              <a:defRPr>
                <a:latin typeface="+mj-lt"/>
                <a:ea typeface="가는각진제목체" pitchFamily="18" charset="-127"/>
              </a:defRPr>
            </a:lvl3pPr>
            <a:lvl4pPr>
              <a:defRPr>
                <a:latin typeface="+mj-lt"/>
                <a:ea typeface="가는각진제목체" pitchFamily="18" charset="-127"/>
              </a:defRPr>
            </a:lvl4pPr>
            <a:lvl5pPr>
              <a:defRPr>
                <a:latin typeface="+mj-lt"/>
                <a:ea typeface="가는각진제목체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816351" y="1484315"/>
            <a:ext cx="4553679" cy="1034129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1400" b="1">
                <a:solidFill>
                  <a:schemeClr val="tx1"/>
                </a:solidFill>
              </a:defRPr>
            </a:lvl2pPr>
            <a:lvl3pPr>
              <a:defRPr sz="1400" b="1">
                <a:solidFill>
                  <a:schemeClr val="tx1"/>
                </a:solidFill>
              </a:defRPr>
            </a:lvl3pPr>
            <a:lvl4pPr>
              <a:defRPr sz="1400" b="1">
                <a:solidFill>
                  <a:schemeClr val="tx1"/>
                </a:solidFill>
              </a:defRPr>
            </a:lvl4pPr>
            <a:lvl5pPr>
              <a:defRPr sz="14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310711" y="228600"/>
            <a:ext cx="8541630" cy="49530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697310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1419B63-1B87-4C80-90E1-AA1968F09872}" type="datetimeFigureOut">
              <a:rPr lang="ko-KR" altLang="en-US">
                <a:solidFill>
                  <a:srgbClr val="1C1C1C"/>
                </a:solidFill>
              </a:rPr>
              <a:pPr>
                <a:defRPr/>
              </a:pPr>
              <a:t>2019-04-21</a:t>
            </a:fld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A781CA4-B58B-417C-B212-D3A9283F4FFE}" type="slidenum">
              <a:rPr lang="ko-KR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54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E9ED4108-F5E6-48AB-8EAB-D5845719BB1C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9530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3FACB-A733-41BC-B0C7-AC7517E8E4EB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2019-04-21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346BD-03B1-435C-AB89-AE48EA367FD2}" type="slidenum">
              <a:rPr lang="ko-KR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2865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7ED7D-DC89-41CA-A507-9CEDCEBFE26A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2019-04-21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CB32A-BA86-4A6C-A1EF-2A0398159C1E}" type="slidenum">
              <a:rPr lang="ko-KR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495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0EF4D-AC25-43E3-98DA-8D4D786DE853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2019-04-21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853C9-0348-409A-9366-A072AD533D6D}" type="slidenum">
              <a:rPr lang="ko-KR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3186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3343F-B081-40AC-B137-2A8CE26068CE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2019-04-21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359BF-D758-4C30-9C11-FABDB8087BB0}" type="slidenum">
              <a:rPr lang="ko-KR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7858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31EAE-9B5B-4D71-85D8-358D8F6A9D55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2019-04-21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B246A-D2D4-40CF-8450-75732648960D}" type="slidenum">
              <a:rPr lang="ko-KR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6957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422F4-C1DB-42F1-BCC0-FEE8773DC277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2019-04-21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F857B-46B4-4171-89BC-26B2F2EB3C0C}" type="slidenum">
              <a:rPr lang="ko-KR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831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05CD0-9D52-4D14-8256-98A848C69C29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2019-04-21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4A3F2-6D58-40FC-B3E9-443CEE8D03C5}" type="slidenum">
              <a:rPr lang="ko-KR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057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DE4E4-4840-4011-9AEA-FB601772513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2019-04-21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54FE4-5688-4A22-BDA5-0C11CDEAD585}" type="slidenum">
              <a:rPr lang="ko-KR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699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BBA75-FF9A-4E64-8CCE-1A9B67F5DFEA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2019-04-21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D3FCF-6E58-481C-B334-736118B0C90C}" type="slidenum">
              <a:rPr lang="ko-KR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529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9EAF2-0B93-450A-824C-13694575D0D9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2019-04-21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5650F-F6D1-4230-8952-35AD4A79A49C}" type="slidenum">
              <a:rPr lang="ko-KR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70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E7932F1A-3F25-4855-B073-6D2AEC8EE078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50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D847C47D-D355-4543-AF00-E91AA6D93030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95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orbel" panose="020B0503020204020204" pitchFamily="34" charset="0"/>
              </a:defRPr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F25F364F-900D-457B-A24E-EFDD9B9AD43D}" type="slidenum">
              <a:rPr lang="ko-KR" altLang="en-US" smtClean="0">
                <a:solidFill>
                  <a:srgbClr val="FFFFFF"/>
                </a:solidFill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dirty="0">
              <a:solidFill>
                <a:srgbClr val="FFFFFF"/>
              </a:solidFill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5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B8793B06-6FE9-45D1-8F45-96502184B7F3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177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72D55DFF-E893-4F10-840C-FD6DFE9E624B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87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16" name="Rectangle 24"/>
          <p:cNvSpPr>
            <a:spLocks noChangeArrowheads="1"/>
          </p:cNvSpPr>
          <p:nvPr/>
        </p:nvSpPr>
        <p:spPr bwMode="gray">
          <a:xfrm>
            <a:off x="250825" y="270176"/>
            <a:ext cx="8642350" cy="63373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200" b="1" dirty="0">
              <a:solidFill>
                <a:srgbClr val="333399"/>
              </a:solidFill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6" name="Line 6"/>
          <p:cNvSpPr>
            <a:spLocks noChangeShapeType="1"/>
          </p:cNvSpPr>
          <p:nvPr userDrawn="1"/>
        </p:nvSpPr>
        <p:spPr bwMode="auto">
          <a:xfrm>
            <a:off x="0" y="836712"/>
            <a:ext cx="9144000" cy="0"/>
          </a:xfrm>
          <a:prstGeom prst="line">
            <a:avLst/>
          </a:prstGeom>
          <a:noFill/>
          <a:ln w="38100">
            <a:solidFill>
              <a:srgbClr val="DC701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pic>
        <p:nvPicPr>
          <p:cNvPr id="707586" name="Picture 2" descr="ííìì¤í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986" y="37132"/>
            <a:ext cx="1142874" cy="31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14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16" name="Rectangle 24"/>
          <p:cNvSpPr>
            <a:spLocks noChangeArrowheads="1"/>
          </p:cNvSpPr>
          <p:nvPr/>
        </p:nvSpPr>
        <p:spPr bwMode="gray">
          <a:xfrm>
            <a:off x="250825" y="260350"/>
            <a:ext cx="8642350" cy="63373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200" b="1" dirty="0">
              <a:solidFill>
                <a:srgbClr val="333399"/>
              </a:solidFill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13" name="슬라이드 번호 개체 틀 40"/>
          <p:cNvSpPr>
            <a:spLocks noGrp="1"/>
          </p:cNvSpPr>
          <p:nvPr/>
        </p:nvSpPr>
        <p:spPr bwMode="auto">
          <a:xfrm>
            <a:off x="4249475" y="6492331"/>
            <a:ext cx="914033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2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t" latinLnBrk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200" kern="120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+mn-cs"/>
              </a:defRPr>
            </a:lvl2pPr>
            <a:lvl3pPr marL="914400" algn="ctr" rtl="0" fontAlgn="t" latinLnBrk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200" kern="120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+mn-cs"/>
              </a:defRPr>
            </a:lvl3pPr>
            <a:lvl4pPr marL="1371600" algn="ctr" rtl="0" fontAlgn="t" latinLnBrk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200" kern="120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+mn-cs"/>
              </a:defRPr>
            </a:lvl4pPr>
            <a:lvl5pPr marL="1828800" algn="ctr" rtl="0" fontAlgn="t" latinLnBrk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200" kern="120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fld id="{251AECCE-E78E-429D-92FF-D8C64997AA6A}" type="slidenum">
              <a:rPr lang="en-US" altLang="ko-KR" smtClean="0">
                <a:solidFill>
                  <a:srgbClr val="000000"/>
                </a:solidFill>
              </a:rPr>
              <a:pPr>
                <a:lnSpc>
                  <a:spcPct val="120000"/>
                </a:lnSpc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/ 264</a:t>
            </a: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-1588" y="6357938"/>
            <a:ext cx="9144001" cy="0"/>
          </a:xfrm>
          <a:prstGeom prst="line">
            <a:avLst/>
          </a:prstGeom>
          <a:noFill/>
          <a:ln w="38100" cmpd="dbl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latinLnBrk="0">
              <a:defRPr/>
            </a:pPr>
            <a:endParaRPr lang="ko-KR" altLang="en-US" kern="0" dirty="0">
              <a:solidFill>
                <a:sysClr val="windowText" lastClr="000000"/>
              </a:solidFill>
              <a:latin typeface="Times New Roman" pitchFamily="18" charset="0"/>
              <a:ea typeface="HY견고딕" pitchFamily="18" charset="-127"/>
            </a:endParaRPr>
          </a:p>
        </p:txBody>
      </p:sp>
      <p:sp>
        <p:nvSpPr>
          <p:cNvPr id="8" name="Line 30"/>
          <p:cNvSpPr>
            <a:spLocks noChangeShapeType="1"/>
          </p:cNvSpPr>
          <p:nvPr/>
        </p:nvSpPr>
        <p:spPr bwMode="auto">
          <a:xfrm>
            <a:off x="0" y="908720"/>
            <a:ext cx="9144000" cy="0"/>
          </a:xfrm>
          <a:prstGeom prst="line">
            <a:avLst/>
          </a:prstGeom>
          <a:noFill/>
          <a:ln w="38100" cmpd="dbl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639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57" r:id="rId14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16" name="Rectangle 24"/>
          <p:cNvSpPr>
            <a:spLocks noChangeArrowheads="1"/>
          </p:cNvSpPr>
          <p:nvPr/>
        </p:nvSpPr>
        <p:spPr bwMode="gray">
          <a:xfrm>
            <a:off x="250825" y="260350"/>
            <a:ext cx="8642350" cy="63373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200" b="1" dirty="0">
              <a:solidFill>
                <a:srgbClr val="333399"/>
              </a:solidFill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13" name="슬라이드 번호 개체 틀 40"/>
          <p:cNvSpPr>
            <a:spLocks noGrp="1"/>
          </p:cNvSpPr>
          <p:nvPr/>
        </p:nvSpPr>
        <p:spPr bwMode="auto">
          <a:xfrm>
            <a:off x="4249475" y="6492331"/>
            <a:ext cx="914033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2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t" latinLnBrk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200" kern="120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+mn-cs"/>
              </a:defRPr>
            </a:lvl2pPr>
            <a:lvl3pPr marL="914400" algn="ctr" rtl="0" fontAlgn="t" latinLnBrk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200" kern="120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+mn-cs"/>
              </a:defRPr>
            </a:lvl3pPr>
            <a:lvl4pPr marL="1371600" algn="ctr" rtl="0" fontAlgn="t" latinLnBrk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200" kern="120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+mn-cs"/>
              </a:defRPr>
            </a:lvl4pPr>
            <a:lvl5pPr marL="1828800" algn="ctr" rtl="0" fontAlgn="t" latinLnBrk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200" kern="120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fld id="{251AECCE-E78E-429D-92FF-D8C64997AA6A}" type="slidenum">
              <a:rPr lang="en-US" altLang="ko-KR" smtClean="0">
                <a:solidFill>
                  <a:srgbClr val="000000"/>
                </a:solidFill>
              </a:rPr>
              <a:pPr>
                <a:lnSpc>
                  <a:spcPct val="120000"/>
                </a:lnSpc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/ 252</a:t>
            </a: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-1588" y="6357938"/>
            <a:ext cx="9144001" cy="0"/>
          </a:xfrm>
          <a:prstGeom prst="line">
            <a:avLst/>
          </a:prstGeom>
          <a:noFill/>
          <a:ln w="38100" cmpd="dbl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latinLnBrk="0">
              <a:defRPr/>
            </a:pPr>
            <a:endParaRPr lang="ko-KR" altLang="en-US" kern="0" dirty="0">
              <a:solidFill>
                <a:sysClr val="windowText" lastClr="000000"/>
              </a:solidFill>
              <a:latin typeface="Times New Roman" pitchFamily="18" charset="0"/>
              <a:ea typeface="HY견고딕" pitchFamily="18" charset="-127"/>
            </a:endParaRPr>
          </a:p>
        </p:txBody>
      </p:sp>
      <p:sp>
        <p:nvSpPr>
          <p:cNvPr id="8" name="Line 30"/>
          <p:cNvSpPr>
            <a:spLocks noChangeShapeType="1"/>
          </p:cNvSpPr>
          <p:nvPr/>
        </p:nvSpPr>
        <p:spPr bwMode="auto">
          <a:xfrm>
            <a:off x="0" y="908720"/>
            <a:ext cx="9144000" cy="0"/>
          </a:xfrm>
          <a:prstGeom prst="line">
            <a:avLst/>
          </a:prstGeom>
          <a:noFill/>
          <a:ln w="38100" cmpd="dbl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3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6" r:id="rId11"/>
    <p:sldLayoutId id="2147483797" r:id="rId12"/>
    <p:sldLayoutId id="2147483805" r:id="rId13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553523-ACAA-4B6D-B8A1-C4631A4258C7}" type="datetimeFigureOut">
              <a:rPr lang="ko-KR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2019-04-21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0" y="0"/>
            <a:ext cx="9144000" cy="1128713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2447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1375" y="64150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AA4D9F-D4A1-4116-874B-228E9DD5FE7A}" type="slidenum">
              <a:rPr lang="ko-KR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ko-KR" altLang="en-US" sz="1200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5140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ChangeArrowheads="1"/>
          </p:cNvSpPr>
          <p:nvPr/>
        </p:nvSpPr>
        <p:spPr bwMode="gray">
          <a:xfrm>
            <a:off x="1187450" y="1847081"/>
            <a:ext cx="6769100" cy="78983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200" b="1" dirty="0">
              <a:solidFill>
                <a:srgbClr val="333399"/>
              </a:solidFill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765954" name="Text Box 2"/>
          <p:cNvSpPr txBox="1">
            <a:spLocks noChangeArrowheads="1"/>
          </p:cNvSpPr>
          <p:nvPr/>
        </p:nvSpPr>
        <p:spPr bwMode="auto">
          <a:xfrm>
            <a:off x="1144588" y="2028825"/>
            <a:ext cx="68405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앙상블 </a:t>
            </a:r>
            <a:r>
              <a:rPr kumimoji="1" lang="en-US" altLang="ko-KR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(Ensemble</a:t>
            </a:r>
            <a:r>
              <a:rPr kumimoji="1" lang="en-US" altLang="ko-KR" sz="24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) - </a:t>
            </a:r>
            <a:r>
              <a:rPr kumimoji="1" lang="ko-KR" altLang="en-US" sz="24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실습</a:t>
            </a:r>
            <a:endParaRPr kumimoji="1" lang="ko-KR" altLang="en-US" sz="2400" b="1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4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69912" y="2708921"/>
            <a:ext cx="2526224" cy="118069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600" dirty="0">
                <a:latin typeface="Gill Sans MT" panose="020B0502020104020203" pitchFamily="34" charset="0"/>
                <a:ea typeface="함초롬돋움" panose="020B0504000101010101" pitchFamily="50" charset="-127"/>
                <a:cs typeface="함초롬돋움" panose="020B0504000101010101" pitchFamily="50" charset="-127"/>
              </a:rPr>
              <a:t>EOD</a:t>
            </a:r>
            <a:endParaRPr lang="ko-KR" altLang="en-US" sz="3600" b="0" dirty="0">
              <a:latin typeface="Gill Sans MT" panose="020B0502020104020203" pitchFamily="34" charset="0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983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2733C563-3469-437A-A638-D08285C02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20" y="241483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2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1518" y="1628800"/>
            <a:ext cx="6984776" cy="3831818"/>
          </a:xfrm>
          <a:prstGeom prst="rect">
            <a:avLst/>
          </a:prstGeom>
          <a:solidFill>
            <a:sysClr val="window" lastClr="FFFFFF">
              <a:lumMod val="85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spc="-150" dirty="0">
                <a:solidFill>
                  <a:prstClr val="black"/>
                </a:solidFill>
                <a:latin typeface="맑은 고딕"/>
                <a:ea typeface="맑은 고딕"/>
              </a:rPr>
              <a:t>Part. 1</a:t>
            </a:r>
          </a:p>
          <a:p>
            <a:pPr marL="342900" marR="0" lvl="0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="1" kern="0" spc="-150" dirty="0">
                <a:solidFill>
                  <a:prstClr val="black"/>
                </a:solidFill>
                <a:latin typeface="맑은 고딕"/>
                <a:ea typeface="맑은 고딕"/>
              </a:rPr>
              <a:t>예제</a:t>
            </a:r>
            <a:r>
              <a:rPr lang="en-US" altLang="ko-KR" b="1" kern="0" spc="-150" dirty="0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lang="ko-KR" altLang="en-US" b="1" kern="0" spc="-150" dirty="0">
                <a:solidFill>
                  <a:prstClr val="black"/>
                </a:solidFill>
                <a:latin typeface="맑은 고딕"/>
                <a:ea typeface="맑은 고딕"/>
              </a:rPr>
              <a:t>분류 </a:t>
            </a:r>
            <a:r>
              <a:rPr lang="en-US" altLang="ko-KR" b="1" kern="0" spc="-150" dirty="0">
                <a:solidFill>
                  <a:prstClr val="black"/>
                </a:solidFill>
                <a:latin typeface="맑은 고딕"/>
                <a:ea typeface="맑은 고딕"/>
              </a:rPr>
              <a:t>– </a:t>
            </a:r>
            <a:r>
              <a:rPr lang="ko-KR" altLang="en-US" b="1" kern="0" spc="-150" dirty="0" smtClean="0">
                <a:solidFill>
                  <a:prstClr val="black"/>
                </a:solidFill>
                <a:latin typeface="맑은 고딕"/>
                <a:ea typeface="맑은 고딕"/>
              </a:rPr>
              <a:t>유방암 판별</a:t>
            </a:r>
            <a:endParaRPr lang="en-US" altLang="ko-KR" b="1" kern="0" spc="-15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latinLnBrk="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kern="0" spc="-150" dirty="0" smtClean="0">
                <a:solidFill>
                  <a:prstClr val="black"/>
                </a:solidFill>
                <a:latin typeface="맑은 고딕"/>
                <a:ea typeface="맑은 고딕"/>
              </a:rPr>
              <a:t>예제</a:t>
            </a:r>
            <a:r>
              <a:rPr lang="en-US" altLang="ko-KR" b="1" kern="0" spc="-150" dirty="0" smtClean="0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lang="ko-KR" altLang="en-US" b="1" kern="0" spc="-150" dirty="0">
                <a:solidFill>
                  <a:prstClr val="black"/>
                </a:solidFill>
                <a:latin typeface="맑은 고딕"/>
                <a:ea typeface="맑은 고딕"/>
              </a:rPr>
              <a:t>예측 </a:t>
            </a:r>
            <a:r>
              <a:rPr lang="en-US" altLang="ko-KR" b="1" kern="0" spc="-150" dirty="0">
                <a:solidFill>
                  <a:prstClr val="black"/>
                </a:solidFill>
                <a:latin typeface="맑은 고딕"/>
                <a:ea typeface="맑은 고딕"/>
              </a:rPr>
              <a:t>– </a:t>
            </a:r>
            <a:r>
              <a:rPr lang="ko-KR" altLang="en-US" b="1" kern="0" spc="-150" dirty="0" smtClean="0">
                <a:solidFill>
                  <a:prstClr val="black"/>
                </a:solidFill>
                <a:latin typeface="맑은 고딕"/>
                <a:ea typeface="맑은 고딕"/>
              </a:rPr>
              <a:t>집값 예측</a:t>
            </a:r>
            <a:endParaRPr lang="en-US" altLang="ko-KR" b="1" kern="0" spc="-15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marR="0" lvl="0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endParaRPr lang="en-US" altLang="ko-KR" b="1" kern="0" spc="-15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spc="-150" dirty="0">
                <a:solidFill>
                  <a:prstClr val="black"/>
                </a:solidFill>
                <a:latin typeface="맑은 고딕"/>
                <a:ea typeface="맑은 고딕"/>
              </a:rPr>
              <a:t>Part. </a:t>
            </a:r>
            <a:r>
              <a:rPr lang="en-US" altLang="ko-KR" b="1" kern="0" spc="-150" dirty="0" smtClean="0">
                <a:solidFill>
                  <a:prstClr val="black"/>
                </a:solidFill>
                <a:latin typeface="맑은 고딕"/>
                <a:ea typeface="맑은 고딕"/>
              </a:rPr>
              <a:t>2</a:t>
            </a:r>
          </a:p>
          <a:p>
            <a:pPr marL="342900" lvl="0" indent="-342900" latinLnBrk="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b="1" kern="0" spc="-150" dirty="0" smtClean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lang="en-US" altLang="ko-KR" b="1" kern="0" spc="-150" dirty="0" smtClean="0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lang="ko-KR" altLang="en-US" b="1" kern="0" spc="-150" dirty="0">
                <a:solidFill>
                  <a:prstClr val="black"/>
                </a:solidFill>
                <a:latin typeface="맑은 고딕"/>
                <a:ea typeface="맑은 고딕"/>
              </a:rPr>
              <a:t>분류 </a:t>
            </a:r>
            <a:r>
              <a:rPr lang="en-US" altLang="ko-KR" b="1" kern="0" spc="-150" dirty="0">
                <a:solidFill>
                  <a:prstClr val="black"/>
                </a:solidFill>
                <a:latin typeface="맑은 고딕"/>
                <a:ea typeface="맑은 고딕"/>
              </a:rPr>
              <a:t>– </a:t>
            </a:r>
            <a:r>
              <a:rPr lang="ko-KR" altLang="en-US" b="1" kern="0" spc="-150" dirty="0" smtClean="0">
                <a:solidFill>
                  <a:prstClr val="black"/>
                </a:solidFill>
                <a:latin typeface="맑은 고딕"/>
                <a:ea typeface="맑은 고딕"/>
              </a:rPr>
              <a:t>개인신용대출 예측</a:t>
            </a:r>
            <a:endParaRPr lang="en-US" altLang="ko-KR" b="1" kern="0" spc="-15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latinLnBrk="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kern="0" spc="-150" dirty="0" smtClean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lang="en-US" altLang="ko-KR" b="1" kern="0" spc="-150" dirty="0" smtClean="0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lang="ko-KR" altLang="en-US" b="1" kern="0" spc="-150" dirty="0">
                <a:solidFill>
                  <a:prstClr val="black"/>
                </a:solidFill>
                <a:latin typeface="맑은 고딕"/>
                <a:ea typeface="맑은 고딕"/>
              </a:rPr>
              <a:t>예측 </a:t>
            </a:r>
            <a:r>
              <a:rPr lang="en-US" altLang="ko-KR" b="1" kern="0" spc="-150" dirty="0">
                <a:solidFill>
                  <a:prstClr val="black"/>
                </a:solidFill>
                <a:latin typeface="맑은 고딕"/>
                <a:ea typeface="맑은 고딕"/>
              </a:rPr>
              <a:t>– </a:t>
            </a:r>
            <a:r>
              <a:rPr lang="ko-KR" altLang="en-US" b="1" kern="0" spc="-150" dirty="0" smtClean="0">
                <a:solidFill>
                  <a:prstClr val="black"/>
                </a:solidFill>
                <a:latin typeface="맑은 고딕"/>
                <a:ea typeface="맑은 고딕"/>
              </a:rPr>
              <a:t>감기 진료 건수 예측</a:t>
            </a:r>
            <a:endParaRPr lang="en-US" altLang="ko-KR" b="1" kern="0" spc="-15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56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2733C563-3469-437A-A638-D08285C02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20" y="241483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2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예제 </a:t>
            </a: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분류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381C-697A-419B-A92F-13335E4D705E}"/>
              </a:ext>
            </a:extLst>
          </p:cNvPr>
          <p:cNvSpPr txBox="1"/>
          <p:nvPr/>
        </p:nvSpPr>
        <p:spPr>
          <a:xfrm>
            <a:off x="254001" y="1108800"/>
            <a:ext cx="879163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RandomForest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ipynb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from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sklearn.datasets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import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load_breast_cancer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8:2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분할하여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train, test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구축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5-CV Grid Search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최적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탐색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Test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데이터에 대한 모델 성능 확인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accuracy</a:t>
            </a:r>
          </a:p>
          <a:p>
            <a:pPr marL="28575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중요도 산출 및 시각화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해석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33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2733C563-3469-437A-A638-D08285C02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20" y="241483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2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예제 </a:t>
            </a: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예측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381C-697A-419B-A92F-13335E4D705E}"/>
              </a:ext>
            </a:extLst>
          </p:cNvPr>
          <p:cNvSpPr txBox="1"/>
          <p:nvPr/>
        </p:nvSpPr>
        <p:spPr>
          <a:xfrm>
            <a:off x="254001" y="1108800"/>
            <a:ext cx="8791632" cy="4157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RandomForest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ipynb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house regression.csv</a:t>
            </a:r>
          </a:p>
          <a:p>
            <a:pPr marL="28575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8:2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분할하여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train, test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구축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5-CV Grid Search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최적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탐색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Test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데이터에 대한 모델 성능 확인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mean squared error, R-square</a:t>
            </a:r>
          </a:p>
          <a:p>
            <a:pPr marL="28575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Scatter plot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등을 활용해 예측 결과 시각화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중요도 산출 및 시각화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해석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13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2733C563-3469-437A-A638-D08285C02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20" y="241483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Grid Search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381C-697A-419B-A92F-13335E4D705E}"/>
              </a:ext>
            </a:extLst>
          </p:cNvPr>
          <p:cNvSpPr txBox="1"/>
          <p:nvPr/>
        </p:nvSpPr>
        <p:spPr>
          <a:xfrm>
            <a:off x="254001" y="1108800"/>
            <a:ext cx="8791632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데이터를 기반으로 모델 관점에서 객관적으로 좋은 성능을 보이는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탐색</a:t>
            </a:r>
          </a:p>
          <a:p>
            <a:pPr marL="28575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Grid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search with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5-fold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cross-validation (CV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사전에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정의한 모든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조합에 대하여 학습 데이터 내에서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5-CV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수행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좋은 평가 지표를 보이는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찾아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모델을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재학습한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후 평가 데이터에 적용</a:t>
            </a:r>
          </a:p>
        </p:txBody>
      </p:sp>
      <p:pic>
        <p:nvPicPr>
          <p:cNvPr id="513" name="그림 5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2" y="3494481"/>
            <a:ext cx="9035055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4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2733C563-3469-437A-A638-D08285C02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20" y="241483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실습 </a:t>
            </a: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분류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381C-697A-419B-A92F-13335E4D705E}"/>
              </a:ext>
            </a:extLst>
          </p:cNvPr>
          <p:cNvSpPr txBox="1"/>
          <p:nvPr/>
        </p:nvSpPr>
        <p:spPr>
          <a:xfrm>
            <a:off x="254001" y="1108800"/>
            <a:ext cx="879163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RandomForest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분류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ipynb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UniversalBank.csv</a:t>
            </a:r>
          </a:p>
          <a:p>
            <a:pPr marL="28575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8:2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분할하여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train, test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구축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5-CV Grid Search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최적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탐색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Test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데이터에 대한 모델 성능 확인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accuracy</a:t>
            </a:r>
          </a:p>
          <a:p>
            <a:pPr marL="28575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중요도 산출 및 시각화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해석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601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2733C563-3469-437A-A638-D08285C02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20" y="241483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실습 </a:t>
            </a: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분류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381C-697A-419B-A92F-13335E4D705E}"/>
              </a:ext>
            </a:extLst>
          </p:cNvPr>
          <p:cNvSpPr txBox="1"/>
          <p:nvPr/>
        </p:nvSpPr>
        <p:spPr>
          <a:xfrm>
            <a:off x="254001" y="1108800"/>
            <a:ext cx="87916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모델링에 필요 없는 변수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ID, ZIP Code</a:t>
            </a:r>
          </a:p>
          <a:p>
            <a:pPr marL="28575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Education – categorical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dummy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변수 생성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pd.get_dummies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pPr marL="28575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고객의 인구통계학적 정보를 이용하여 개인신용대출 여부를 판별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Personal Loan: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대출한 사람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1 /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대출하지 않은 사람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0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071990"/>
              </p:ext>
            </p:extLst>
          </p:nvPr>
        </p:nvGraphicFramePr>
        <p:xfrm>
          <a:off x="395536" y="3068960"/>
          <a:ext cx="8352928" cy="3456390"/>
        </p:xfrm>
        <a:graphic>
          <a:graphicData uri="http://schemas.openxmlformats.org/drawingml/2006/table">
            <a:tbl>
              <a:tblPr/>
              <a:tblGrid>
                <a:gridCol w="1670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2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300" b="1" i="0" u="none" strike="noStrike" dirty="0" smtClean="0">
                          <a:effectLst/>
                          <a:latin typeface="Calibri" panose="020F0502020204030204" pitchFamily="34" charset="0"/>
                        </a:rPr>
                        <a:t>변수</a:t>
                      </a:r>
                      <a:endParaRPr lang="en-US" sz="13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300" b="1" u="none" strike="noStrike" dirty="0">
                          <a:effectLst/>
                        </a:rPr>
                        <a:t>변수설명</a:t>
                      </a:r>
                      <a:endParaRPr lang="en-US" altLang="ko-KR" sz="13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4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300" b="0" i="0" u="none" strike="noStrike" dirty="0" smtClean="0">
                          <a:effectLst/>
                          <a:latin typeface="+mn-lt"/>
                        </a:rPr>
                        <a:t>ID</a:t>
                      </a:r>
                      <a:endParaRPr lang="en-US" sz="13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lvl="1" algn="l" fontAlgn="b"/>
                      <a:r>
                        <a:rPr lang="en-US" altLang="ko-KR" sz="11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Customer ID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4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 dirty="0" smtClean="0">
                          <a:effectLst/>
                        </a:rPr>
                        <a:t>Age</a:t>
                      </a:r>
                      <a:endParaRPr lang="en-US" sz="13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lvl="1" algn="l" fontAlgn="b"/>
                      <a:r>
                        <a:rPr lang="en-US" altLang="ko-KR" sz="1100" u="none" strike="noStrike" dirty="0" smtClean="0">
                          <a:effectLst/>
                        </a:rPr>
                        <a:t>Customer’s Age in completed</a:t>
                      </a:r>
                      <a:r>
                        <a:rPr lang="en-US" altLang="ko-KR" sz="1100" u="none" strike="noStrike" baseline="0" dirty="0" smtClean="0">
                          <a:effectLst/>
                        </a:rPr>
                        <a:t> years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 dirty="0" smtClean="0">
                          <a:effectLst/>
                        </a:rPr>
                        <a:t>Experience</a:t>
                      </a:r>
                      <a:endParaRPr lang="en-US" sz="13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lvl="1" algn="l" fontAlgn="b"/>
                      <a:r>
                        <a:rPr lang="en-US" altLang="ko-KR" sz="1100" u="none" strike="noStrike" dirty="0" smtClean="0">
                          <a:effectLst/>
                        </a:rPr>
                        <a:t># years</a:t>
                      </a:r>
                      <a:r>
                        <a:rPr lang="en-US" altLang="ko-KR" sz="1100" u="none" strike="noStrike" baseline="0" dirty="0" smtClean="0">
                          <a:effectLst/>
                        </a:rPr>
                        <a:t> of professional experience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4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 dirty="0" smtClean="0">
                          <a:effectLst/>
                        </a:rPr>
                        <a:t>Income</a:t>
                      </a:r>
                      <a:endParaRPr lang="en-US" sz="13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lvl="1" algn="l" fontAlgn="b"/>
                      <a:r>
                        <a:rPr lang="en-US" altLang="ko-KR" sz="1100" u="none" strike="noStrike" dirty="0" smtClean="0">
                          <a:effectLst/>
                        </a:rPr>
                        <a:t>Annual income of the customer ($000)</a:t>
                      </a:r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4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 dirty="0" err="1" smtClean="0">
                          <a:effectLst/>
                        </a:rPr>
                        <a:t>ZIPCode</a:t>
                      </a:r>
                      <a:endParaRPr lang="en-US" sz="13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lvl="1" algn="l" fontAlgn="b"/>
                      <a:r>
                        <a:rPr lang="en-US" altLang="ko-KR" sz="1100" u="none" strike="noStrike" dirty="0" smtClean="0">
                          <a:effectLst/>
                        </a:rPr>
                        <a:t>Home Address ZIP code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4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 dirty="0" smtClean="0">
                          <a:effectLst/>
                        </a:rPr>
                        <a:t>Family</a:t>
                      </a:r>
                      <a:endParaRPr lang="en-US" sz="13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lvl="1" algn="l" fontAlgn="b"/>
                      <a:r>
                        <a:rPr lang="en-US" altLang="ko-KR" sz="1100" u="none" strike="noStrike" dirty="0" smtClean="0">
                          <a:effectLst/>
                        </a:rPr>
                        <a:t>Family size (dependents) of the customer</a:t>
                      </a:r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4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 dirty="0" err="1" smtClean="0">
                          <a:effectLst/>
                        </a:rPr>
                        <a:t>CCAvg</a:t>
                      </a:r>
                      <a:endParaRPr lang="en-US" sz="13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lvl="1" algn="l" fontAlgn="b"/>
                      <a:r>
                        <a:rPr lang="en-US" altLang="ko-KR" sz="1100" u="none" strike="noStrike" dirty="0" smtClean="0">
                          <a:effectLst/>
                        </a:rPr>
                        <a:t>Average</a:t>
                      </a:r>
                      <a:r>
                        <a:rPr lang="en-US" altLang="ko-KR" sz="1100" u="none" strike="noStrike" baseline="0" dirty="0" smtClean="0">
                          <a:effectLst/>
                        </a:rPr>
                        <a:t> spending on credit cards of the customer ($000)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4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 dirty="0" smtClean="0">
                          <a:effectLst/>
                        </a:rPr>
                        <a:t>Education</a:t>
                      </a:r>
                      <a:endParaRPr lang="en-US" sz="13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lvl="1" algn="l" fontAlgn="b"/>
                      <a:r>
                        <a:rPr lang="en-US" altLang="ko-KR" sz="1100" u="none" strike="noStrike" dirty="0" smtClean="0">
                          <a:effectLst/>
                        </a:rPr>
                        <a:t>Education level. 1: Undergrad 2: Graduate</a:t>
                      </a:r>
                      <a:r>
                        <a:rPr lang="en-US" altLang="ko-KR" sz="1100" u="none" strike="noStrike" baseline="0" dirty="0" smtClean="0">
                          <a:effectLst/>
                        </a:rPr>
                        <a:t> 3: Advanced/Professional</a:t>
                      </a:r>
                    </a:p>
                  </a:txBody>
                  <a:tcPr marL="8792" marR="8792" marT="87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4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 dirty="0" smtClean="0">
                          <a:effectLst/>
                        </a:rPr>
                        <a:t>Mortgage</a:t>
                      </a:r>
                      <a:endParaRPr lang="en-US" sz="13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lvl="1" algn="l" fontAlgn="b"/>
                      <a:r>
                        <a:rPr lang="en-US" altLang="ko-KR" sz="1100" u="none" strike="noStrike" dirty="0" smtClean="0">
                          <a:effectLst/>
                        </a:rPr>
                        <a:t>Value of house mortgage if any ($000)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07978"/>
                  </a:ext>
                </a:extLst>
              </a:tr>
              <a:tr h="2304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 dirty="0" smtClean="0">
                          <a:effectLst/>
                        </a:rPr>
                        <a:t>Securities Account</a:t>
                      </a:r>
                      <a:endParaRPr lang="en-US" sz="13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lvl="1" algn="l" fontAlgn="b"/>
                      <a:r>
                        <a:rPr lang="en-US" altLang="ko-KR" sz="1100" u="none" strike="noStrike" dirty="0" smtClean="0">
                          <a:effectLst/>
                        </a:rPr>
                        <a:t>Does the customer have s securities account with the bank?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49687"/>
                  </a:ext>
                </a:extLst>
              </a:tr>
              <a:tr h="2304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 dirty="0" smtClean="0">
                          <a:effectLst/>
                        </a:rPr>
                        <a:t>CD Account</a:t>
                      </a:r>
                      <a:endParaRPr lang="en-US" sz="13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lvl="1" algn="l" fontAlgn="b"/>
                      <a:r>
                        <a:rPr lang="en-US" altLang="ko-KR" sz="1100" u="none" strike="noStrike" dirty="0" smtClean="0">
                          <a:effectLst/>
                        </a:rPr>
                        <a:t>Does the customer have a certificate of deposit account with the bank?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63546"/>
                  </a:ext>
                </a:extLst>
              </a:tr>
              <a:tr h="2304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300" b="0" i="0" u="none" strike="noStrike" dirty="0" smtClean="0">
                          <a:effectLst/>
                          <a:latin typeface="+mn-lt"/>
                        </a:rPr>
                        <a:t>Online</a:t>
                      </a:r>
                      <a:endParaRPr lang="en-US" sz="13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lvl="1" algn="l" fontAlgn="b"/>
                      <a:r>
                        <a:rPr lang="en-US" altLang="ko-KR" sz="1100" u="none" strike="noStrike" dirty="0" smtClean="0">
                          <a:effectLst/>
                        </a:rPr>
                        <a:t>Does the customer use internet banking facilities?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74537"/>
                  </a:ext>
                </a:extLst>
              </a:tr>
              <a:tr h="2304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 dirty="0" err="1" smtClean="0">
                          <a:effectLst/>
                        </a:rPr>
                        <a:t>CreditCard</a:t>
                      </a:r>
                      <a:endParaRPr lang="en-US" sz="13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lvl="1" algn="l" fontAlgn="b"/>
                      <a:r>
                        <a:rPr lang="en-US" altLang="ko-KR" sz="1100" u="none" strike="noStrike" dirty="0" smtClean="0">
                          <a:effectLst/>
                        </a:rPr>
                        <a:t>Does the customer use a credit card issued by </a:t>
                      </a:r>
                      <a:r>
                        <a:rPr lang="en-US" altLang="ko-KR" sz="1100" u="none" strike="noStrike" dirty="0" err="1" smtClean="0">
                          <a:effectLst/>
                        </a:rPr>
                        <a:t>UniversalBank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?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88292"/>
                  </a:ext>
                </a:extLst>
              </a:tr>
              <a:tr h="2304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u="none" strike="noStrike" dirty="0" smtClean="0">
                          <a:effectLst/>
                        </a:rPr>
                        <a:t>Personal</a:t>
                      </a:r>
                      <a:r>
                        <a:rPr lang="en-US" altLang="ko-KR" sz="1300" u="none" strike="noStrike" baseline="0" dirty="0" smtClean="0">
                          <a:effectLst/>
                        </a:rPr>
                        <a:t> Loan</a:t>
                      </a:r>
                      <a:endParaRPr lang="en-US" sz="13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457200" marR="0" lvl="1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</a:rPr>
                        <a:t>Did</a:t>
                      </a:r>
                      <a:r>
                        <a:rPr lang="en-US" altLang="ko-KR" sz="1100" u="none" strike="noStrike" baseline="0" dirty="0" smtClean="0">
                          <a:effectLst/>
                        </a:rPr>
                        <a:t> this customer accept the personal loan offered in the last campaign?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233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2733C563-3469-437A-A638-D08285C02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20" y="241483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실습 </a:t>
            </a: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예측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381C-697A-419B-A92F-13335E4D705E}"/>
              </a:ext>
            </a:extLst>
          </p:cNvPr>
          <p:cNvSpPr txBox="1"/>
          <p:nvPr/>
        </p:nvSpPr>
        <p:spPr>
          <a:xfrm>
            <a:off x="254001" y="1108800"/>
            <a:ext cx="8791632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RandomForest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ipynb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cold.csv</a:t>
            </a:r>
          </a:p>
          <a:p>
            <a:pPr marL="28575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8:2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분할하여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train, test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구축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5-CV Grid Search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최적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탐색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Test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데이터에 대한 모델 성능 확인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mean squared error, R-square</a:t>
            </a:r>
          </a:p>
          <a:p>
            <a:pPr marL="28575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Scatter plot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등을 활용해 예측 결과 시각화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중요도 산출 및 시각화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해석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일요일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나머지 요일에 대한 평균 진료 건수를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확인하시오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539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2733C563-3469-437A-A638-D08285C02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20" y="241483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실습 </a:t>
            </a: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예측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381C-697A-419B-A92F-13335E4D705E}"/>
              </a:ext>
            </a:extLst>
          </p:cNvPr>
          <p:cNvSpPr txBox="1"/>
          <p:nvPr/>
        </p:nvSpPr>
        <p:spPr>
          <a:xfrm>
            <a:off x="254001" y="1108800"/>
            <a:ext cx="8791632" cy="219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상황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전국의 기상정보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SNS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검색량으로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감기환자들이 병원에 방문하여 진료를 받은 건수를 예측하는 모델을 학습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date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변수에 대한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dummy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변수를 생성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number_treatment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예측하는 모델을 구축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497841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조화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49575</TotalTime>
  <Words>496</Words>
  <Application>Microsoft Office PowerPoint</Application>
  <PresentationFormat>화면 슬라이드 쇼(4:3)</PresentationFormat>
  <Paragraphs>92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10</vt:i4>
      </vt:variant>
    </vt:vector>
  </HeadingPairs>
  <TitlesOfParts>
    <vt:vector size="29" baseType="lpstr">
      <vt:lpstr>宋体</vt:lpstr>
      <vt:lpstr>가는각진제목체</vt:lpstr>
      <vt:lpstr>굴림</vt:lpstr>
      <vt:lpstr>돋움</vt:lpstr>
      <vt:lpstr>함초롬돋움</vt:lpstr>
      <vt:lpstr>Arial</vt:lpstr>
      <vt:lpstr>Calibri</vt:lpstr>
      <vt:lpstr>Corbel</vt:lpstr>
      <vt:lpstr>Gill Sans MT</vt:lpstr>
      <vt:lpstr>HY견고딕</vt:lpstr>
      <vt:lpstr>Tahoma</vt:lpstr>
      <vt:lpstr>Times New Roman</vt:lpstr>
      <vt:lpstr>Wingdings</vt:lpstr>
      <vt:lpstr>나눔고딕</vt:lpstr>
      <vt:lpstr>맑은 고딕</vt:lpstr>
      <vt:lpstr>1_디자인 사용자 지정</vt:lpstr>
      <vt:lpstr>2_디자인 사용자 지정</vt:lpstr>
      <vt:lpstr>3_디자인 사용자 지정</vt:lpstr>
      <vt:lpstr>조화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sbkim</dc:creator>
  <cp:lastModifiedBy>mingu</cp:lastModifiedBy>
  <cp:revision>511</cp:revision>
  <dcterms:created xsi:type="dcterms:W3CDTF">2013-03-13T06:37:48Z</dcterms:created>
  <dcterms:modified xsi:type="dcterms:W3CDTF">2019-04-21T13:26:18Z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C:\Users\Seoung Bum Kim\Dropbox\Teaching\Korea University\2019\Spring\Data Mining\Lecture Slides\2019\E_선형회귀모델1.pptx</vt:lpwstr>
  </property>
</Properties>
</file>