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3" r:id="rId2"/>
    <p:sldMasterId id="2147483782" r:id="rId3"/>
    <p:sldMasterId id="2147483900" r:id="rId4"/>
  </p:sldMasterIdLst>
  <p:notesMasterIdLst>
    <p:notesMasterId r:id="rId43"/>
  </p:notesMasterIdLst>
  <p:sldIdLst>
    <p:sldId id="263" r:id="rId5"/>
    <p:sldId id="1377" r:id="rId6"/>
    <p:sldId id="1400" r:id="rId7"/>
    <p:sldId id="1397" r:id="rId8"/>
    <p:sldId id="1398" r:id="rId9"/>
    <p:sldId id="1401" r:id="rId10"/>
    <p:sldId id="1417" r:id="rId11"/>
    <p:sldId id="1418" r:id="rId12"/>
    <p:sldId id="1402" r:id="rId13"/>
    <p:sldId id="1403" r:id="rId14"/>
    <p:sldId id="1411" r:id="rId15"/>
    <p:sldId id="1413" r:id="rId16"/>
    <p:sldId id="1419" r:id="rId17"/>
    <p:sldId id="1420" r:id="rId18"/>
    <p:sldId id="1421" r:id="rId19"/>
    <p:sldId id="1406" r:id="rId20"/>
    <p:sldId id="1422" r:id="rId21"/>
    <p:sldId id="1423" r:id="rId22"/>
    <p:sldId id="1424" r:id="rId23"/>
    <p:sldId id="1425" r:id="rId24"/>
    <p:sldId id="1428" r:id="rId25"/>
    <p:sldId id="1427" r:id="rId26"/>
    <p:sldId id="1429" r:id="rId27"/>
    <p:sldId id="1430" r:id="rId28"/>
    <p:sldId id="1431" r:id="rId29"/>
    <p:sldId id="1432" r:id="rId30"/>
    <p:sldId id="1407" r:id="rId31"/>
    <p:sldId id="1408" r:id="rId32"/>
    <p:sldId id="1433" r:id="rId33"/>
    <p:sldId id="1435" r:id="rId34"/>
    <p:sldId id="1436" r:id="rId35"/>
    <p:sldId id="1438" r:id="rId36"/>
    <p:sldId id="1439" r:id="rId37"/>
    <p:sldId id="1440" r:id="rId38"/>
    <p:sldId id="1441" r:id="rId39"/>
    <p:sldId id="1442" r:id="rId40"/>
    <p:sldId id="1443" r:id="rId41"/>
    <p:sldId id="139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Seoung Bum" initials="KSB" lastIdx="1" clrIdx="0">
    <p:extLst>
      <p:ext uri="{19B8F6BF-5375-455C-9EA6-DF929625EA0E}">
        <p15:presenceInfo xmlns:p15="http://schemas.microsoft.com/office/powerpoint/2012/main" userId="f052ebe4a8cb2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618"/>
    <a:srgbClr val="DC7016"/>
    <a:srgbClr val="FF9900"/>
    <a:srgbClr val="0000FF"/>
    <a:srgbClr val="A9BBF5"/>
    <a:srgbClr val="FCA2EF"/>
    <a:srgbClr val="F6F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193" autoAdjust="0"/>
  </p:normalViewPr>
  <p:slideViewPr>
    <p:cSldViewPr>
      <p:cViewPr>
        <p:scale>
          <a:sx n="100" d="100"/>
          <a:sy n="100" d="100"/>
        </p:scale>
        <p:origin x="2280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B8DD-BCF6-434F-B41E-53BF928DC75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C5B42-B58E-4067-B793-131CD8A17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0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CE5F0-15BA-417D-9593-89B54FB46F56}" type="slidenum">
              <a:rPr lang="zh-CN" altLang="en-US">
                <a:solidFill>
                  <a:prstClr val="black"/>
                </a:solidFill>
              </a:rPr>
              <a:pPr/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8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5" name="Picture 3" descr="LT_PuzzlePiec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</p:spPr>
      </p:pic>
      <p:sp>
        <p:nvSpPr>
          <p:cNvPr id="320516" name="Rectangle 4"/>
          <p:cNvSpPr>
            <a:spLocks noChangeArrowheads="1"/>
          </p:cNvSpPr>
          <p:nvPr userDrawn="1"/>
        </p:nvSpPr>
        <p:spPr bwMode="gray">
          <a:xfrm>
            <a:off x="2933083" y="2205038"/>
            <a:ext cx="5671365" cy="936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320517" name="Rectangle 5"/>
          <p:cNvSpPr>
            <a:spLocks noChangeArrowheads="1"/>
          </p:cNvSpPr>
          <p:nvPr userDrawn="1"/>
        </p:nvSpPr>
        <p:spPr bwMode="gray">
          <a:xfrm>
            <a:off x="4932363" y="2997200"/>
            <a:ext cx="3743325" cy="5762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1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C7DDAF65-67E2-4230-9F1A-B60F161FD5E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11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752A209-D14B-4134-B16A-C17177BC786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79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1377C75C-1B68-4116-8DDF-2B05B6633901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622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0B1D376A-25CB-47B7-A8D4-8945C6118FD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08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9ED4108-F5E6-48AB-8EAB-D5845719BB1C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08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7932F1A-3F25-4855-B073-6D2AEC8EE078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15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D847C47D-D355-4543-AF00-E91AA6D9303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406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F25F364F-900D-457B-A24E-EFDD9B9AD43D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336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B8793B06-6FE9-45D1-8F45-96502184B7F3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49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2D55DFF-E893-4F10-840C-FD6DFE9E624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1377C75C-1B68-4116-8DDF-2B05B6633901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567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C7DDAF65-67E2-4230-9F1A-B60F161FD5E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59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752A209-D14B-4134-B16A-C17177BC786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32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F240E-E133-4605-86F5-6DD29E14397C}" type="datetime1">
              <a:rPr lang="en-US">
                <a:solidFill>
                  <a:srgbClr val="000000"/>
                </a:solidFill>
              </a:rPr>
              <a:pPr>
                <a:defRPr/>
              </a:pPr>
              <a:t>4/18/2019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0" y="6553200"/>
            <a:ext cx="381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BF3A-C102-42BE-A713-F43C224BD1B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B5EDC9-01F8-4F9E-AEFD-6D69CFA1DDC4}" type="datetime1">
              <a:rPr lang="ko-KR" altLang="en-US" smtClean="0">
                <a:solidFill>
                  <a:srgbClr val="000000"/>
                </a:solidFill>
              </a:rPr>
              <a:pPr/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51CCFF-9B0F-4ADE-84A7-2D6495452C4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34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174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fld id="{F2315714-C13D-4D4E-962B-4166D20CF6C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18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170D1-B355-4918-B104-9F2E1E3BCFE5}" type="datetime1">
              <a:rPr lang="en-US">
                <a:solidFill>
                  <a:srgbClr val="000000"/>
                </a:solidFill>
              </a:rPr>
              <a:pPr>
                <a:defRPr/>
              </a:pPr>
              <a:t>4/18/2019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0" y="6553200"/>
            <a:ext cx="381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426C2-440A-42CA-B6A7-2D767330B83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68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1377C75C-1B68-4116-8DDF-2B05B6633901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506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0B1D376A-25CB-47B7-A8D4-8945C6118FD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453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9ED4108-F5E6-48AB-8EAB-D5845719BB1C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85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7932F1A-3F25-4855-B073-6D2AEC8EE078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3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0B1D376A-25CB-47B7-A8D4-8945C6118FD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243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D847C47D-D355-4543-AF00-E91AA6D9303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588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F25F364F-900D-457B-A24E-EFDD9B9AD43D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005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B8793B06-6FE9-45D1-8F45-96502184B7F3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083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2D55DFF-E893-4F10-840C-FD6DFE9E624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6636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C7DDAF65-67E2-4230-9F1A-B60F161FD5E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591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752A209-D14B-4134-B16A-C17177BC786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8877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F240E-E133-4605-86F5-6DD29E14397C}" type="datetime1">
              <a:rPr lang="en-US">
                <a:solidFill>
                  <a:srgbClr val="000000"/>
                </a:solidFill>
              </a:rPr>
              <a:pPr>
                <a:defRPr/>
              </a:pPr>
              <a:t>4/18/2019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0" y="6553200"/>
            <a:ext cx="381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BF3A-C102-42BE-A713-F43C224BD1B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94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428605"/>
            <a:ext cx="8786813" cy="480115"/>
          </a:xfrm>
          <a:prstGeom prst="rect">
            <a:avLst/>
          </a:prstGeom>
        </p:spPr>
        <p:txBody>
          <a:bodyPr/>
          <a:lstStyle>
            <a:lvl1pPr>
              <a:defRPr sz="2400" b="1" spc="-15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178831" y="1196753"/>
            <a:ext cx="8786813" cy="5375520"/>
          </a:xfrm>
          <a:prstGeom prst="rect">
            <a:avLst/>
          </a:prstGeom>
          <a:noFill/>
          <a:ln w="19050">
            <a:noFill/>
          </a:ln>
        </p:spPr>
        <p:txBody>
          <a:bodyPr anchor="t"/>
          <a:lstStyle>
            <a:lvl1pPr marL="360363" indent="-360363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v"/>
              <a:defRPr sz="2000" b="1" spc="-150">
                <a:latin typeface="+mn-ea"/>
                <a:ea typeface="+mn-ea"/>
              </a:defRPr>
            </a:lvl1pPr>
            <a:lvl2pPr marL="627063" indent="-2730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 b="0" spc="-150">
                <a:latin typeface="+mn-ea"/>
                <a:ea typeface="+mn-ea"/>
              </a:defRPr>
            </a:lvl2pPr>
            <a:lvl3pPr marL="985838" indent="-265113">
              <a:lnSpc>
                <a:spcPct val="150000"/>
              </a:lnSpc>
              <a:buClr>
                <a:schemeClr val="accent3"/>
              </a:buClr>
              <a:buFont typeface="Wingdings" pitchFamily="2" charset="2"/>
              <a:buChar char="ü"/>
              <a:defRPr spc="-150"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en-US" altLang="ko-KR" dirty="0" err="1"/>
              <a:t>Aaa</a:t>
            </a:r>
            <a:endParaRPr lang="en-US" altLang="ko-KR" dirty="0"/>
          </a:p>
          <a:p>
            <a:pPr lvl="2"/>
            <a:r>
              <a:rPr lang="en-US" altLang="ko-KR" dirty="0" err="1"/>
              <a:t>Aaa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600849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86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62526" y="6483350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820738" latinLnBrk="0">
              <a:lnSpc>
                <a:spcPts val="1200"/>
              </a:lnSpc>
              <a:defRPr/>
            </a:pPr>
            <a:fld id="{10763757-6B68-4461-ADD4-50E900CC3295}" type="slidenum">
              <a:rPr lang="en-US" altLang="ko-KR" sz="900">
                <a:solidFill>
                  <a:srgbClr val="002776"/>
                </a:solidFill>
                <a:ea typeface="돋움" pitchFamily="50" charset="-127"/>
              </a:rPr>
              <a:pPr algn="ctr" defTabSz="820738" latinLnBrk="0">
                <a:lnSpc>
                  <a:spcPts val="1200"/>
                </a:lnSpc>
                <a:defRPr/>
              </a:pPr>
              <a:t>‹#›</a:t>
            </a:fld>
            <a:endParaRPr lang="en-US" altLang="ko-KR" sz="900" dirty="0">
              <a:solidFill>
                <a:srgbClr val="002776"/>
              </a:solidFill>
              <a:ea typeface="돋움" pitchFamily="50" charset="-127"/>
            </a:endParaRP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1143000" indent="-228600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1" y="1484315"/>
            <a:ext cx="4553679" cy="1034129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400" b="1">
                <a:solidFill>
                  <a:schemeClr val="tx1"/>
                </a:solidFill>
              </a:defRPr>
            </a:lvl2pPr>
            <a:lvl3pPr>
              <a:defRPr sz="1400" b="1">
                <a:solidFill>
                  <a:schemeClr val="tx1"/>
                </a:solidFill>
              </a:defRPr>
            </a:lvl3pPr>
            <a:lvl4pPr>
              <a:defRPr sz="1400" b="1">
                <a:solidFill>
                  <a:schemeClr val="tx1"/>
                </a:solidFill>
              </a:defRPr>
            </a:lvl4pPr>
            <a:lvl5pPr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310711" y="228600"/>
            <a:ext cx="8541630" cy="4953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9731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1419B63-1B87-4C80-90E1-AA1968F09872}" type="datetimeFigureOut">
              <a:rPr lang="ko-KR" altLang="en-US">
                <a:solidFill>
                  <a:srgbClr val="1C1C1C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781CA4-B58B-417C-B212-D3A9283F4FFE}" type="slidenum">
              <a:rPr lang="ko-KR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9ED4108-F5E6-48AB-8EAB-D5845719BB1C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9530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3FACB-A733-41BC-B0C7-AC7517E8E4EB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346BD-03B1-435C-AB89-AE48EA367FD2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65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7ED7D-DC89-41CA-A507-9CEDCEBFE26A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CB32A-BA86-4A6C-A1EF-2A0398159C1E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EF4D-AC25-43E3-98DA-8D4D786DE853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853C9-0348-409A-9366-A072AD533D6D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18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343F-B081-40AC-B137-2A8CE26068CE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59BF-D758-4C30-9C11-FABDB8087BB0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858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31EAE-9B5B-4D71-85D8-358D8F6A9D55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B246A-D2D4-40CF-8450-75732648960D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957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422F4-C1DB-42F1-BCC0-FEE8773DC277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F857B-46B4-4171-89BC-26B2F2EB3C0C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831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05CD0-9D52-4D14-8256-98A848C69C29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4A3F2-6D58-40FC-B3E9-443CEE8D03C5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05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DE4E4-4840-4011-9AEA-FB601772513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4FE4-5688-4A22-BDA5-0C11CDEAD585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69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BBA75-FF9A-4E64-8CCE-1A9B67F5DFEA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D3FCF-6E58-481C-B334-736118B0C90C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529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EAF2-0B93-450A-824C-13694575D0D9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5650F-F6D1-4230-8952-35AD4A79A49C}" type="slidenum">
              <a:rPr lang="ko-KR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E7932F1A-3F25-4855-B073-6D2AEC8EE078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5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D847C47D-D355-4543-AF00-E91AA6D93030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9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rbel" panose="020B0503020204020204" pitchFamily="34" charset="0"/>
              </a:defRPr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F25F364F-900D-457B-A24E-EFDD9B9AD43D}" type="slidenum">
              <a:rPr lang="ko-KR" altLang="en-US" smtClean="0">
                <a:solidFill>
                  <a:srgbClr val="FFFFFF"/>
                </a:solidFill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dirty="0">
              <a:solidFill>
                <a:srgbClr val="FFFFFF"/>
              </a:solidFill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55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B8793B06-6FE9-45D1-8F45-96502184B7F3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77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771775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fld id="{72D55DFF-E893-4F10-840C-FD6DFE9E624B}" type="slidenum">
              <a:rPr lang="ko-KR" altLang="en-US" sz="120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rPr>
              <a:pPr algn="ctr" fontAlgn="t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t>‹#›</a:t>
            </a:fld>
            <a:endParaRPr lang="en-US" altLang="ko-KR" sz="1200" dirty="0">
              <a:solidFill>
                <a:srgbClr val="FFFFFF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8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16" name="Rectangle 24"/>
          <p:cNvSpPr>
            <a:spLocks noChangeArrowheads="1"/>
          </p:cNvSpPr>
          <p:nvPr/>
        </p:nvSpPr>
        <p:spPr bwMode="gray">
          <a:xfrm>
            <a:off x="250825" y="270176"/>
            <a:ext cx="8642350" cy="6337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0" y="836712"/>
            <a:ext cx="9144000" cy="0"/>
          </a:xfrm>
          <a:prstGeom prst="line">
            <a:avLst/>
          </a:prstGeom>
          <a:noFill/>
          <a:ln w="38100">
            <a:solidFill>
              <a:srgbClr val="DC701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707586" name="Picture 2" descr="ííìì¤í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86" y="37132"/>
            <a:ext cx="1142874" cy="3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4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16" name="Rectangle 24"/>
          <p:cNvSpPr>
            <a:spLocks noChangeArrowheads="1"/>
          </p:cNvSpPr>
          <p:nvPr/>
        </p:nvSpPr>
        <p:spPr bwMode="gray">
          <a:xfrm>
            <a:off x="250825" y="260350"/>
            <a:ext cx="8642350" cy="6337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13" name="슬라이드 번호 개체 틀 40"/>
          <p:cNvSpPr>
            <a:spLocks noGrp="1"/>
          </p:cNvSpPr>
          <p:nvPr/>
        </p:nvSpPr>
        <p:spPr bwMode="auto">
          <a:xfrm>
            <a:off x="4249475" y="6492331"/>
            <a:ext cx="914033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2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2pPr>
            <a:lvl3pPr marL="9144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3pPr>
            <a:lvl4pPr marL="13716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4pPr>
            <a:lvl5pPr marL="18288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fld id="{251AECCE-E78E-429D-92FF-D8C64997AA6A}" type="slidenum">
              <a:rPr lang="en-US" altLang="ko-KR" smtClean="0">
                <a:solidFill>
                  <a:srgbClr val="000000"/>
                </a:solidFill>
              </a:rPr>
              <a:pPr>
                <a:lnSpc>
                  <a:spcPct val="120000"/>
                </a:lnSpc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/ 264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-1588" y="6357938"/>
            <a:ext cx="9144001" cy="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latinLnBrk="0">
              <a:defRPr/>
            </a:pPr>
            <a:endParaRPr lang="ko-KR" altLang="en-US" kern="0" dirty="0">
              <a:solidFill>
                <a:sysClr val="windowText" lastClr="000000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39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57" r:id="rId14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16" name="Rectangle 24"/>
          <p:cNvSpPr>
            <a:spLocks noChangeArrowheads="1"/>
          </p:cNvSpPr>
          <p:nvPr/>
        </p:nvSpPr>
        <p:spPr bwMode="gray">
          <a:xfrm>
            <a:off x="250825" y="260350"/>
            <a:ext cx="8642350" cy="6337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13" name="슬라이드 번호 개체 틀 40"/>
          <p:cNvSpPr>
            <a:spLocks noGrp="1"/>
          </p:cNvSpPr>
          <p:nvPr/>
        </p:nvSpPr>
        <p:spPr bwMode="auto">
          <a:xfrm>
            <a:off x="4249475" y="6492331"/>
            <a:ext cx="914033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2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2pPr>
            <a:lvl3pPr marL="9144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3pPr>
            <a:lvl4pPr marL="13716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4pPr>
            <a:lvl5pPr marL="1828800" algn="ctr" rtl="0" fontAlgn="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fld id="{251AECCE-E78E-429D-92FF-D8C64997AA6A}" type="slidenum">
              <a:rPr lang="en-US" altLang="ko-KR" smtClean="0">
                <a:solidFill>
                  <a:srgbClr val="000000"/>
                </a:solidFill>
              </a:rPr>
              <a:pPr>
                <a:lnSpc>
                  <a:spcPct val="120000"/>
                </a:lnSpc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/ 252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-1588" y="6357938"/>
            <a:ext cx="9144001" cy="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 latinLnBrk="0">
              <a:defRPr/>
            </a:pPr>
            <a:endParaRPr lang="ko-KR" altLang="en-US" kern="0" dirty="0">
              <a:solidFill>
                <a:sysClr val="windowText" lastClr="000000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3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6" r:id="rId11"/>
    <p:sldLayoutId id="2147483797" r:id="rId12"/>
    <p:sldLayoutId id="2147483805" r:id="rId13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53523-ACAA-4B6D-B8A1-C4631A4258C7}" type="datetimeFigureOut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2019-04-18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0" y="0"/>
            <a:ext cx="9144000" cy="112871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75" y="64150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AA4D9F-D4A1-4116-874B-228E9DD5FE7A}" type="slidenum">
              <a:rPr lang="ko-KR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200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140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r.akinator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0.png"/><Relationship Id="rId9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ChangeArrowheads="1"/>
          </p:cNvSpPr>
          <p:nvPr/>
        </p:nvSpPr>
        <p:spPr bwMode="gray">
          <a:xfrm>
            <a:off x="1187450" y="1847081"/>
            <a:ext cx="6769100" cy="7898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333399"/>
              </a:solidFill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765954" name="Text Box 2"/>
          <p:cNvSpPr txBox="1">
            <a:spLocks noChangeArrowheads="1"/>
          </p:cNvSpPr>
          <p:nvPr/>
        </p:nvSpPr>
        <p:spPr bwMode="auto">
          <a:xfrm>
            <a:off x="1144588" y="2028825"/>
            <a:ext cx="6840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의사결정나무 </a:t>
            </a:r>
            <a:r>
              <a:rPr kumimoji="1" lang="en-US" altLang="ko-K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(Decision Tree)</a:t>
            </a:r>
            <a:endParaRPr kumimoji="1" lang="ko-KR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Recursive Partitioning</a:t>
            </a:r>
          </a:p>
        </p:txBody>
      </p:sp>
      <p:sp>
        <p:nvSpPr>
          <p:cNvPr id="6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93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입력 변수의 영역을 두 개로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구분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구분하기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전보다 구분된 뒤에 각 영역의 순도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(purity, homogeneity)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가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증가하도록</a:t>
            </a: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105" name="Picture 2" descr="https://i.imgur.com/THaJK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07"/>
          <a:stretch/>
        </p:blipFill>
        <p:spPr bwMode="auto">
          <a:xfrm>
            <a:off x="586155" y="2431289"/>
            <a:ext cx="3921638" cy="177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https://i.imgur.com/THaJK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7" r="1691" b="38876"/>
          <a:stretch/>
        </p:blipFill>
        <p:spPr bwMode="auto">
          <a:xfrm>
            <a:off x="586155" y="4581128"/>
            <a:ext cx="3855325" cy="190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4441480" y="4669460"/>
            <a:ext cx="3768971" cy="1820009"/>
            <a:chOff x="4441480" y="3983047"/>
            <a:chExt cx="3768971" cy="1820009"/>
          </a:xfrm>
        </p:grpSpPr>
        <p:pic>
          <p:nvPicPr>
            <p:cNvPr id="108" name="Picture 2" descr="https://i.imgur.com/THaJKe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009" r="3893"/>
            <a:stretch/>
          </p:blipFill>
          <p:spPr bwMode="auto">
            <a:xfrm>
              <a:off x="4441480" y="3983047"/>
              <a:ext cx="3768971" cy="1820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24"/>
            <p:cNvSpPr>
              <a:spLocks noChangeArrowheads="1"/>
            </p:cNvSpPr>
            <p:nvPr/>
          </p:nvSpPr>
          <p:spPr bwMode="auto">
            <a:xfrm>
              <a:off x="5435665" y="5064493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auto">
            <a:xfrm>
              <a:off x="5435665" y="5243673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auto">
            <a:xfrm>
              <a:off x="5656128" y="4687432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12" name="Oval 24"/>
            <p:cNvSpPr>
              <a:spLocks noChangeArrowheads="1"/>
            </p:cNvSpPr>
            <p:nvPr/>
          </p:nvSpPr>
          <p:spPr bwMode="auto">
            <a:xfrm>
              <a:off x="4972604" y="4829599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13" name="Oval 24"/>
            <p:cNvSpPr>
              <a:spLocks noChangeArrowheads="1"/>
            </p:cNvSpPr>
            <p:nvPr/>
          </p:nvSpPr>
          <p:spPr bwMode="auto">
            <a:xfrm>
              <a:off x="4820204" y="4763632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14" name="Oval 24"/>
            <p:cNvSpPr>
              <a:spLocks noChangeArrowheads="1"/>
            </p:cNvSpPr>
            <p:nvPr/>
          </p:nvSpPr>
          <p:spPr bwMode="auto">
            <a:xfrm>
              <a:off x="4815376" y="538536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5048804" y="5366342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16" name="Oval 24"/>
            <p:cNvSpPr>
              <a:spLocks noChangeArrowheads="1"/>
            </p:cNvSpPr>
            <p:nvPr/>
          </p:nvSpPr>
          <p:spPr bwMode="auto">
            <a:xfrm>
              <a:off x="5651685" y="530916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17" name="Oval 24"/>
            <p:cNvSpPr>
              <a:spLocks noChangeArrowheads="1"/>
            </p:cNvSpPr>
            <p:nvPr/>
          </p:nvSpPr>
          <p:spPr bwMode="auto">
            <a:xfrm>
              <a:off x="5457944" y="4611232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8" name="Oval 24"/>
          <p:cNvSpPr>
            <a:spLocks noChangeArrowheads="1"/>
          </p:cNvSpPr>
          <p:nvPr/>
        </p:nvSpPr>
        <p:spPr bwMode="auto">
          <a:xfrm>
            <a:off x="1462294" y="5779934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119" name="Oval 24"/>
          <p:cNvSpPr>
            <a:spLocks noChangeArrowheads="1"/>
          </p:cNvSpPr>
          <p:nvPr/>
        </p:nvSpPr>
        <p:spPr bwMode="auto">
          <a:xfrm>
            <a:off x="1462294" y="5959114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120" name="Oval 24"/>
          <p:cNvSpPr>
            <a:spLocks noChangeArrowheads="1"/>
          </p:cNvSpPr>
          <p:nvPr/>
        </p:nvSpPr>
        <p:spPr bwMode="auto">
          <a:xfrm>
            <a:off x="1682757" y="5402873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121" name="Oval 24"/>
          <p:cNvSpPr>
            <a:spLocks noChangeArrowheads="1"/>
          </p:cNvSpPr>
          <p:nvPr/>
        </p:nvSpPr>
        <p:spPr bwMode="auto">
          <a:xfrm>
            <a:off x="999233" y="554504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122" name="Oval 24"/>
          <p:cNvSpPr>
            <a:spLocks noChangeArrowheads="1"/>
          </p:cNvSpPr>
          <p:nvPr/>
        </p:nvSpPr>
        <p:spPr bwMode="auto">
          <a:xfrm>
            <a:off x="846833" y="5479073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123" name="Oval 24"/>
          <p:cNvSpPr>
            <a:spLocks noChangeArrowheads="1"/>
          </p:cNvSpPr>
          <p:nvPr/>
        </p:nvSpPr>
        <p:spPr bwMode="auto">
          <a:xfrm>
            <a:off x="842005" y="610080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124" name="Oval 24"/>
          <p:cNvSpPr>
            <a:spLocks noChangeArrowheads="1"/>
          </p:cNvSpPr>
          <p:nvPr/>
        </p:nvSpPr>
        <p:spPr bwMode="auto">
          <a:xfrm>
            <a:off x="1075433" y="608178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125" name="Oval 24"/>
          <p:cNvSpPr>
            <a:spLocks noChangeArrowheads="1"/>
          </p:cNvSpPr>
          <p:nvPr/>
        </p:nvSpPr>
        <p:spPr bwMode="auto">
          <a:xfrm>
            <a:off x="1910543" y="602460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1484573" y="5326673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842005" y="3062086"/>
            <a:ext cx="993152" cy="926532"/>
            <a:chOff x="842005" y="2375673"/>
            <a:chExt cx="993152" cy="926532"/>
          </a:xfrm>
        </p:grpSpPr>
        <p:sp>
          <p:nvSpPr>
            <p:cNvPr id="128" name="Oval 24"/>
            <p:cNvSpPr>
              <a:spLocks noChangeArrowheads="1"/>
            </p:cNvSpPr>
            <p:nvPr/>
          </p:nvSpPr>
          <p:spPr bwMode="auto">
            <a:xfrm>
              <a:off x="1462294" y="282893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29" name="Oval 24"/>
            <p:cNvSpPr>
              <a:spLocks noChangeArrowheads="1"/>
            </p:cNvSpPr>
            <p:nvPr/>
          </p:nvSpPr>
          <p:spPr bwMode="auto">
            <a:xfrm>
              <a:off x="1462294" y="300811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30" name="Oval 24"/>
            <p:cNvSpPr>
              <a:spLocks noChangeArrowheads="1"/>
            </p:cNvSpPr>
            <p:nvPr/>
          </p:nvSpPr>
          <p:spPr bwMode="auto">
            <a:xfrm>
              <a:off x="1682757" y="2451873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31" name="Oval 24"/>
            <p:cNvSpPr>
              <a:spLocks noChangeArrowheads="1"/>
            </p:cNvSpPr>
            <p:nvPr/>
          </p:nvSpPr>
          <p:spPr bwMode="auto">
            <a:xfrm>
              <a:off x="999233" y="2594040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32" name="Oval 24"/>
            <p:cNvSpPr>
              <a:spLocks noChangeArrowheads="1"/>
            </p:cNvSpPr>
            <p:nvPr/>
          </p:nvSpPr>
          <p:spPr bwMode="auto">
            <a:xfrm>
              <a:off x="846833" y="2528073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33" name="Oval 24"/>
            <p:cNvSpPr>
              <a:spLocks noChangeArrowheads="1"/>
            </p:cNvSpPr>
            <p:nvPr/>
          </p:nvSpPr>
          <p:spPr bwMode="auto">
            <a:xfrm>
              <a:off x="842005" y="3149805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34" name="Oval 24"/>
            <p:cNvSpPr>
              <a:spLocks noChangeArrowheads="1"/>
            </p:cNvSpPr>
            <p:nvPr/>
          </p:nvSpPr>
          <p:spPr bwMode="auto">
            <a:xfrm>
              <a:off x="1075433" y="313078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35" name="Oval 24"/>
            <p:cNvSpPr>
              <a:spLocks noChangeArrowheads="1"/>
            </p:cNvSpPr>
            <p:nvPr/>
          </p:nvSpPr>
          <p:spPr bwMode="auto">
            <a:xfrm>
              <a:off x="1678314" y="3073605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136" name="Oval 24"/>
            <p:cNvSpPr>
              <a:spLocks noChangeArrowheads="1"/>
            </p:cNvSpPr>
            <p:nvPr/>
          </p:nvSpPr>
          <p:spPr bwMode="auto">
            <a:xfrm>
              <a:off x="1484573" y="2375673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Classification Tree – Impurity Measure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필요한 것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영역의 순도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(purity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homogeneity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 측정하기 위한 지표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계산을 편하게 하기 위하여 영역의 불순도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(impurity)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 측정한다</a:t>
            </a: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1345"/>
          <a:stretch/>
        </p:blipFill>
        <p:spPr>
          <a:xfrm>
            <a:off x="611560" y="3933056"/>
            <a:ext cx="7557025" cy="2183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2222386"/>
                <a:ext cx="8424863" cy="1438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Misclassification</m:t>
                    </m:r>
                    <m:r>
                      <a:rPr lang="en-US" altLang="ko-KR" i="0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Error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: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Gini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Index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𝑘</m:t>
                        </m:r>
                        <m:r>
                          <m:rPr>
                            <m:lit/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𝑚𝑘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𝑚𝑘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𝑚𝑘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ko-KR" b="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Entropy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𝑚𝑘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𝑚𝑘</m:t>
                            </m:r>
                          </m:sub>
                        </m:sSub>
                      </m:e>
                    </m:func>
                  </m:oMath>
                </a14:m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2222386"/>
                <a:ext cx="8424863" cy="1438855"/>
              </a:xfrm>
              <a:prstGeom prst="rect">
                <a:avLst/>
              </a:prstGeom>
              <a:blipFill>
                <a:blip r:embed="rId3"/>
                <a:stretch>
                  <a:fillRect l="-434" t="-25424" b="-436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44"/>
          <p:cNvSpPr txBox="1">
            <a:spLocks noChangeArrowheads="1"/>
          </p:cNvSpPr>
          <p:nvPr/>
        </p:nvSpPr>
        <p:spPr bwMode="auto">
          <a:xfrm>
            <a:off x="4019512" y="6056178"/>
            <a:ext cx="1125248" cy="5411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0.5</a:t>
            </a: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572000" y="3992298"/>
            <a:ext cx="0" cy="2173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99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Impurity Measure - Entropy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5029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Step </a:t>
                </a:r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1.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‘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 전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’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전체 관측치 영역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에 대한 </a:t>
                </a:r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불순도를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계산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영역에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속한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관측치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중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범주에 속하는 관측치 수 비율</a:t>
                </a: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모든 관측치가 동일한 범주에 속할 경우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𝑒𝑛𝑡𝑟𝑜𝑝𝑦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) = 0</m:t>
                    </m:r>
                  </m:oMath>
                </a14:m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두 개의 범주에 속하는 개체의 수가 동일할 경우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𝑒𝑛𝑡𝑟𝑜𝑝𝑦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)=1</m:t>
                    </m:r>
                  </m:oMath>
                </a14:m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5029582"/>
              </a:xfrm>
              <a:prstGeom prst="rect">
                <a:avLst/>
              </a:prstGeom>
              <a:blipFill>
                <a:blip r:embed="rId2"/>
                <a:stretch>
                  <a:fillRect l="-4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50091" y="1562423"/>
                <a:ext cx="3194400" cy="77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1" y="1562423"/>
                <a:ext cx="3194400" cy="777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 bwMode="auto">
          <a:xfrm>
            <a:off x="1726557" y="3038254"/>
            <a:ext cx="1800000" cy="180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0AD4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1925955" y="321828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2322011" y="321828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646035" y="3223835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042091" y="321828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078355" y="357832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2466027" y="357832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898075" y="357832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2250003" y="4082382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790051" y="4082382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574027" y="4370414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042091" y="4550422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141979" y="4514430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925955" y="4234782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2502019" y="4010374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186107" y="4234782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3222099" y="3470302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18557" y="3573016"/>
                <a:ext cx="5155835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ko-KR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ko-KR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endParaRPr lang="ko-KR" altLang="en-US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57" y="3573016"/>
                <a:ext cx="5155835" cy="797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Impurity Measure - Entropy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5870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Step 2.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‘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후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’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분할된 영역들에 대한 </a:t>
                </a:r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불순도를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계산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 전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관측치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중 분할 후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영역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에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속하는 관측치의 비율</a:t>
                </a: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분기 후의 </a:t>
                </a:r>
                <a:r>
                  <a:rPr lang="ko-KR" altLang="en-US" b="1" dirty="0">
                    <a:solidFill>
                      <a:srgbClr val="E87618"/>
                    </a:solidFill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정보 획득</a:t>
                </a:r>
                <a:r>
                  <a:rPr lang="en-US" altLang="ko-KR" b="1" dirty="0">
                    <a:solidFill>
                      <a:srgbClr val="E87618"/>
                    </a:solidFill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(Information gain)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: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0.95-0.61=0.34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5870453"/>
              </a:xfrm>
              <a:prstGeom prst="rect">
                <a:avLst/>
              </a:prstGeom>
              <a:blipFill>
                <a:blip r:embed="rId2"/>
                <a:stretch>
                  <a:fillRect l="-434" b="-7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50091" y="1562423"/>
                <a:ext cx="3194400" cy="77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91" y="1562423"/>
                <a:ext cx="3194400" cy="777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11526" y="2931754"/>
                <a:ext cx="4437946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ko-KR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26" y="2931754"/>
                <a:ext cx="4437946" cy="778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0198" y="3975882"/>
                <a:ext cx="4984057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 baseline="-25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 baseline="-25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=0.54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98" y="3975882"/>
                <a:ext cx="4984057" cy="797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63728" y="4703349"/>
                <a:ext cx="4984057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 baseline="-25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 baseline="-25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28" y="4703349"/>
                <a:ext cx="4984057" cy="7973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24991" y="5500747"/>
                <a:ext cx="4654031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0.54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4=0.61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91" y="5500747"/>
                <a:ext cx="4654031" cy="797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/>
          <p:cNvSpPr/>
          <p:nvPr/>
        </p:nvSpPr>
        <p:spPr bwMode="auto">
          <a:xfrm>
            <a:off x="896264" y="3149434"/>
            <a:ext cx="1800000" cy="180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0AD4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1095662" y="332946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1491718" y="332946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1815742" y="3335015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211798" y="332946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1248062" y="368950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1635734" y="368950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067782" y="368950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1419710" y="4193562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1959758" y="4193562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1743734" y="4481594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2211798" y="4661602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1311686" y="4625610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1095662" y="4345962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1671726" y="4121554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2355814" y="4345962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2391806" y="3581482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2" name="직선 연결선 61"/>
          <p:cNvCxnSpPr>
            <a:stCxn id="27" idx="1"/>
            <a:endCxn id="27" idx="3"/>
          </p:cNvCxnSpPr>
          <p:nvPr/>
        </p:nvCxnSpPr>
        <p:spPr bwMode="auto">
          <a:xfrm>
            <a:off x="896264" y="4049434"/>
            <a:ext cx="1800000" cy="0"/>
          </a:xfrm>
          <a:prstGeom prst="line">
            <a:avLst/>
          </a:prstGeom>
          <a:solidFill>
            <a:sysClr val="window" lastClr="FFFFFF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01275" y="3396816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5" y="3396816"/>
                <a:ext cx="49885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/>
              <p:cNvSpPr/>
              <p:nvPr/>
            </p:nvSpPr>
            <p:spPr>
              <a:xfrm>
                <a:off x="401275" y="4310278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4" name="직사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5" y="4310278"/>
                <a:ext cx="49885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3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Impurity Measure – Gini Index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4580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Step </a:t>
                </a:r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1.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‘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 전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’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전체 관측치 영역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에 대한 </a:t>
                </a:r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불순도를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계산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영역에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속한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관측치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중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범주에 속하는 관측치 수 비율</a:t>
                </a: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모든 관측치가 동일한 범주에 속할 경우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𝐺𝐼𝑁𝐼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0</m:t>
                    </m:r>
                  </m:oMath>
                </a14:m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두 개의 범주에 속하는 개체의 수가 동일할 경우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𝐺𝐼𝑁𝐼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0.5</m:t>
                    </m:r>
                  </m:oMath>
                </a14:m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4580741"/>
              </a:xfrm>
              <a:prstGeom prst="rect">
                <a:avLst/>
              </a:prstGeom>
              <a:blipFill>
                <a:blip r:embed="rId2"/>
                <a:stretch>
                  <a:fillRect l="-4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 bwMode="auto">
          <a:xfrm>
            <a:off x="1726557" y="2614199"/>
            <a:ext cx="1800000" cy="180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0AD4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925955" y="2794231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322011" y="2794231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646035" y="2799780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042091" y="2794231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2078355" y="3154271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466027" y="3154271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2898075" y="3154271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250003" y="3658327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2790051" y="3658327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574027" y="3946359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042091" y="4126367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2141979" y="4090375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1925955" y="3810727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2502019" y="3586319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3186107" y="3810727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3222099" y="3046247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67626" y="3140968"/>
                <a:ext cx="3888565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≈0.47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626" y="3140968"/>
                <a:ext cx="3888565" cy="677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Impurity Measure – Gini Index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5029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Step 2.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‘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후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’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분할된 영역들에 대한 </a:t>
                </a:r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불순도를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계산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 전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관측치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중 분할 후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영역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에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속하는 관측치의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비율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분기 후의 </a:t>
                </a:r>
                <a:r>
                  <a:rPr lang="ko-KR" altLang="en-US" b="1" dirty="0">
                    <a:solidFill>
                      <a:srgbClr val="E87618"/>
                    </a:solidFill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정보 획득</a:t>
                </a:r>
                <a:r>
                  <a:rPr lang="en-US" altLang="ko-KR" b="1" dirty="0">
                    <a:solidFill>
                      <a:srgbClr val="E87618"/>
                    </a:solidFill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(Information gain)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: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0.47-0.34=0.13</a:t>
                </a: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5029582"/>
              </a:xfrm>
              <a:prstGeom prst="rect">
                <a:avLst/>
              </a:prstGeom>
              <a:blipFill>
                <a:blip r:embed="rId2"/>
                <a:stretch>
                  <a:fillRect l="-4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 bwMode="auto">
          <a:xfrm>
            <a:off x="896264" y="3329805"/>
            <a:ext cx="1800000" cy="180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0AD4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1095662" y="3509837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1491718" y="3509837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815742" y="3515386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211798" y="3509837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1248062" y="3869877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635734" y="3869877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2067782" y="3869877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419710" y="4373933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1959758" y="4373933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1743734" y="4661965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211798" y="4841973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311686" y="4805981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1095662" y="4526333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1671726" y="4301925"/>
            <a:ext cx="108000" cy="108000"/>
          </a:xfrm>
          <a:prstGeom prst="ellipse">
            <a:avLst/>
          </a:prstGeom>
          <a:solidFill>
            <a:srgbClr val="ED7D31"/>
          </a:solidFill>
          <a:ln w="25400" cap="flat" cmpd="sng" algn="ctr">
            <a:solidFill>
              <a:srgbClr val="ED7D3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2355814" y="4526333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2391806" y="3761853"/>
            <a:ext cx="108000" cy="108000"/>
          </a:xfrm>
          <a:prstGeom prst="ellipse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5" name="직선 연결선 64"/>
          <p:cNvCxnSpPr>
            <a:stCxn id="29" idx="1"/>
            <a:endCxn id="29" idx="3"/>
          </p:cNvCxnSpPr>
          <p:nvPr/>
        </p:nvCxnSpPr>
        <p:spPr bwMode="auto">
          <a:xfrm>
            <a:off x="896264" y="4229805"/>
            <a:ext cx="1800000" cy="0"/>
          </a:xfrm>
          <a:prstGeom prst="line">
            <a:avLst/>
          </a:prstGeom>
          <a:solidFill>
            <a:sysClr val="window" lastClr="FFFFFF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08344" y="2550874"/>
                <a:ext cx="3732689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𝐺𝐼𝑁𝐼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 baseline="30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ko-KR" altLang="en-US" baseline="30000" dirty="0">
                              <a:solidFill>
                                <a:prstClr val="black"/>
                              </a:solidFill>
                              <a:latin typeface="맑은 고딕"/>
                              <a:ea typeface="맑은 고딕" panose="020B0503020000020004" pitchFamily="50" charset="-127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44" y="2550874"/>
                <a:ext cx="3732689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266261" y="3717032"/>
                <a:ext cx="5626219" cy="1277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𝐺𝐼𝑁𝐼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=0.5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+0.5×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61" y="3717032"/>
                <a:ext cx="5626219" cy="1277786"/>
              </a:xfrm>
              <a:prstGeom prst="rect">
                <a:avLst/>
              </a:prstGeom>
              <a:blipFill>
                <a:blip r:embed="rId4"/>
                <a:stretch>
                  <a:fillRect l="-325" b="-1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Recursive Partitioning - Example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7" y="2564904"/>
            <a:ext cx="5616626" cy="3594640"/>
          </a:xfrm>
          <a:prstGeom prst="rect">
            <a:avLst/>
          </a:prstGeom>
        </p:spPr>
      </p:pic>
      <p:sp>
        <p:nvSpPr>
          <p:cNvPr id="4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Income, Lot size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변수를 가지고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잔디깎이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기계를 갖고 있는 사람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(Ownership)</a:t>
            </a:r>
            <a:b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인가를 분류하는 의사결정나무 모델을 구축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Recursive Partitioning - Example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4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Step 1.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하나의 변수에 대해서 정렬한다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(lot size)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56" y="1631600"/>
            <a:ext cx="2088232" cy="5036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5197681" cy="34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Recursive Partitioning - Example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5478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Step 2.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정렬한 변수에 대해서 하나의 분할 지점을 선정한다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(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두 값의 중간지점을 선정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)</a:t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그 후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, Information Gain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을 산출한다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midpoint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=0.5×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14.0+14.8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=14.4</m:t>
                    </m:r>
                  </m:oMath>
                </a14:m>
                <a:endParaRPr lang="en-US" altLang="ko-KR" b="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분할전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24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24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=0.5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분할후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23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23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23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≈0.48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E87618"/>
                        </a:solidFill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Information</m:t>
                    </m:r>
                    <m:r>
                      <a:rPr lang="en-US" altLang="ko-KR" b="0" i="0" smtClean="0">
                        <a:solidFill>
                          <a:srgbClr val="E87618"/>
                        </a:solidFill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E87618"/>
                        </a:solidFill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Gain</m:t>
                    </m:r>
                    <m:r>
                      <a:rPr lang="en-US" altLang="ko-KR" b="0" i="0" smtClean="0">
                        <a:solidFill>
                          <a:srgbClr val="E87618"/>
                        </a:solidFill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E87618"/>
                        </a:solidFill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0.50−0.48=0.02</m:t>
                    </m:r>
                  </m:oMath>
                </a14:m>
                <a:endParaRPr lang="en-US" altLang="ko-KR" dirty="0" smtClean="0">
                  <a:solidFill>
                    <a:srgbClr val="E87618"/>
                  </a:solidFill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5478423"/>
              </a:xfrm>
              <a:prstGeom prst="rect">
                <a:avLst/>
              </a:prstGeom>
              <a:blipFill>
                <a:blip r:embed="rId2"/>
                <a:stretch>
                  <a:fillRect l="-4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56" y="1631600"/>
            <a:ext cx="2088232" cy="503632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 bwMode="auto">
          <a:xfrm>
            <a:off x="6588224" y="2060848"/>
            <a:ext cx="24482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69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Recursive Partitioning - Example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Step 3. Step 2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 반복적으로 수행하여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best split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을 찾는다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56" y="1631600"/>
            <a:ext cx="2088232" cy="5036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5197681" cy="34577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6588224" y="4238672"/>
            <a:ext cx="24482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1331640" y="3933056"/>
            <a:ext cx="375559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46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의사결정나무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138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질문을 던져서 맞고 틀리는 것에 따라 우리가 생각하고 있는 대상을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좁혀나가는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방법과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유사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“스무고개” 놀이와 비슷한 개념</a:t>
            </a:r>
          </a:p>
        </p:txBody>
      </p:sp>
      <p:pic>
        <p:nvPicPr>
          <p:cNvPr id="15" name="그림 1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03" y="3099549"/>
            <a:ext cx="5318449" cy="31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Recursive Partitioning - Example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93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Step 3. Step 2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 반복적으로 수행하여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best split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을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찾는다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주의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: income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에 대해서도 동일한 과정을 수행해야 함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56" y="1631600"/>
            <a:ext cx="2088232" cy="503632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6588224" y="4238672"/>
            <a:ext cx="24482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타원 2"/>
          <p:cNvSpPr/>
          <p:nvPr/>
        </p:nvSpPr>
        <p:spPr bwMode="auto">
          <a:xfrm>
            <a:off x="3016160" y="2651448"/>
            <a:ext cx="837216" cy="8372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9" name="TextBox 44"/>
          <p:cNvSpPr txBox="1">
            <a:spLocks noChangeArrowheads="1"/>
          </p:cNvSpPr>
          <p:nvPr/>
        </p:nvSpPr>
        <p:spPr bwMode="auto">
          <a:xfrm>
            <a:off x="3016160" y="2885390"/>
            <a:ext cx="837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19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547664" y="3996762"/>
            <a:ext cx="837216" cy="8372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3" name="TextBox 44"/>
          <p:cNvSpPr txBox="1">
            <a:spLocks noChangeArrowheads="1"/>
          </p:cNvSpPr>
          <p:nvPr/>
        </p:nvSpPr>
        <p:spPr bwMode="auto">
          <a:xfrm>
            <a:off x="1547664" y="4230704"/>
            <a:ext cx="837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84.75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4484656" y="3996762"/>
            <a:ext cx="837216" cy="8372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6" name="TextBox 44"/>
          <p:cNvSpPr txBox="1">
            <a:spLocks noChangeArrowheads="1"/>
          </p:cNvSpPr>
          <p:nvPr/>
        </p:nvSpPr>
        <p:spPr bwMode="auto">
          <a:xfrm>
            <a:off x="4484656" y="4230704"/>
            <a:ext cx="837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57.15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cxnSp>
        <p:nvCxnSpPr>
          <p:cNvPr id="18" name="직선 연결선 17"/>
          <p:cNvCxnSpPr>
            <a:stCxn id="12" idx="7"/>
            <a:endCxn id="3" idx="3"/>
          </p:cNvCxnSpPr>
          <p:nvPr/>
        </p:nvCxnSpPr>
        <p:spPr bwMode="auto">
          <a:xfrm flipV="1">
            <a:off x="2262273" y="3366057"/>
            <a:ext cx="876494" cy="753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15" idx="1"/>
            <a:endCxn id="3" idx="5"/>
          </p:cNvCxnSpPr>
          <p:nvPr/>
        </p:nvCxnSpPr>
        <p:spPr bwMode="auto">
          <a:xfrm flipH="1" flipV="1">
            <a:off x="3730769" y="3366057"/>
            <a:ext cx="876494" cy="753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44"/>
          <p:cNvSpPr txBox="1">
            <a:spLocks noChangeArrowheads="1"/>
          </p:cNvSpPr>
          <p:nvPr/>
        </p:nvSpPr>
        <p:spPr bwMode="auto">
          <a:xfrm>
            <a:off x="3016160" y="3492023"/>
            <a:ext cx="8372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lot size</a:t>
            </a:r>
            <a:endParaRPr lang="en-US" altLang="ko-KR" sz="1400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3717857" y="2564904"/>
            <a:ext cx="837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parent node</a:t>
            </a:r>
            <a:endParaRPr lang="en-US" altLang="ko-KR" sz="1400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24" name="TextBox 44"/>
          <p:cNvSpPr txBox="1">
            <a:spLocks noChangeArrowheads="1"/>
          </p:cNvSpPr>
          <p:nvPr/>
        </p:nvSpPr>
        <p:spPr bwMode="auto">
          <a:xfrm>
            <a:off x="5321872" y="4310758"/>
            <a:ext cx="837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child</a:t>
            </a:r>
            <a:br>
              <a:rPr lang="en-US" altLang="ko-KR" sz="1400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sz="1400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node</a:t>
            </a:r>
            <a:endParaRPr lang="en-US" altLang="ko-KR" sz="1400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25" name="TextBox 44"/>
          <p:cNvSpPr txBox="1">
            <a:spLocks noChangeArrowheads="1"/>
          </p:cNvSpPr>
          <p:nvPr/>
        </p:nvSpPr>
        <p:spPr bwMode="auto">
          <a:xfrm>
            <a:off x="2384880" y="4310758"/>
            <a:ext cx="837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child</a:t>
            </a:r>
            <a:br>
              <a:rPr lang="en-US" altLang="ko-KR" sz="1400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sz="1400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node</a:t>
            </a:r>
            <a:endParaRPr lang="en-US" altLang="ko-KR" sz="1400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27" name="TextBox 44"/>
          <p:cNvSpPr txBox="1">
            <a:spLocks noChangeArrowheads="1"/>
          </p:cNvSpPr>
          <p:nvPr/>
        </p:nvSpPr>
        <p:spPr bwMode="auto">
          <a:xfrm>
            <a:off x="2106428" y="3446111"/>
            <a:ext cx="837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12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28" name="TextBox 44"/>
          <p:cNvSpPr txBox="1">
            <a:spLocks noChangeArrowheads="1"/>
          </p:cNvSpPr>
          <p:nvPr/>
        </p:nvSpPr>
        <p:spPr bwMode="auto">
          <a:xfrm>
            <a:off x="3877551" y="3446111"/>
            <a:ext cx="837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12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Recursive Partitioning - Example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3683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Recursively repeat</a:t>
                </a: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𝐾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개의 변수와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개의 관측치가 있을 경우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,</a:t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한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iteration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당 계산해야 하는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information gain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의 수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×(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−1)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모든 분할된 구역에 한 종류의 클래스만 포함될 때까지 반복</a:t>
                </a: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3683060"/>
              </a:xfrm>
              <a:prstGeom prst="rect">
                <a:avLst/>
              </a:prstGeom>
              <a:blipFill>
                <a:blip r:embed="rId2"/>
                <a:stretch>
                  <a:fillRect l="-4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56" y="1631600"/>
            <a:ext cx="2088232" cy="503632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6588224" y="4238672"/>
            <a:ext cx="24482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193262"/>
            <a:ext cx="3089639" cy="25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Impurity Measure – 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Categorical Variables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4131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명목형 변수에 대한 불순도 계산 방법은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?</a:t>
                </a: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카테고리를 구분할 수 있는 모든 방법에 대해서 </a:t>
                </a:r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불순도를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계산해야 한다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Example –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3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개의 카테고리가 있는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대해서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vs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𝑛𝑜𝑡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vs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𝑛𝑜𝑡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vs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 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  <a:sym typeface="Wingdings" panose="05000000000000000000" pitchFamily="2" charset="2"/>
                      </a:rPr>
                      <m:t>𝑛𝑜𝑡</m:t>
                    </m:r>
                  </m:oMath>
                </a14:m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4131900"/>
              </a:xfrm>
              <a:prstGeom prst="rect">
                <a:avLst/>
              </a:prstGeom>
              <a:blipFill>
                <a:blip r:embed="rId2"/>
                <a:stretch>
                  <a:fillRect l="-4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중괄호 2"/>
          <p:cNvSpPr/>
          <p:nvPr/>
        </p:nvSpPr>
        <p:spPr bwMode="auto">
          <a:xfrm>
            <a:off x="4081384" y="3765113"/>
            <a:ext cx="432048" cy="1323588"/>
          </a:xfrm>
          <a:prstGeom prst="rightBrace">
            <a:avLst>
              <a:gd name="adj1" fmla="val 67349"/>
              <a:gd name="adj2" fmla="val 50000"/>
            </a:avLst>
          </a:prstGeom>
          <a:noFill/>
          <a:ln w="19050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44"/>
              <p:cNvSpPr txBox="1">
                <a:spLocks noChangeArrowheads="1"/>
              </p:cNvSpPr>
              <p:nvPr/>
            </p:nvSpPr>
            <p:spPr bwMode="auto">
              <a:xfrm>
                <a:off x="4716016" y="3931899"/>
                <a:ext cx="3024336" cy="990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가장 좋은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split point</a:t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중 하나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)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를 탐색</a:t>
                </a: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3931899"/>
                <a:ext cx="3024336" cy="990015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9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의사결정나무 예측 단계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458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각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leaf node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label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혹은 클래스는 포함된 관측치들의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‘voting’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에 의해 결정된다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Voting –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사전에 정의된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cutoff value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보다 높으면 해당 클래스를 할당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예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타겟 클래스가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이며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전체 클래스가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 &amp; 0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인 이진 분류 문제에서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     cutoff value = 0.7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로 사전에 정의가 되어 있다면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</a:t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     1) leaf node #3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에서 클래스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비율이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0.75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 leaf node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클래스는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1</a:t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   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2)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leaf node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#7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에서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클래스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비율이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0.40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 leaf node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클래스는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0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multiclass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문제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가장 높은 비율을 갖는 클래스로 할당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Key Ideas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663487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+mj-lt"/>
              <a:buAutoNum type="arabicPeriod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Recursive Partitioning</a:t>
            </a: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데이터 공간을 반복적으로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2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개로 나눈다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새롭게 나뉘어진 공간 안에 있는 데이터들의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동종성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(homogeneity)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최대화 할 수 있는 방향으로 나눈다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+mj-lt"/>
              <a:buAutoNum type="arabicPeriod"/>
            </a:pPr>
            <a:r>
              <a:rPr lang="en-US" altLang="ko-KR" b="1" dirty="0" smtClean="0">
                <a:solidFill>
                  <a:srgbClr val="E87618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Pruning Tree</a:t>
            </a: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과적합을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막기 위한 방법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학습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구축된 의사결정나무 모델을 보다 단순화하여 불필요하게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과하게 학습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’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되는 것을 방지하는 방법</a:t>
            </a: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99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Overfitting - </a:t>
            </a:r>
            <a:r>
              <a:rPr kumimoji="1" lang="ko-KR" altLang="en-US" sz="2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과적합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Recursive Partitioning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은 모든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terminal node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 순도가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100%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일 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</a:t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즉 각 노드에 한 종류의 클래스만 존재할 때 종료됨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이를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full tree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라고 부르며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일반적으로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과적합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에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대한 위험성이 있고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generalization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성능이 저하되는 현상이 발생함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105" name="Picture 2" descr="tree depth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2617070" cy="287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44"/>
          <p:cNvSpPr txBox="1">
            <a:spLocks noChangeArrowheads="1"/>
          </p:cNvSpPr>
          <p:nvPr/>
        </p:nvSpPr>
        <p:spPr bwMode="auto">
          <a:xfrm>
            <a:off x="899591" y="6134644"/>
            <a:ext cx="2279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[tree depth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개념도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]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99" y="3568991"/>
            <a:ext cx="5136037" cy="2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Overfitting - </a:t>
            </a:r>
            <a:r>
              <a:rPr kumimoji="1" lang="ko-KR" altLang="en-US" sz="2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과적합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과적합이란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?</a:t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Memorize the training dataset, rather than discovering significant patterns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데이터에 포함되어 있는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noise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까지 학습해서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정작 예측 성능은 저하되는 현상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 poor generalization performance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7" name="Content Placeholder 6" descr="CT-overfit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5"/>
            <a:ext cx="5328592" cy="328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6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Pruning Tree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내용 개체 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" y="3599959"/>
            <a:ext cx="2714625" cy="2714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39" y="3426981"/>
            <a:ext cx="1770432" cy="28092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87" y="3426981"/>
            <a:ext cx="1975275" cy="3365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59" y="3426981"/>
            <a:ext cx="1589974" cy="171190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3"/>
          </p:cNvCxnSpPr>
          <p:nvPr/>
        </p:nvCxnSpPr>
        <p:spPr bwMode="auto">
          <a:xfrm>
            <a:off x="4652071" y="4831621"/>
            <a:ext cx="42732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6951603" y="4831621"/>
            <a:ext cx="50405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23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Full tree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 구축한 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적절한 수준에서 검증데이터에 대한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오분류율을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줄일 수 있도록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pruning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을 수행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비교적 단순한 구조의 의사결정나무를 구축할 수 있음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Cost complexity, maximum depth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등을 조절하여 최적 구조를 탐색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다양한 접근 방법이 존재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93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Pruning Tree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5029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Cost complexity</a:t>
                </a: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𝐶𝐶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itchFamily="50" charset="-127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itchFamily="50" charset="-127"/>
                              <a:cs typeface="Times New Roman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itchFamily="50" charset="-127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itchFamily="50" charset="-127"/>
                              <a:cs typeface="Times New Roman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itchFamily="50" charset="-127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742950" lvl="1" indent="-285750">
                  <a:lnSpc>
                    <a:spcPts val="3500"/>
                  </a:lnSpc>
                  <a:buFont typeface="Wingdings" panose="05000000000000000000" pitchFamily="2" charset="2"/>
                  <a:buChar char="Ø"/>
                </a:pPr>
                <a:endParaRPr lang="en-US" altLang="ko-KR" b="0" i="1" dirty="0" smtClean="0">
                  <a:latin typeface="Cambria Math" panose="02040503050406030204" pitchFamily="18" charset="0"/>
                  <a:ea typeface="나눔고딕" pitchFamily="50" charset="-127"/>
                  <a:cs typeface="Times New Roman" pitchFamily="18" charset="0"/>
                </a:endParaRPr>
              </a:p>
              <a:p>
                <a:pPr marL="742950" lvl="1" indent="-285750">
                  <a:lnSpc>
                    <a:spcPts val="35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𝐶𝐶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–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생성된 의사결정나무가 갖고 있는 전체 복잡도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742950" lvl="1" indent="-285750">
                  <a:lnSpc>
                    <a:spcPts val="35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𝐸𝑟𝑟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–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검증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(validation)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데이터에 대한 </a:t>
                </a:r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오분류율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742950" lvl="1" indent="-285750">
                  <a:lnSpc>
                    <a:spcPts val="35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– leaf node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의 개수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742950" lvl="1" indent="-285750">
                  <a:lnSpc>
                    <a:spcPts val="35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 –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사용자 지정 </a:t>
                </a:r>
                <a:r>
                  <a:rPr lang="ko-KR" altLang="en-US" dirty="0" err="1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파라미터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742950" lvl="1" indent="-285750">
                  <a:lnSpc>
                    <a:spcPts val="3500"/>
                  </a:lnSpc>
                  <a:buFont typeface="Wingdings" panose="05000000000000000000" pitchFamily="2" charset="2"/>
                  <a:buChar char="Ø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285750" indent="-28575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가 클수록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leaf node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에 대한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penalty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가 커진다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/>
                </a:r>
                <a:b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</a:b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  <a:sym typeface="Wingdings" panose="05000000000000000000" pitchFamily="2" charset="2"/>
                  </a:rPr>
                  <a:t> leaf node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  <a:sym typeface="Wingdings" panose="05000000000000000000" pitchFamily="2" charset="2"/>
                  </a:rPr>
                  <a:t>개수가 적은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  <a:sym typeface="Wingdings" panose="05000000000000000000" pitchFamily="2" charset="2"/>
                  </a:rPr>
                  <a:t>단순한 구조의 의사결정 나무를 만들게 된다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5029582"/>
              </a:xfrm>
              <a:prstGeom prst="rect">
                <a:avLst/>
              </a:prstGeom>
              <a:blipFill>
                <a:blip r:embed="rId2"/>
                <a:stretch>
                  <a:fillRect l="-4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8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Pruning Tree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4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이왕이면 단순한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(leaf node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 수가 적은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모델을 구축하는 것이 좋다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8544"/>
            <a:ext cx="7632848" cy="3440912"/>
          </a:xfrm>
          <a:prstGeom prst="rect">
            <a:avLst/>
          </a:prstGeom>
        </p:spPr>
      </p:pic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301001" y="5301208"/>
            <a:ext cx="8424863" cy="4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만약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validation error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가 동일하다면 단순한 모델인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Tree A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 선택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의사결정나무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4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If-then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형식으로 알고리즘이 작동하여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형성된 결과 물은 나무의 형태로 표현됨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2" y="2348880"/>
            <a:ext cx="4626201" cy="3261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964183" y="2648291"/>
            <a:ext cx="4054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u="sng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규칙 예시</a:t>
            </a:r>
            <a:endParaRPr lang="en-US" altLang="ko-KR" sz="1600" u="sng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만일 내일 날씨가 맑고 습도가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이하이면 아이는 밖에 나가서 놀 것이다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만일 내일 비가 오고 바람이 불면 아이는 밖에 나가 놀지 않을 것이다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>
            <a:off x="1231642" y="3440561"/>
            <a:ext cx="961052" cy="727788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840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Pruning Tree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23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Scikit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-learn…</a:t>
            </a: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max_depth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min_samples_split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– the number of samples to split an internal node</a:t>
            </a: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min_samples_leaf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– the number of samples required to be at a leaf node</a:t>
            </a:r>
          </a:p>
        </p:txBody>
      </p:sp>
    </p:spTree>
    <p:extLst>
      <p:ext uri="{BB962C8B-B14F-4D97-AF65-F5344CB8AC3E}">
        <p14:creationId xmlns:p14="http://schemas.microsoft.com/office/powerpoint/2010/main" val="20885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Regression Tree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23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Recursive partitioning, pruning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은 분류 의사결정나무와 동일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차이점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 – prediction of the node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분류 의사결정나무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 voting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을 사용해서 클래스를 지정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예측 의사결정나무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노드에 속한 관측치들의 타겟 변수 평균값을 사용</a:t>
            </a:r>
            <a:endParaRPr lang="en-US" altLang="ko-KR" sz="1600" dirty="0">
              <a:latin typeface="나눔고딕" pitchFamily="50" charset="-127"/>
              <a:ea typeface="나눔고딕" pitchFamily="50" charset="-127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708610" name="Picture 2" descr="enter image description her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A8A9A8"/>
              </a:clrFrom>
              <a:clrTo>
                <a:srgbClr val="A8A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4949" r="3906" b="2665"/>
          <a:stretch/>
        </p:blipFill>
        <p:spPr bwMode="auto">
          <a:xfrm>
            <a:off x="395536" y="2996952"/>
            <a:ext cx="3960440" cy="369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 bwMode="auto">
          <a:xfrm>
            <a:off x="4644008" y="2924944"/>
            <a:ext cx="0" cy="3672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42" y="3068960"/>
            <a:ext cx="2998382" cy="207519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 bwMode="auto">
          <a:xfrm>
            <a:off x="6012160" y="5135551"/>
            <a:ext cx="0" cy="453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7740352" y="5135551"/>
            <a:ext cx="0" cy="453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44"/>
          <p:cNvSpPr txBox="1">
            <a:spLocks noChangeArrowheads="1"/>
          </p:cNvSpPr>
          <p:nvPr/>
        </p:nvSpPr>
        <p:spPr bwMode="auto">
          <a:xfrm>
            <a:off x="5580112" y="5733256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10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12" name="TextBox 44"/>
          <p:cNvSpPr txBox="1">
            <a:spLocks noChangeArrowheads="1"/>
          </p:cNvSpPr>
          <p:nvPr/>
        </p:nvSpPr>
        <p:spPr bwMode="auto">
          <a:xfrm>
            <a:off x="7308304" y="5733256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20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직선 화살표 연결선 88"/>
          <p:cNvCxnSpPr/>
          <p:nvPr/>
        </p:nvCxnSpPr>
        <p:spPr bwMode="auto">
          <a:xfrm flipV="1">
            <a:off x="5705815" y="2974359"/>
            <a:ext cx="0" cy="2931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Regression Tree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1391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차이점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2 – Impurity measure</a:t>
                </a:r>
              </a:p>
              <a:p>
                <a:pPr marL="800100" lvl="1" indent="-342900">
                  <a:lnSpc>
                    <a:spcPts val="35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각 노드에서 데이터가 흩어진 정도</a:t>
                </a: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분산</a:t>
                </a: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)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를 측정</a:t>
                </a:r>
                <a:endParaRPr lang="en-US" altLang="ko-KR" sz="160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800100" lvl="1" indent="-342900">
                  <a:lnSpc>
                    <a:spcPts val="35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Sum of Squared Error (SSE)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60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1391984"/>
              </a:xfrm>
              <a:prstGeom prst="rect">
                <a:avLst/>
              </a:prstGeom>
              <a:blipFill>
                <a:blip r:embed="rId2"/>
                <a:stretch>
                  <a:fillRect l="-434" b="-403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 bwMode="auto">
          <a:xfrm>
            <a:off x="1499513" y="5906120"/>
            <a:ext cx="30962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V="1">
            <a:off x="1499513" y="2974359"/>
            <a:ext cx="0" cy="2931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87624" y="2974359"/>
                <a:ext cx="249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74359"/>
                <a:ext cx="249512" cy="369332"/>
              </a:xfrm>
              <a:prstGeom prst="rect">
                <a:avLst/>
              </a:prstGeom>
              <a:blipFill>
                <a:blip r:embed="rId3"/>
                <a:stretch>
                  <a:fillRect r="-2682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280515" y="5989382"/>
                <a:ext cx="428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15" y="5989382"/>
                <a:ext cx="4282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/>
          <p:cNvSpPr/>
          <p:nvPr/>
        </p:nvSpPr>
        <p:spPr bwMode="auto">
          <a:xfrm>
            <a:off x="2154482" y="4845696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326020" y="504553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818763" y="4940902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326020" y="4858406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130871" y="504553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943519" y="517832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115057" y="5378163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224657" y="5240698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115057" y="519103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997860" y="486467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003801" y="313206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175339" y="3331903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120759" y="343797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175339" y="314477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977426" y="3285017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792838" y="3464684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964376" y="3664528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2730460" y="3664528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964376" y="347739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2847179" y="315103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3862804" y="406917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4034342" y="4269014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979763" y="437508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4034342" y="408188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36430" y="4222127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3651841" y="440179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23380" y="4601638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3589463" y="4601638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3823380" y="441450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3706182" y="408814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964376" y="335264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3815801" y="432127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675764" y="485377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5847302" y="5053622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5340045" y="494898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5847302" y="486648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5652153" y="5053622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5464801" y="5186403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5636339" y="5386247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5745939" y="524878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5636339" y="5199114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5519142" y="4872758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5631108" y="313206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5802646" y="3331903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5748066" y="343797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5802646" y="314477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5604734" y="3285017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5420145" y="3464684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5591683" y="3664528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5357767" y="3664528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5591683" y="347739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5474486" y="315103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5630125" y="404492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5801663" y="424476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5747083" y="4350836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5801663" y="4057632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5603750" y="4197878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5419162" y="4377545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5590700" y="457738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5356784" y="457738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5590700" y="4390256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5473503" y="406390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5591683" y="335264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5583122" y="4297022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타원 82"/>
              <p:cNvSpPr/>
              <p:nvPr/>
            </p:nvSpPr>
            <p:spPr bwMode="auto">
              <a:xfrm>
                <a:off x="5559300" y="4229153"/>
                <a:ext cx="226553" cy="226553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돋움" pitchFamily="50" charset="-127"/>
                          </a:rPr>
                        </m:ctrlPr>
                      </m:accPr>
                      <m:e>
                        <m:r>
                          <a:rPr kumimoji="1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돋움" pitchFamily="50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ko-KR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돋움" pitchFamily="50" charset="-127"/>
                  </a:rPr>
                  <a:t> </a:t>
                </a:r>
                <a:endParaRPr kumimoji="1" lang="ko-KR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mc:Choice>
        <mc:Fallback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9300" y="4229153"/>
                <a:ext cx="226553" cy="226553"/>
              </a:xfrm>
              <a:prstGeom prst="ellipse">
                <a:avLst/>
              </a:prstGeom>
              <a:blipFill>
                <a:blip r:embed="rId5"/>
                <a:stretch>
                  <a:fillRect l="-20513" r="-17949" b="-51282"/>
                </a:stretch>
              </a:blip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직사각형 84"/>
              <p:cNvSpPr/>
              <p:nvPr/>
            </p:nvSpPr>
            <p:spPr>
              <a:xfrm>
                <a:off x="6845654" y="3907109"/>
                <a:ext cx="141404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654" y="3907109"/>
                <a:ext cx="1414040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5059582" y="2974359"/>
                <a:ext cx="249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582" y="2974359"/>
                <a:ext cx="249512" cy="369332"/>
              </a:xfrm>
              <a:prstGeom prst="rect">
                <a:avLst/>
              </a:prstGeom>
              <a:blipFill>
                <a:blip r:embed="rId7"/>
                <a:stretch>
                  <a:fillRect r="-2682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Regression Tree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1391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차이점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2 – Impurity measure</a:t>
                </a:r>
              </a:p>
              <a:p>
                <a:pPr marL="800100" lvl="1" indent="-342900">
                  <a:lnSpc>
                    <a:spcPts val="35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각 노드에서 데이터가 흩어진 정도</a:t>
                </a: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분산</a:t>
                </a: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)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를 측정</a:t>
                </a:r>
                <a:endParaRPr lang="en-US" altLang="ko-KR" sz="160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800100" lvl="1" indent="-342900">
                  <a:lnSpc>
                    <a:spcPts val="35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Sum of Squared Error (SSE)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60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1391984"/>
              </a:xfrm>
              <a:prstGeom prst="rect">
                <a:avLst/>
              </a:prstGeom>
              <a:blipFill>
                <a:blip r:embed="rId2"/>
                <a:stretch>
                  <a:fillRect l="-434" b="-403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 bwMode="auto">
          <a:xfrm>
            <a:off x="1499513" y="5906120"/>
            <a:ext cx="30962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V="1">
            <a:off x="1499513" y="2974359"/>
            <a:ext cx="0" cy="2931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87624" y="2974359"/>
                <a:ext cx="249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74359"/>
                <a:ext cx="249512" cy="369332"/>
              </a:xfrm>
              <a:prstGeom prst="rect">
                <a:avLst/>
              </a:prstGeom>
              <a:blipFill>
                <a:blip r:embed="rId3"/>
                <a:stretch>
                  <a:fillRect r="-2682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280515" y="5989382"/>
                <a:ext cx="428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15" y="5989382"/>
                <a:ext cx="4282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5561768" y="4845696"/>
            <a:ext cx="632013" cy="657223"/>
            <a:chOff x="1818763" y="4845696"/>
            <a:chExt cx="632013" cy="657223"/>
          </a:xfrm>
        </p:grpSpPr>
        <p:sp>
          <p:nvSpPr>
            <p:cNvPr id="17" name="타원 16"/>
            <p:cNvSpPr/>
            <p:nvPr/>
          </p:nvSpPr>
          <p:spPr bwMode="auto">
            <a:xfrm>
              <a:off x="2154482" y="4845696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2326020" y="5045539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1818763" y="4940902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2326020" y="4858406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2130871" y="5045539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1943519" y="5178320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2115057" y="5378163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2224657" y="5240698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2115057" y="5191031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1997860" y="4864675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671114" y="3132060"/>
            <a:ext cx="569635" cy="657224"/>
            <a:chOff x="2730460" y="3132060"/>
            <a:chExt cx="569635" cy="657224"/>
          </a:xfrm>
        </p:grpSpPr>
        <p:sp>
          <p:nvSpPr>
            <p:cNvPr id="27" name="타원 26"/>
            <p:cNvSpPr/>
            <p:nvPr/>
          </p:nvSpPr>
          <p:spPr bwMode="auto">
            <a:xfrm>
              <a:off x="3003801" y="3132060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3175339" y="3331903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3120759" y="3437975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3175339" y="3144771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2977426" y="3285017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2792838" y="3464684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2964376" y="3664528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2730460" y="3664528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2964376" y="3477395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2847179" y="3151039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964376" y="3352640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85530" y="4069170"/>
            <a:ext cx="569635" cy="657224"/>
            <a:chOff x="3589463" y="4069170"/>
            <a:chExt cx="569635" cy="657224"/>
          </a:xfrm>
        </p:grpSpPr>
        <p:sp>
          <p:nvSpPr>
            <p:cNvPr id="37" name="타원 36"/>
            <p:cNvSpPr/>
            <p:nvPr/>
          </p:nvSpPr>
          <p:spPr bwMode="auto">
            <a:xfrm>
              <a:off x="3862804" y="4069170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4034342" y="4269014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3979763" y="4375085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4034342" y="4081881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3836430" y="4222127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3651841" y="4401795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3823380" y="4601638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3589463" y="4601638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3823380" y="4414505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3706182" y="4088149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3815801" y="4321271"/>
              <a:ext cx="124756" cy="1247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SimSun" pitchFamily="2" charset="-122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 bwMode="auto">
          <a:xfrm>
            <a:off x="2555776" y="2780928"/>
            <a:ext cx="0" cy="33843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792208" y="2702234"/>
                <a:ext cx="62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876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E87618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87618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E87618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08" y="2702234"/>
                <a:ext cx="622082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3323242" y="2702234"/>
                <a:ext cx="62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876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E87618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8761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E87618"/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42" y="2702234"/>
                <a:ext cx="622082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/>
          <p:cNvCxnSpPr/>
          <p:nvPr/>
        </p:nvCxnSpPr>
        <p:spPr bwMode="auto">
          <a:xfrm flipV="1">
            <a:off x="5940152" y="2974359"/>
            <a:ext cx="0" cy="2931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5547068" y="2974359"/>
                <a:ext cx="249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068" y="2974359"/>
                <a:ext cx="249512" cy="369332"/>
              </a:xfrm>
              <a:prstGeom prst="rect">
                <a:avLst/>
              </a:prstGeom>
              <a:blipFill>
                <a:blip r:embed="rId7"/>
                <a:stretch>
                  <a:fillRect r="-2682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/>
          <p:cNvCxnSpPr/>
          <p:nvPr/>
        </p:nvCxnSpPr>
        <p:spPr bwMode="auto">
          <a:xfrm flipV="1">
            <a:off x="7955932" y="2974359"/>
            <a:ext cx="0" cy="2931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7562848" y="2974359"/>
                <a:ext cx="249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48" y="2974359"/>
                <a:ext cx="249512" cy="369332"/>
              </a:xfrm>
              <a:prstGeom prst="rect">
                <a:avLst/>
              </a:prstGeom>
              <a:blipFill>
                <a:blip r:embed="rId8"/>
                <a:stretch>
                  <a:fillRect r="-2682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타원 95"/>
              <p:cNvSpPr/>
              <p:nvPr/>
            </p:nvSpPr>
            <p:spPr bwMode="auto">
              <a:xfrm>
                <a:off x="7842655" y="3821915"/>
                <a:ext cx="226553" cy="226553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돋움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ko-KR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돋움" pitchFamily="50" charset="-127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돋움" pitchFamily="50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돋움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돋움" pitchFamily="50" charset="-127"/>
                  </a:rPr>
                  <a:t> </a:t>
                </a:r>
                <a:endParaRPr kumimoji="1" lang="ko-KR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mc:Choice>
        <mc:Fallback>
          <p:sp>
            <p:nvSpPr>
              <p:cNvPr id="96" name="타원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2655" y="3821915"/>
                <a:ext cx="226553" cy="226553"/>
              </a:xfrm>
              <a:prstGeom prst="ellipse">
                <a:avLst/>
              </a:prstGeom>
              <a:blipFill>
                <a:blip r:embed="rId9"/>
                <a:stretch>
                  <a:fillRect l="-43590" r="-28205" b="-53846"/>
                </a:stretch>
              </a:blip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타원 96"/>
              <p:cNvSpPr/>
              <p:nvPr/>
            </p:nvSpPr>
            <p:spPr bwMode="auto">
              <a:xfrm>
                <a:off x="5841373" y="5015378"/>
                <a:ext cx="226553" cy="226553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돋움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ko-KR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돋움" pitchFamily="50" charset="-127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돋움" pitchFamily="50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돋움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돋움" pitchFamily="50" charset="-127"/>
                  </a:rPr>
                  <a:t> </a:t>
                </a:r>
                <a:endParaRPr kumimoji="1" lang="ko-KR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mc:Choice>
        <mc:Fallback>
          <p:sp>
            <p:nvSpPr>
              <p:cNvPr id="97" name="타원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1373" y="5015378"/>
                <a:ext cx="226553" cy="226553"/>
              </a:xfrm>
              <a:prstGeom prst="ellipse">
                <a:avLst/>
              </a:prstGeom>
              <a:blipFill>
                <a:blip r:embed="rId10"/>
                <a:stretch>
                  <a:fillRect l="-41026" r="-25641" b="-51282"/>
                </a:stretch>
              </a:blip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직사각형 97"/>
              <p:cNvSpPr/>
              <p:nvPr/>
            </p:nvSpPr>
            <p:spPr>
              <a:xfrm>
                <a:off x="5291612" y="5749765"/>
                <a:ext cx="150509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>
          <p:sp>
            <p:nvSpPr>
              <p:cNvPr id="98" name="직사각형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12" y="5749765"/>
                <a:ext cx="1505092" cy="848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직사각형 98"/>
              <p:cNvSpPr/>
              <p:nvPr/>
            </p:nvSpPr>
            <p:spPr>
              <a:xfrm>
                <a:off x="7248911" y="5749765"/>
                <a:ext cx="15104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baseline="30000" dirty="0"/>
              </a:p>
            </p:txBody>
          </p:sp>
        </mc:Choice>
        <mc:Fallback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11" y="5749765"/>
                <a:ext cx="1510413" cy="8485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3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Regression Tree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4"/>
              <p:cNvSpPr txBox="1">
                <a:spLocks noChangeArrowheads="1"/>
              </p:cNvSpPr>
              <p:nvPr/>
            </p:nvSpPr>
            <p:spPr bwMode="auto">
              <a:xfrm>
                <a:off x="301001" y="980728"/>
                <a:ext cx="8424863" cy="1391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차이점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2 – Impurity measure</a:t>
                </a:r>
              </a:p>
              <a:p>
                <a:pPr marL="800100" lvl="1" indent="-342900">
                  <a:lnSpc>
                    <a:spcPts val="35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각 노드에서 데이터가 흩어진 정도</a:t>
                </a: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(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분산</a:t>
                </a: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)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를 측정</a:t>
                </a:r>
                <a:endParaRPr lang="en-US" altLang="ko-KR" sz="160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800100" lvl="1" indent="-342900">
                  <a:lnSpc>
                    <a:spcPts val="35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  <a:cs typeface="Times New Roman" pitchFamily="18" charset="0"/>
                  </a:rPr>
                  <a:t>Sum of Squared Error (SSE)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고딕" pitchFamily="50" charset="-127"/>
                                    <a:cs typeface="Times New Roman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나눔고딕" pitchFamily="50" charset="-127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고딕" pitchFamily="50" charset="-127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60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01" y="980728"/>
                <a:ext cx="8424863" cy="1391984"/>
              </a:xfrm>
              <a:prstGeom prst="rect">
                <a:avLst/>
              </a:prstGeom>
              <a:blipFill>
                <a:blip r:embed="rId2"/>
                <a:stretch>
                  <a:fillRect l="-434" b="-403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84984"/>
            <a:ext cx="2998382" cy="2075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44"/>
              <p:cNvSpPr txBox="1">
                <a:spLocks noChangeArrowheads="1"/>
              </p:cNvSpPr>
              <p:nvPr/>
            </p:nvSpPr>
            <p:spPr bwMode="auto">
              <a:xfrm>
                <a:off x="3995937" y="3356992"/>
                <a:ext cx="4104456" cy="1887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35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𝑆𝑆𝐸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𝑝𝑎𝑟𝑒𝑛𝑡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=300</m:t>
                    </m:r>
                  </m:oMath>
                </a14:m>
                <a:endParaRPr lang="en-US" altLang="ko-KR" sz="1600" b="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𝑆𝑆𝐸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𝑙𝑒𝑓𝑡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=10</m:t>
                    </m:r>
                  </m:oMath>
                </a14:m>
                <a:endParaRPr lang="en-US" altLang="ko-KR" sz="1600" b="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342900" indent="-342900">
                  <a:lnSpc>
                    <a:spcPts val="35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𝑆𝑆𝐸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𝑟𝑖𝑔h𝑡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=40</m:t>
                    </m:r>
                  </m:oMath>
                </a14:m>
                <a:endParaRPr lang="en-US" altLang="ko-KR" sz="1600" b="0" dirty="0" smtClean="0"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  <a:p>
                <a:pPr marL="800100" lvl="1" indent="-342900">
                  <a:lnSpc>
                    <a:spcPts val="35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E87618"/>
                        </a:solidFill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𝐺𝐴𝐼𝑁</m:t>
                    </m:r>
                    <m:r>
                      <a:rPr lang="en-US" altLang="ko-KR" sz="1600" b="0" i="1" smtClean="0">
                        <a:solidFill>
                          <a:srgbClr val="E87618"/>
                        </a:solidFill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=300−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E87618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E87618"/>
                            </a:solidFill>
                            <a:latin typeface="Cambria Math" panose="02040503050406030204" pitchFamily="18" charset="0"/>
                            <a:ea typeface="나눔고딕" pitchFamily="50" charset="-127"/>
                            <a:cs typeface="Times New Roman" pitchFamily="18" charset="0"/>
                          </a:rPr>
                          <m:t>10+40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E87618"/>
                        </a:solidFill>
                        <a:latin typeface="Cambria Math" panose="02040503050406030204" pitchFamily="18" charset="0"/>
                        <a:ea typeface="나눔고딕" pitchFamily="50" charset="-127"/>
                        <a:cs typeface="Times New Roman" pitchFamily="18" charset="0"/>
                      </a:rPr>
                      <m:t>=250</m:t>
                    </m:r>
                  </m:oMath>
                </a14:m>
                <a:endParaRPr lang="en-US" altLang="ko-KR" sz="1600" dirty="0" smtClean="0">
                  <a:solidFill>
                    <a:srgbClr val="E87618"/>
                  </a:solidFill>
                  <a:latin typeface="나눔고딕" pitchFamily="50" charset="-127"/>
                  <a:ea typeface="나눔고딕" pitchFamily="50" charset="-127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7" y="3356992"/>
                <a:ext cx="4104456" cy="1887696"/>
              </a:xfrm>
              <a:prstGeom prst="rect">
                <a:avLst/>
              </a:prstGeom>
              <a:blipFill>
                <a:blip r:embed="rId4"/>
                <a:stretch>
                  <a:fillRect l="-5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3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Regression Tree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Linear Regression vs Regression Tree</a:t>
            </a:r>
          </a:p>
          <a:p>
            <a:pPr marL="342900" indent="-342900">
              <a:lnSpc>
                <a:spcPts val="35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Regression tree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 예측 가능한 값의 종류는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leaf node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 수와 같다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그 영역의 평균값으로 예측이 수행되기 때문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ts val="35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Train data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가 갖고 있는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y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값의 범위 내에서만 예측이 가능하다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956937" y="5661248"/>
            <a:ext cx="30962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V="1">
            <a:off x="956937" y="3616176"/>
            <a:ext cx="0" cy="2045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1560" y="3519041"/>
                <a:ext cx="249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519041"/>
                <a:ext cx="249512" cy="369332"/>
              </a:xfrm>
              <a:prstGeom prst="rect">
                <a:avLst/>
              </a:prstGeom>
              <a:blipFill>
                <a:blip r:embed="rId2"/>
                <a:stretch>
                  <a:fillRect r="-2682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37939" y="5744510"/>
                <a:ext cx="428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39" y="5744510"/>
                <a:ext cx="4282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/>
          <p:cNvSpPr/>
          <p:nvPr/>
        </p:nvSpPr>
        <p:spPr bwMode="auto">
          <a:xfrm>
            <a:off x="1221112" y="527236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640750" y="5147604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734773" y="4828404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085208" y="491232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248339" y="472438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445248" y="466013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223992" y="4480272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563282" y="446923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865087" y="434473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989385" y="414497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149666" y="4209756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1384338" y="495316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5205409" y="5661248"/>
            <a:ext cx="30962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 flipV="1">
            <a:off x="5205409" y="3616176"/>
            <a:ext cx="0" cy="2045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860032" y="3519041"/>
                <a:ext cx="249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19041"/>
                <a:ext cx="249512" cy="369332"/>
              </a:xfrm>
              <a:prstGeom prst="rect">
                <a:avLst/>
              </a:prstGeom>
              <a:blipFill>
                <a:blip r:embed="rId4"/>
                <a:stretch>
                  <a:fillRect r="-2682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986411" y="5744510"/>
                <a:ext cx="428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11" y="5744510"/>
                <a:ext cx="4282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 bwMode="auto">
          <a:xfrm>
            <a:off x="5469584" y="527236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889222" y="5147604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5983245" y="4828404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333680" y="491232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6496811" y="472438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693720" y="466013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472464" y="4480272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6811754" y="4469239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7113559" y="4344731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7237857" y="414497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7398138" y="4209756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5632810" y="4953160"/>
            <a:ext cx="124756" cy="1247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cxnSp>
        <p:nvCxnSpPr>
          <p:cNvPr id="26" name="직선 연결선 25"/>
          <p:cNvCxnSpPr/>
          <p:nvPr/>
        </p:nvCxnSpPr>
        <p:spPr bwMode="auto">
          <a:xfrm flipV="1">
            <a:off x="1142826" y="4109555"/>
            <a:ext cx="2255452" cy="12961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 flipV="1">
            <a:off x="5521616" y="5077916"/>
            <a:ext cx="0" cy="5699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V="1">
            <a:off x="6228184" y="4708665"/>
            <a:ext cx="0" cy="3692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 flipV="1">
            <a:off x="7020272" y="4269726"/>
            <a:ext cx="0" cy="463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5524206" y="5077916"/>
            <a:ext cx="70965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6228184" y="4722508"/>
            <a:ext cx="7920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011764" y="4266569"/>
            <a:ext cx="6565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8761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44"/>
          <p:cNvSpPr txBox="1">
            <a:spLocks noChangeArrowheads="1"/>
          </p:cNvSpPr>
          <p:nvPr/>
        </p:nvSpPr>
        <p:spPr bwMode="auto">
          <a:xfrm>
            <a:off x="1542941" y="3537646"/>
            <a:ext cx="19242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Linear Regression</a:t>
            </a:r>
            <a:endParaRPr lang="en-US" altLang="ko-KR" sz="1400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64" name="TextBox 44"/>
          <p:cNvSpPr txBox="1">
            <a:spLocks noChangeArrowheads="1"/>
          </p:cNvSpPr>
          <p:nvPr/>
        </p:nvSpPr>
        <p:spPr bwMode="auto">
          <a:xfrm>
            <a:off x="5695188" y="3537646"/>
            <a:ext cx="19242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Regression Tree</a:t>
            </a:r>
            <a:endParaRPr lang="en-US" altLang="ko-KR" sz="1400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607478" y="3933686"/>
            <a:ext cx="124756" cy="12475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cxnSp>
        <p:nvCxnSpPr>
          <p:cNvPr id="82" name="직선 화살표 연결선 81"/>
          <p:cNvCxnSpPr/>
          <p:nvPr/>
        </p:nvCxnSpPr>
        <p:spPr bwMode="auto">
          <a:xfrm flipV="1">
            <a:off x="3669804" y="4058442"/>
            <a:ext cx="0" cy="160280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 bwMode="auto">
          <a:xfrm>
            <a:off x="7918327" y="3933686"/>
            <a:ext cx="124756" cy="12475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cxnSp>
        <p:nvCxnSpPr>
          <p:cNvPr id="86" name="직선 화살표 연결선 85"/>
          <p:cNvCxnSpPr/>
          <p:nvPr/>
        </p:nvCxnSpPr>
        <p:spPr bwMode="auto">
          <a:xfrm flipV="1">
            <a:off x="7980653" y="4058442"/>
            <a:ext cx="0" cy="160280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 bwMode="auto">
          <a:xfrm flipH="1">
            <a:off x="956937" y="4005064"/>
            <a:ext cx="2633829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 bwMode="auto">
          <a:xfrm flipH="1">
            <a:off x="5174440" y="4266569"/>
            <a:ext cx="2795026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의사결정나무의 장점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23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의사결정나무는 사용하고 이해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해석하기 편한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알고리즘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Decision rule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까지 얻을 수 있다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분류와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예측 모델로써 모두 사용이 가능하다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Split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때 사용된 변수를 살펴봄으로써 간접적으로 변수 중요도를 산출할 수 있다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통계적 가정이 필요하지 않다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의사결정나무의 단점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36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Vertical or horizontal split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으로 잘 구분되지 않는 데이터에서는 상대적으로 낮은 성능을 보일 가능성이 있다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하나의 변수에 대해서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split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을 반복하기 때문에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변수간 관계를 고려하지 못한다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67" y="1988840"/>
            <a:ext cx="4244330" cy="22655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67" y="4590412"/>
            <a:ext cx="3600398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9912" y="2708921"/>
            <a:ext cx="2526224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600" dirty="0">
                <a:latin typeface="Gill Sans MT" panose="020B0502020104020203" pitchFamily="34" charset="0"/>
                <a:ea typeface="함초롬돋움" panose="020B0504000101010101" pitchFamily="50" charset="-127"/>
                <a:cs typeface="함초롬돋움" panose="020B0504000101010101" pitchFamily="50" charset="-127"/>
              </a:rPr>
              <a:t>EOD</a:t>
            </a:r>
            <a:endParaRPr lang="ko-KR" altLang="en-US" sz="3600" b="0" dirty="0">
              <a:latin typeface="Gill Sans MT" panose="020B0502020104020203" pitchFamily="34" charset="0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83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4520" y="241483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활용 예시 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업체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6" y="1397584"/>
            <a:ext cx="7723619" cy="451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69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의사결정나무 유형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의사결정나무  모델은 분류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(Classification)/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회귀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(Regression)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문제에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모두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사용 가능하다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분류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의사결정나무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(Classification Tree)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는 범주형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반응변수를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예측하는데 사용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회귀 의사결정나무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(Regression Tree)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는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연속형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반응변수를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예측하는데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사용</a:t>
            </a: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5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의사결정나무 용어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44"/>
          <p:cNvSpPr txBox="1">
            <a:spLocks noChangeArrowheads="1"/>
          </p:cNvSpPr>
          <p:nvPr/>
        </p:nvSpPr>
        <p:spPr bwMode="auto">
          <a:xfrm>
            <a:off x="1187624" y="3604046"/>
            <a:ext cx="7704856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Parent node: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분할 전의 노드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Child node: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분할 후의 노드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Root node: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처음 시작 노드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-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child node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만  가지고 있음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Leaf nodes: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마지막 노드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– parent node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만 가지고 있음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Split criterion: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노드를 분할하는데 사용한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변수값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)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사용간격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= 30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분</a:t>
            </a: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pic>
        <p:nvPicPr>
          <p:cNvPr id="708610" name="Picture 2" descr="parent node child nod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52736"/>
            <a:ext cx="414617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왜 사용할까</a:t>
            </a: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663487" cy="323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간단하며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직관적이고 결과에 대한 해석이 가능하다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  <a:sym typeface="Wingdings" panose="05000000000000000000" pitchFamily="2" charset="2"/>
              </a:rPr>
              <a:t> If ~ then ~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모델 학습을 위한 데이터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전처리가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비교적 간단하다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Numerical, Categorical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데이터를 모두 다룰 수 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*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하지만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scikit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-learn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 경우에는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categorical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변수를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더미변수로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만들어줘야 한다</a:t>
            </a: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9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Key Ideas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663487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+mj-lt"/>
              <a:buAutoNum type="arabicPeriod"/>
            </a:pPr>
            <a:r>
              <a:rPr lang="en-US" altLang="ko-KR" b="1" dirty="0" smtClean="0">
                <a:solidFill>
                  <a:srgbClr val="E87618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Recursive Partitioning</a:t>
            </a: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데이터 공간을 반복적으로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2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개로 나눈다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새롭게 나뉘어진 공간 안에 있는 데이터들의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동종성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(homogeneity)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최대화 할 수 있는 방향으로 나눈다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+mj-lt"/>
              <a:buAutoNum type="arabicPeriod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Pruning Tree</a:t>
            </a: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과적합을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막기 위한 방법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학습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구축된 의사결정나무 모델을 보다 단순화하여 불필요하게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과하게 학습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’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되는 것을 방지하는 방법</a:t>
            </a: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9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332656"/>
            <a:ext cx="8425952" cy="52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Recursive Partitioning</a:t>
            </a:r>
            <a:endParaRPr kumimoji="1"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44"/>
          <p:cNvSpPr txBox="1">
            <a:spLocks noChangeArrowheads="1"/>
          </p:cNvSpPr>
          <p:nvPr/>
        </p:nvSpPr>
        <p:spPr bwMode="auto">
          <a:xfrm>
            <a:off x="301001" y="980728"/>
            <a:ext cx="8424863" cy="93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입력 변수의 영역을 두 개로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구분</a:t>
            </a:r>
            <a:endParaRPr lang="en-US" altLang="ko-KR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구분하기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전보다 구분된 뒤에 각 영역의 순도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(purity, homogeneity)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가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증가하도록</a:t>
            </a:r>
            <a:endParaRPr lang="ko-KR" altLang="en-US" dirty="0"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3962400" y="3218656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latin typeface="맑은 고딕" pitchFamily="50" charset="-127"/>
              </a:rPr>
              <a:t>t</a:t>
            </a:r>
            <a:r>
              <a:rPr kumimoji="1" lang="en-US" altLang="zh-CN" sz="1400" i="0" baseline="-25000" dirty="0">
                <a:solidFill>
                  <a:prstClr val="black"/>
                </a:solidFill>
                <a:latin typeface="맑은 고딕" pitchFamily="50" charset="-127"/>
              </a:rPr>
              <a:t>4</a:t>
            </a:r>
            <a:endParaRPr kumimoji="1" lang="en-US" altLang="zh-CN" sz="1400" i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>
            <a:off x="1600200" y="2761456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Line 42"/>
          <p:cNvSpPr>
            <a:spLocks noChangeShapeType="1"/>
          </p:cNvSpPr>
          <p:nvPr/>
        </p:nvSpPr>
        <p:spPr bwMode="auto">
          <a:xfrm>
            <a:off x="1600200" y="2761456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1600200" y="5123656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Line 44"/>
          <p:cNvSpPr>
            <a:spLocks noChangeShapeType="1"/>
          </p:cNvSpPr>
          <p:nvPr/>
        </p:nvSpPr>
        <p:spPr bwMode="auto">
          <a:xfrm>
            <a:off x="3962400" y="2761456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>
            <a:off x="2514600" y="2761456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>
            <a:off x="3048000" y="2761456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Line 47"/>
          <p:cNvSpPr>
            <a:spLocks noChangeShapeType="1"/>
          </p:cNvSpPr>
          <p:nvPr/>
        </p:nvSpPr>
        <p:spPr bwMode="auto">
          <a:xfrm>
            <a:off x="3048000" y="344725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1600200" y="413305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2362201" y="5199856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latin typeface="맑은 고딕" pitchFamily="50" charset="-127"/>
              </a:rPr>
              <a:t>t</a:t>
            </a:r>
            <a:r>
              <a:rPr kumimoji="1" lang="en-US" altLang="zh-CN" sz="1400" i="0" baseline="-25000" dirty="0">
                <a:solidFill>
                  <a:prstClr val="black"/>
                </a:solidFill>
                <a:latin typeface="맑은 고딕" pitchFamily="50" charset="-127"/>
              </a:rPr>
              <a:t>1</a:t>
            </a:r>
            <a:endParaRPr kumimoji="1" lang="en-US" altLang="zh-CN" sz="1400" i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17" name="Text Box 50"/>
          <p:cNvSpPr txBox="1">
            <a:spLocks noChangeArrowheads="1"/>
          </p:cNvSpPr>
          <p:nvPr/>
        </p:nvSpPr>
        <p:spPr bwMode="auto">
          <a:xfrm>
            <a:off x="1219200" y="3980656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latin typeface="맑은 고딕" pitchFamily="50" charset="-127"/>
              </a:rPr>
              <a:t>t</a:t>
            </a:r>
            <a:r>
              <a:rPr kumimoji="1" lang="en-US" altLang="zh-CN" sz="1400" i="0" baseline="-25000" dirty="0">
                <a:solidFill>
                  <a:prstClr val="black"/>
                </a:solidFill>
                <a:latin typeface="맑은 고딕" pitchFamily="50" charset="-127"/>
              </a:rPr>
              <a:t>2</a:t>
            </a:r>
            <a:endParaRPr kumimoji="1" lang="en-US" altLang="zh-CN" sz="1400" i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2895600" y="5199856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latin typeface="맑은 고딕" pitchFamily="50" charset="-127"/>
              </a:rPr>
              <a:t>t</a:t>
            </a:r>
            <a:r>
              <a:rPr kumimoji="1" lang="en-US" altLang="zh-CN" sz="1400" i="0" baseline="-25000" dirty="0">
                <a:solidFill>
                  <a:prstClr val="black"/>
                </a:solidFill>
                <a:latin typeface="맑은 고딕" pitchFamily="50" charset="-127"/>
              </a:rPr>
              <a:t>3</a:t>
            </a:r>
            <a:endParaRPr kumimoji="1" lang="en-US" altLang="zh-CN" sz="1400" i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2590800" y="5428456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x</a:t>
            </a:r>
            <a:r>
              <a:rPr kumimoji="1" lang="en-US" altLang="zh-CN" sz="1400" i="0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1</a:t>
            </a:r>
            <a:endParaRPr kumimoji="1" lang="en-US" altLang="zh-CN" sz="1400" i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</a:endParaRP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 rot="16200000">
            <a:off x="647700" y="3560069"/>
            <a:ext cx="83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x</a:t>
            </a:r>
            <a:r>
              <a:rPr kumimoji="1" lang="en-US" altLang="zh-CN" sz="1400" i="0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2</a:t>
            </a:r>
            <a:endParaRPr kumimoji="1" lang="en-US" altLang="zh-CN" sz="1400" i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</a:endParaRPr>
          </a:p>
        </p:txBody>
      </p:sp>
      <p:sp>
        <p:nvSpPr>
          <p:cNvPr id="21" name="Text Box 54"/>
          <p:cNvSpPr txBox="1">
            <a:spLocks noChangeArrowheads="1"/>
          </p:cNvSpPr>
          <p:nvPr/>
        </p:nvSpPr>
        <p:spPr bwMode="auto">
          <a:xfrm>
            <a:off x="1905000" y="4437856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latin typeface="맑은 고딕" pitchFamily="50" charset="-127"/>
              </a:rPr>
              <a:t>R</a:t>
            </a:r>
            <a:r>
              <a:rPr kumimoji="1" lang="en-US" altLang="zh-CN" sz="1400" i="0" baseline="-25000" dirty="0">
                <a:solidFill>
                  <a:prstClr val="black"/>
                </a:solidFill>
                <a:latin typeface="맑은 고딕" pitchFamily="50" charset="-127"/>
              </a:rPr>
              <a:t>1</a:t>
            </a:r>
            <a:endParaRPr kumimoji="1" lang="en-US" altLang="zh-CN" sz="1400" i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1905000" y="3218656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latin typeface="맑은 고딕" pitchFamily="50" charset="-127"/>
              </a:rPr>
              <a:t>R</a:t>
            </a:r>
            <a:r>
              <a:rPr kumimoji="1" lang="en-US" altLang="zh-CN" sz="1400" i="0" baseline="-25000" dirty="0">
                <a:solidFill>
                  <a:prstClr val="black"/>
                </a:solidFill>
                <a:latin typeface="맑은 고딕" pitchFamily="50" charset="-127"/>
              </a:rPr>
              <a:t>2</a:t>
            </a:r>
            <a:endParaRPr kumimoji="1" lang="en-US" altLang="zh-CN" sz="1400" i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2590800" y="3752056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latin typeface="맑은 고딕" pitchFamily="50" charset="-127"/>
              </a:rPr>
              <a:t>R</a:t>
            </a:r>
            <a:r>
              <a:rPr kumimoji="1" lang="en-US" altLang="zh-CN" sz="1400" i="0" baseline="-25000" dirty="0">
                <a:solidFill>
                  <a:prstClr val="black"/>
                </a:solidFill>
                <a:latin typeface="맑은 고딕" pitchFamily="50" charset="-127"/>
              </a:rPr>
              <a:t>3</a:t>
            </a:r>
            <a:endParaRPr kumimoji="1" lang="en-US" altLang="zh-CN" sz="1400" i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24" name="Text Box 57"/>
          <p:cNvSpPr txBox="1">
            <a:spLocks noChangeArrowheads="1"/>
          </p:cNvSpPr>
          <p:nvPr/>
        </p:nvSpPr>
        <p:spPr bwMode="auto">
          <a:xfrm>
            <a:off x="3352801" y="4071144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latin typeface="맑은 고딕" pitchFamily="50" charset="-127"/>
              </a:rPr>
              <a:t>R</a:t>
            </a:r>
            <a:r>
              <a:rPr kumimoji="1" lang="en-US" altLang="zh-CN" sz="1400" i="0" baseline="-25000" dirty="0">
                <a:solidFill>
                  <a:prstClr val="black"/>
                </a:solidFill>
                <a:latin typeface="맑은 고딕" pitchFamily="50" charset="-127"/>
              </a:rPr>
              <a:t>4</a:t>
            </a:r>
            <a:endParaRPr kumimoji="1" lang="en-US" altLang="zh-CN" sz="1400" i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3352801" y="2913856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i="0" dirty="0">
                <a:solidFill>
                  <a:prstClr val="black"/>
                </a:solidFill>
                <a:latin typeface="맑은 고딕" pitchFamily="50" charset="-127"/>
              </a:rPr>
              <a:t>R</a:t>
            </a:r>
            <a:r>
              <a:rPr kumimoji="1" lang="en-US" altLang="zh-CN" sz="1400" i="0" baseline="-25000" dirty="0">
                <a:solidFill>
                  <a:prstClr val="black"/>
                </a:solidFill>
                <a:latin typeface="맑은 고딕" pitchFamily="50" charset="-127"/>
              </a:rPr>
              <a:t>5</a:t>
            </a:r>
            <a:endParaRPr kumimoji="1" lang="en-US" altLang="zh-CN" sz="1400" i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2289498" y="3899197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1752599" y="390445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3206553" y="407572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3730640" y="3544865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696129" y="489505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3727885" y="455215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2705101" y="4460564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3" name="Oval 24"/>
          <p:cNvSpPr>
            <a:spLocks noChangeArrowheads="1"/>
          </p:cNvSpPr>
          <p:nvPr/>
        </p:nvSpPr>
        <p:spPr bwMode="auto">
          <a:xfrm>
            <a:off x="3238499" y="4819021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4" name="Oval 24"/>
          <p:cNvSpPr>
            <a:spLocks noChangeArrowheads="1"/>
          </p:cNvSpPr>
          <p:nvPr/>
        </p:nvSpPr>
        <p:spPr bwMode="auto">
          <a:xfrm>
            <a:off x="1828799" y="4255365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5" name="Oval 24"/>
          <p:cNvSpPr>
            <a:spLocks noChangeArrowheads="1"/>
          </p:cNvSpPr>
          <p:nvPr/>
        </p:nvSpPr>
        <p:spPr bwMode="auto">
          <a:xfrm>
            <a:off x="2209800" y="3576815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2209800" y="3045698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1817100" y="288623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3241976" y="359965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39" name="Oval 24"/>
          <p:cNvSpPr>
            <a:spLocks noChangeArrowheads="1"/>
          </p:cNvSpPr>
          <p:nvPr/>
        </p:nvSpPr>
        <p:spPr bwMode="auto">
          <a:xfrm>
            <a:off x="3501566" y="3949909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2286000" y="451405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3124200" y="288623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2" name="Oval 24"/>
          <p:cNvSpPr>
            <a:spLocks noChangeArrowheads="1"/>
          </p:cNvSpPr>
          <p:nvPr/>
        </p:nvSpPr>
        <p:spPr bwMode="auto">
          <a:xfrm>
            <a:off x="1763972" y="333295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3" name="Oval 24"/>
          <p:cNvSpPr>
            <a:spLocks noChangeArrowheads="1"/>
          </p:cNvSpPr>
          <p:nvPr/>
        </p:nvSpPr>
        <p:spPr bwMode="auto">
          <a:xfrm>
            <a:off x="1697471" y="452265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4" name="Oval 24"/>
          <p:cNvSpPr>
            <a:spLocks noChangeArrowheads="1"/>
          </p:cNvSpPr>
          <p:nvPr/>
        </p:nvSpPr>
        <p:spPr bwMode="auto">
          <a:xfrm>
            <a:off x="2754438" y="492898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2575360" y="35601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6" name="Oval 24"/>
          <p:cNvSpPr>
            <a:spLocks noChangeArrowheads="1"/>
          </p:cNvSpPr>
          <p:nvPr/>
        </p:nvSpPr>
        <p:spPr bwMode="auto">
          <a:xfrm>
            <a:off x="2535672" y="281003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2209800" y="481885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3711214" y="304569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49" name="Oval 24"/>
          <p:cNvSpPr>
            <a:spLocks noChangeArrowheads="1"/>
          </p:cNvSpPr>
          <p:nvPr/>
        </p:nvSpPr>
        <p:spPr bwMode="auto">
          <a:xfrm>
            <a:off x="3089576" y="321865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2083799" y="428545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51" name="Oval 24"/>
          <p:cNvSpPr>
            <a:spLocks noChangeArrowheads="1"/>
          </p:cNvSpPr>
          <p:nvPr/>
        </p:nvSpPr>
        <p:spPr bwMode="auto">
          <a:xfrm>
            <a:off x="1828800" y="47068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2770266" y="329485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53" name="Oval 24"/>
          <p:cNvSpPr>
            <a:spLocks noChangeArrowheads="1"/>
          </p:cNvSpPr>
          <p:nvPr/>
        </p:nvSpPr>
        <p:spPr bwMode="auto">
          <a:xfrm>
            <a:off x="3581400" y="42130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sp>
        <p:nvSpPr>
          <p:cNvPr id="54" name="Oval 24"/>
          <p:cNvSpPr>
            <a:spLocks noChangeArrowheads="1"/>
          </p:cNvSpPr>
          <p:nvPr/>
        </p:nvSpPr>
        <p:spPr bwMode="auto">
          <a:xfrm>
            <a:off x="3563888" y="279326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462122" y="2394627"/>
            <a:ext cx="689435" cy="360040"/>
            <a:chOff x="3462122" y="2382287"/>
            <a:chExt cx="689435" cy="360040"/>
          </a:xfrm>
        </p:grpSpPr>
        <p:sp>
          <p:nvSpPr>
            <p:cNvPr id="56" name="타원형 설명선 55"/>
            <p:cNvSpPr/>
            <p:nvPr/>
          </p:nvSpPr>
          <p:spPr bwMode="auto">
            <a:xfrm>
              <a:off x="3462122" y="2382287"/>
              <a:ext cx="689435" cy="360040"/>
            </a:xfrm>
            <a:prstGeom prst="wedgeEllipseCallou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solidFill>
                  <a:srgbClr val="333399"/>
                </a:solidFill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3723806" y="2492896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1691680" y="364898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1" lang="ko-KR" altLang="ko-KR" sz="1400" dirty="0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284315" y="3307432"/>
            <a:ext cx="402408" cy="432048"/>
            <a:chOff x="1284315" y="3295092"/>
            <a:chExt cx="402408" cy="432048"/>
          </a:xfrm>
        </p:grpSpPr>
        <p:sp>
          <p:nvSpPr>
            <p:cNvPr id="60" name="타원형 설명선 59"/>
            <p:cNvSpPr/>
            <p:nvPr/>
          </p:nvSpPr>
          <p:spPr bwMode="auto">
            <a:xfrm rot="17087522">
              <a:off x="1269495" y="3309912"/>
              <a:ext cx="432048" cy="402408"/>
            </a:xfrm>
            <a:prstGeom prst="wedgeEllipseCallou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solidFill>
                  <a:srgbClr val="333399"/>
                </a:solidFill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61" name="Oval 24"/>
            <p:cNvSpPr>
              <a:spLocks noChangeArrowheads="1"/>
            </p:cNvSpPr>
            <p:nvPr/>
          </p:nvSpPr>
          <p:spPr bwMode="auto">
            <a:xfrm>
              <a:off x="1403215" y="3420616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ko-KR" altLang="ko-KR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415465" y="4308327"/>
            <a:ext cx="2675213" cy="895231"/>
            <a:chOff x="5415465" y="4308327"/>
            <a:chExt cx="2675213" cy="895231"/>
          </a:xfrm>
        </p:grpSpPr>
        <p:sp>
          <p:nvSpPr>
            <p:cNvPr id="63" name="Text Box 54"/>
            <p:cNvSpPr txBox="1">
              <a:spLocks noChangeArrowheads="1"/>
            </p:cNvSpPr>
            <p:nvPr/>
          </p:nvSpPr>
          <p:spPr bwMode="auto">
            <a:xfrm>
              <a:off x="5415465" y="4327377"/>
              <a:ext cx="421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0" dirty="0">
                  <a:solidFill>
                    <a:prstClr val="black"/>
                  </a:solidFill>
                  <a:latin typeface="맑은 고딕" pitchFamily="50" charset="-127"/>
                </a:rPr>
                <a:t>R</a:t>
              </a:r>
              <a:r>
                <a:rPr kumimoji="1" lang="en-US" altLang="zh-CN" sz="1400" b="1" i="0" baseline="-25000" dirty="0">
                  <a:solidFill>
                    <a:prstClr val="black"/>
                  </a:solidFill>
                  <a:latin typeface="맑은 고딕" pitchFamily="50" charset="-127"/>
                </a:rPr>
                <a:t>1</a:t>
              </a:r>
              <a:endParaRPr kumimoji="1" lang="en-US" altLang="zh-CN" sz="1400" b="1" i="0" dirty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6148521" y="4308327"/>
              <a:ext cx="421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0" dirty="0" smtClean="0">
                  <a:solidFill>
                    <a:prstClr val="black"/>
                  </a:solidFill>
                  <a:latin typeface="맑은 고딕" pitchFamily="50" charset="-127"/>
                </a:rPr>
                <a:t>R</a:t>
              </a:r>
              <a:r>
                <a:rPr kumimoji="1" lang="en-US" altLang="zh-CN" sz="1400" b="1" i="0" baseline="-25000" dirty="0" smtClean="0">
                  <a:solidFill>
                    <a:prstClr val="black"/>
                  </a:solidFill>
                  <a:latin typeface="맑은 고딕" pitchFamily="50" charset="-127"/>
                </a:rPr>
                <a:t>2</a:t>
              </a:r>
              <a:endParaRPr kumimoji="1" lang="en-US" altLang="zh-CN" sz="1400" b="1" i="0" dirty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65" name="Text Box 54"/>
            <p:cNvSpPr txBox="1">
              <a:spLocks noChangeArrowheads="1"/>
            </p:cNvSpPr>
            <p:nvPr/>
          </p:nvSpPr>
          <p:spPr bwMode="auto">
            <a:xfrm>
              <a:off x="6490502" y="4308327"/>
              <a:ext cx="421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0" dirty="0" smtClean="0">
                  <a:solidFill>
                    <a:prstClr val="black"/>
                  </a:solidFill>
                  <a:latin typeface="맑은 고딕" pitchFamily="50" charset="-127"/>
                </a:rPr>
                <a:t>R</a:t>
              </a:r>
              <a:r>
                <a:rPr kumimoji="1" lang="en-US" altLang="zh-CN" sz="1400" b="1" i="0" baseline="-25000" dirty="0" smtClean="0">
                  <a:solidFill>
                    <a:prstClr val="black"/>
                  </a:solidFill>
                  <a:latin typeface="맑은 고딕" pitchFamily="50" charset="-127"/>
                </a:rPr>
                <a:t>3</a:t>
              </a:r>
              <a:endParaRPr kumimoji="1" lang="en-US" altLang="zh-CN" sz="1400" b="1" i="0" dirty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6912315" y="4880501"/>
              <a:ext cx="421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0" dirty="0" smtClean="0">
                  <a:solidFill>
                    <a:prstClr val="black"/>
                  </a:solidFill>
                  <a:latin typeface="맑은 고딕" pitchFamily="50" charset="-127"/>
                </a:rPr>
                <a:t>R</a:t>
              </a:r>
              <a:r>
                <a:rPr kumimoji="1" lang="en-US" altLang="zh-CN" sz="1400" b="1" i="0" baseline="-25000" dirty="0" smtClean="0">
                  <a:solidFill>
                    <a:prstClr val="black"/>
                  </a:solidFill>
                  <a:latin typeface="맑은 고딕" pitchFamily="50" charset="-127"/>
                </a:rPr>
                <a:t>4</a:t>
              </a:r>
              <a:endParaRPr kumimoji="1" lang="en-US" altLang="zh-CN" sz="1400" b="1" i="0" dirty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67" name="Text Box 54"/>
            <p:cNvSpPr txBox="1">
              <a:spLocks noChangeArrowheads="1"/>
            </p:cNvSpPr>
            <p:nvPr/>
          </p:nvSpPr>
          <p:spPr bwMode="auto">
            <a:xfrm>
              <a:off x="7668865" y="4898758"/>
              <a:ext cx="421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1" i="0" dirty="0" smtClean="0">
                  <a:solidFill>
                    <a:prstClr val="black"/>
                  </a:solidFill>
                  <a:latin typeface="맑은 고딕" pitchFamily="50" charset="-127"/>
                </a:rPr>
                <a:t>R</a:t>
              </a:r>
              <a:r>
                <a:rPr kumimoji="1" lang="en-US" altLang="zh-CN" sz="1400" b="1" i="0" baseline="-25000" dirty="0" smtClean="0">
                  <a:solidFill>
                    <a:prstClr val="black"/>
                  </a:solidFill>
                  <a:latin typeface="맑은 고딕" pitchFamily="50" charset="-127"/>
                </a:rPr>
                <a:t>5</a:t>
              </a:r>
              <a:endParaRPr kumimoji="1" lang="en-US" altLang="zh-CN" sz="1400" b="1" i="0" dirty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654060" y="2763125"/>
            <a:ext cx="1650093" cy="1007054"/>
            <a:chOff x="5654060" y="2763125"/>
            <a:chExt cx="1650093" cy="1007054"/>
          </a:xfrm>
        </p:grpSpPr>
        <p:grpSp>
          <p:nvGrpSpPr>
            <p:cNvPr id="69" name="그룹 68"/>
            <p:cNvGrpSpPr/>
            <p:nvPr/>
          </p:nvGrpSpPr>
          <p:grpSpPr>
            <a:xfrm>
              <a:off x="5947375" y="2763125"/>
              <a:ext cx="1073207" cy="1007054"/>
              <a:chOff x="5947375" y="2763125"/>
              <a:chExt cx="1073207" cy="1007054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5947375" y="3254149"/>
                <a:ext cx="1073207" cy="516030"/>
                <a:chOff x="5527618" y="4331565"/>
                <a:chExt cx="1210292" cy="258691"/>
              </a:xfrm>
            </p:grpSpPr>
            <p:cxnSp>
              <p:nvCxnSpPr>
                <p:cNvPr id="75" name="직선 연결선 74"/>
                <p:cNvCxnSpPr/>
                <p:nvPr/>
              </p:nvCxnSpPr>
              <p:spPr bwMode="auto">
                <a:xfrm>
                  <a:off x="5527618" y="4331565"/>
                  <a:ext cx="0" cy="258691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6" name="직선 연결선 75"/>
                <p:cNvCxnSpPr/>
                <p:nvPr/>
              </p:nvCxnSpPr>
              <p:spPr bwMode="auto">
                <a:xfrm>
                  <a:off x="6737910" y="4331565"/>
                  <a:ext cx="0" cy="258691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직선 연결선 76"/>
                <p:cNvCxnSpPr/>
                <p:nvPr/>
              </p:nvCxnSpPr>
              <p:spPr bwMode="auto">
                <a:xfrm>
                  <a:off x="5527618" y="4331565"/>
                  <a:ext cx="1210292" cy="0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117372" y="2763125"/>
                    <a:ext cx="76104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7372" y="2763125"/>
                    <a:ext cx="761042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839" r="-806" b="-195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연결선 73"/>
              <p:cNvCxnSpPr/>
              <p:nvPr/>
            </p:nvCxnSpPr>
            <p:spPr bwMode="auto">
              <a:xfrm>
                <a:off x="6479106" y="3049374"/>
                <a:ext cx="0" cy="196930"/>
              </a:xfrm>
              <a:prstGeom prst="line">
                <a:avLst/>
              </a:prstGeom>
              <a:solidFill>
                <a:schemeClr val="hlink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0" name="TextBox 69"/>
            <p:cNvSpPr txBox="1"/>
            <p:nvPr/>
          </p:nvSpPr>
          <p:spPr>
            <a:xfrm>
              <a:off x="5654060" y="3121703"/>
              <a:ext cx="345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50"/>
                  </a:solidFill>
                </a:rPr>
                <a:t>Y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958799" y="3113273"/>
              <a:ext cx="345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165256" y="3447758"/>
            <a:ext cx="1420789" cy="860569"/>
            <a:chOff x="5165256" y="3447758"/>
            <a:chExt cx="1420789" cy="860569"/>
          </a:xfrm>
        </p:grpSpPr>
        <p:grpSp>
          <p:nvGrpSpPr>
            <p:cNvPr id="79" name="그룹 78"/>
            <p:cNvGrpSpPr/>
            <p:nvPr/>
          </p:nvGrpSpPr>
          <p:grpSpPr>
            <a:xfrm>
              <a:off x="5165256" y="3447758"/>
              <a:ext cx="1156343" cy="860569"/>
              <a:chOff x="5165256" y="3447758"/>
              <a:chExt cx="1156343" cy="860569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5561981" y="3771712"/>
                <a:ext cx="759618" cy="536615"/>
                <a:chOff x="5527618" y="4331565"/>
                <a:chExt cx="1210292" cy="258691"/>
              </a:xfrm>
            </p:grpSpPr>
            <p:cxnSp>
              <p:nvCxnSpPr>
                <p:cNvPr id="84" name="직선 연결선 83"/>
                <p:cNvCxnSpPr/>
                <p:nvPr/>
              </p:nvCxnSpPr>
              <p:spPr bwMode="auto">
                <a:xfrm>
                  <a:off x="5527618" y="4331565"/>
                  <a:ext cx="0" cy="258691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직선 연결선 84"/>
                <p:cNvCxnSpPr/>
                <p:nvPr/>
              </p:nvCxnSpPr>
              <p:spPr bwMode="auto">
                <a:xfrm>
                  <a:off x="6737910" y="4331565"/>
                  <a:ext cx="0" cy="258691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직선 연결선 85"/>
                <p:cNvCxnSpPr/>
                <p:nvPr/>
              </p:nvCxnSpPr>
              <p:spPr bwMode="auto">
                <a:xfrm>
                  <a:off x="5527618" y="4331565"/>
                  <a:ext cx="1210292" cy="0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165256" y="3447758"/>
                    <a:ext cx="76104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5256" y="3447758"/>
                    <a:ext cx="761041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 r="-8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TextBox 79"/>
            <p:cNvSpPr txBox="1"/>
            <p:nvPr/>
          </p:nvSpPr>
          <p:spPr>
            <a:xfrm>
              <a:off x="5278411" y="3690439"/>
              <a:ext cx="345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50"/>
                  </a:solidFill>
                </a:rPr>
                <a:t>Y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40691" y="3675950"/>
              <a:ext cx="345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820760" y="4026611"/>
            <a:ext cx="1415923" cy="872941"/>
            <a:chOff x="6820760" y="4026611"/>
            <a:chExt cx="1415923" cy="872941"/>
          </a:xfrm>
        </p:grpSpPr>
        <p:grpSp>
          <p:nvGrpSpPr>
            <p:cNvPr id="88" name="그룹 87"/>
            <p:cNvGrpSpPr/>
            <p:nvPr/>
          </p:nvGrpSpPr>
          <p:grpSpPr>
            <a:xfrm>
              <a:off x="7074173" y="4026611"/>
              <a:ext cx="1162510" cy="872941"/>
              <a:chOff x="7074173" y="4026611"/>
              <a:chExt cx="1162510" cy="872941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7074173" y="4342353"/>
                <a:ext cx="759618" cy="557199"/>
                <a:chOff x="5527618" y="4331565"/>
                <a:chExt cx="1210292" cy="258691"/>
              </a:xfrm>
            </p:grpSpPr>
            <p:cxnSp>
              <p:nvCxnSpPr>
                <p:cNvPr id="93" name="직선 연결선 92"/>
                <p:cNvCxnSpPr/>
                <p:nvPr/>
              </p:nvCxnSpPr>
              <p:spPr bwMode="auto">
                <a:xfrm>
                  <a:off x="5527618" y="4331565"/>
                  <a:ext cx="0" cy="258691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4" name="직선 연결선 93"/>
                <p:cNvCxnSpPr/>
                <p:nvPr/>
              </p:nvCxnSpPr>
              <p:spPr bwMode="auto">
                <a:xfrm>
                  <a:off x="6737910" y="4331565"/>
                  <a:ext cx="0" cy="258691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직선 연결선 94"/>
                <p:cNvCxnSpPr/>
                <p:nvPr/>
              </p:nvCxnSpPr>
              <p:spPr bwMode="auto">
                <a:xfrm>
                  <a:off x="5527618" y="4331565"/>
                  <a:ext cx="1210292" cy="0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7475642" y="4026611"/>
                    <a:ext cx="76104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5642" y="4026611"/>
                    <a:ext cx="761041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r="-8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TextBox 88"/>
            <p:cNvSpPr txBox="1"/>
            <p:nvPr/>
          </p:nvSpPr>
          <p:spPr>
            <a:xfrm>
              <a:off x="6820760" y="4285456"/>
              <a:ext cx="284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50"/>
                  </a:solidFill>
                </a:rPr>
                <a:t>Y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781955" y="4244379"/>
              <a:ext cx="345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610179" y="3400848"/>
            <a:ext cx="1261187" cy="926529"/>
            <a:chOff x="6610179" y="3400848"/>
            <a:chExt cx="1261187" cy="926529"/>
          </a:xfrm>
        </p:grpSpPr>
        <p:grpSp>
          <p:nvGrpSpPr>
            <p:cNvPr id="97" name="그룹 96"/>
            <p:cNvGrpSpPr/>
            <p:nvPr/>
          </p:nvGrpSpPr>
          <p:grpSpPr>
            <a:xfrm>
              <a:off x="6640773" y="3400848"/>
              <a:ext cx="1230593" cy="926529"/>
              <a:chOff x="6640773" y="3400848"/>
              <a:chExt cx="1230593" cy="926529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6640773" y="3770178"/>
                <a:ext cx="759618" cy="557199"/>
                <a:chOff x="5527618" y="4331565"/>
                <a:chExt cx="1210292" cy="258691"/>
              </a:xfrm>
            </p:grpSpPr>
            <p:cxnSp>
              <p:nvCxnSpPr>
                <p:cNvPr id="102" name="직선 연결선 101"/>
                <p:cNvCxnSpPr/>
                <p:nvPr/>
              </p:nvCxnSpPr>
              <p:spPr bwMode="auto">
                <a:xfrm>
                  <a:off x="5527618" y="4331565"/>
                  <a:ext cx="0" cy="258691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직선 연결선 102"/>
                <p:cNvCxnSpPr/>
                <p:nvPr/>
              </p:nvCxnSpPr>
              <p:spPr bwMode="auto">
                <a:xfrm>
                  <a:off x="6737910" y="4331565"/>
                  <a:ext cx="0" cy="258691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/>
              </p:nvCxnSpPr>
              <p:spPr bwMode="auto">
                <a:xfrm>
                  <a:off x="5527618" y="4331565"/>
                  <a:ext cx="1210292" cy="0"/>
                </a:xfrm>
                <a:prstGeom prst="line">
                  <a:avLst/>
                </a:prstGeom>
                <a:solidFill>
                  <a:schemeClr val="hlink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110324" y="3400848"/>
                    <a:ext cx="76104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0324" y="3400848"/>
                    <a:ext cx="761042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000" r="-8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TextBox 97"/>
            <p:cNvSpPr txBox="1"/>
            <p:nvPr/>
          </p:nvSpPr>
          <p:spPr>
            <a:xfrm>
              <a:off x="6610179" y="3530147"/>
              <a:ext cx="345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50"/>
                  </a:solidFill>
                </a:rPr>
                <a:t>Y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70472" y="3530147"/>
              <a:ext cx="345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N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8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54" grpId="0" animBg="1"/>
      <p:bldP spid="58" grpId="0" animBg="1"/>
    </p:bldLst>
  </p:timing>
</p:sld>
</file>

<file path=ppt/theme/theme1.xml><?xml version="1.0" encoding="utf-8"?>
<a:theme xmlns:a="http://schemas.openxmlformats.org/drawingml/2006/main" name="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49479</TotalTime>
  <Words>896</Words>
  <Application>Microsoft Office PowerPoint</Application>
  <PresentationFormat>화면 슬라이드 쇼(4:3)</PresentationFormat>
  <Paragraphs>288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58" baseType="lpstr">
      <vt:lpstr>HY견고딕</vt:lpstr>
      <vt:lpstr>SimSun</vt:lpstr>
      <vt:lpstr>SimSun</vt:lpstr>
      <vt:lpstr>가는각진제목체</vt:lpstr>
      <vt:lpstr>굴림</vt:lpstr>
      <vt:lpstr>나눔고딕</vt:lpstr>
      <vt:lpstr>돋움</vt:lpstr>
      <vt:lpstr>맑은 고딕</vt:lpstr>
      <vt:lpstr>함초롬돋움</vt:lpstr>
      <vt:lpstr>Arial</vt:lpstr>
      <vt:lpstr>Cambria Math</vt:lpstr>
      <vt:lpstr>Corbel</vt:lpstr>
      <vt:lpstr>Gill Sans MT</vt:lpstr>
      <vt:lpstr>Tahoma</vt:lpstr>
      <vt:lpstr>Times New Roman</vt:lpstr>
      <vt:lpstr>Wingdings</vt:lpstr>
      <vt:lpstr>1_디자인 사용자 지정</vt:lpstr>
      <vt:lpstr>2_디자인 사용자 지정</vt:lpstr>
      <vt:lpstr>3_디자인 사용자 지정</vt:lpstr>
      <vt:lpstr>조화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sbkim</dc:creator>
  <cp:lastModifiedBy>mingu</cp:lastModifiedBy>
  <cp:revision>493</cp:revision>
  <dcterms:created xsi:type="dcterms:W3CDTF">2013-03-13T06:37:48Z</dcterms:created>
  <dcterms:modified xsi:type="dcterms:W3CDTF">2019-04-18T10:48:56Z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C:\Users\Seoung Bum Kim\Dropbox\Teaching\Korea University\2019\Spring\Data Mining\Lecture Slides\2019\E_선형회귀모델1.pptx</vt:lpwstr>
  </property>
</Properties>
</file>