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482" r:id="rId2"/>
    <p:sldId id="483" r:id="rId3"/>
    <p:sldId id="655" r:id="rId4"/>
    <p:sldId id="656" r:id="rId5"/>
    <p:sldId id="652" r:id="rId6"/>
    <p:sldId id="651" r:id="rId7"/>
    <p:sldId id="694" r:id="rId8"/>
    <p:sldId id="663" r:id="rId9"/>
    <p:sldId id="664" r:id="rId10"/>
    <p:sldId id="665" r:id="rId11"/>
    <p:sldId id="677" r:id="rId12"/>
    <p:sldId id="666" r:id="rId13"/>
    <p:sldId id="667" r:id="rId14"/>
    <p:sldId id="695" r:id="rId15"/>
    <p:sldId id="696" r:id="rId16"/>
    <p:sldId id="697" r:id="rId17"/>
    <p:sldId id="668" r:id="rId18"/>
    <p:sldId id="669" r:id="rId19"/>
    <p:sldId id="678" r:id="rId20"/>
    <p:sldId id="679" r:id="rId21"/>
    <p:sldId id="670" r:id="rId22"/>
    <p:sldId id="671" r:id="rId23"/>
    <p:sldId id="672" r:id="rId24"/>
    <p:sldId id="673" r:id="rId25"/>
    <p:sldId id="674" r:id="rId26"/>
    <p:sldId id="675" r:id="rId27"/>
    <p:sldId id="676" r:id="rId28"/>
    <p:sldId id="698" r:id="rId29"/>
    <p:sldId id="738" r:id="rId3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gistered User" initials="R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D8D0D"/>
    <a:srgbClr val="AC2308"/>
    <a:srgbClr val="DEECF7"/>
    <a:srgbClr val="F96F07"/>
    <a:srgbClr val="5F3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8" autoAdjust="0"/>
    <p:restoredTop sz="94635"/>
  </p:normalViewPr>
  <p:slideViewPr>
    <p:cSldViewPr snapToGrid="0">
      <p:cViewPr varScale="1">
        <p:scale>
          <a:sx n="104" d="100"/>
          <a:sy n="104" d="100"/>
        </p:scale>
        <p:origin x="1662" y="102"/>
      </p:cViewPr>
      <p:guideLst>
        <p:guide orient="horz" pos="213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notesViewPr>
    <p:cSldViewPr snapToGrid="0">
      <p:cViewPr varScale="1">
        <p:scale>
          <a:sx n="88" d="100"/>
          <a:sy n="88" d="100"/>
        </p:scale>
        <p:origin x="-3870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A3AF4-C07E-4CA4-A623-EC52440DCAF3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22CF5-50BC-4E8C-9905-85088BE5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77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EAA17-1BB8-4315-B3F5-7BE9FC88FC21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261F8-C3C5-403A-B589-3A7B8E4C1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92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62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891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7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852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403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902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749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471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7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147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74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37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993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990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22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824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010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263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381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144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42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4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594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47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3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2782767" y="2054229"/>
            <a:ext cx="6361234" cy="2741613"/>
          </a:xfrm>
          <a:prstGeom prst="rect">
            <a:avLst/>
          </a:prstGeom>
          <a:solidFill>
            <a:srgbClr val="0057A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3723" tIns="36862" rIns="73723" bIns="36862" anchor="ctr"/>
          <a:lstStyle/>
          <a:p>
            <a:pPr defTabSz="737791" eaLnBrk="0" hangingPunct="0"/>
            <a:endParaRPr kumimoji="0" lang="en-US" sz="1625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2" y="2054229"/>
            <a:ext cx="2741735" cy="2741613"/>
          </a:xfrm>
          <a:prstGeom prst="rect">
            <a:avLst/>
          </a:prstGeom>
          <a:solidFill>
            <a:srgbClr val="00A2D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3723" tIns="36862" rIns="73723" bIns="36862" anchor="ctr"/>
          <a:lstStyle/>
          <a:p>
            <a:pPr defTabSz="737791" eaLnBrk="0" hangingPunct="0"/>
            <a:endParaRPr kumimoji="0" lang="en-US" sz="1625">
              <a:ea typeface="굴림" charset="-127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137391" y="2860675"/>
            <a:ext cx="5418992" cy="838200"/>
          </a:xfrm>
        </p:spPr>
        <p:txBody>
          <a:bodyPr/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137390" y="2378075"/>
            <a:ext cx="3745523" cy="414338"/>
          </a:xfrm>
        </p:spPr>
        <p:txBody>
          <a:bodyPr/>
          <a:lstStyle>
            <a:lvl1pPr>
              <a:defRPr sz="13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2452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37285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7146" y="373067"/>
            <a:ext cx="2058866" cy="549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86157" y="373067"/>
            <a:ext cx="6040314" cy="549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9894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6155" y="464809"/>
            <a:ext cx="8239858" cy="35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86155" y="866026"/>
            <a:ext cx="823985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3421" y="6527778"/>
            <a:ext cx="920200" cy="30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1362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4"/>
            <a:ext cx="7772400" cy="1362075"/>
          </a:xfrm>
        </p:spPr>
        <p:txBody>
          <a:bodyPr/>
          <a:lstStyle>
            <a:lvl1pPr algn="l">
              <a:defRPr sz="325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625"/>
            </a:lvl1pPr>
            <a:lvl2pPr marL="371475" indent="0">
              <a:buNone/>
              <a:defRPr sz="1463"/>
            </a:lvl2pPr>
            <a:lvl3pPr marL="742950" indent="0">
              <a:buNone/>
              <a:defRPr sz="1300"/>
            </a:lvl3pPr>
            <a:lvl4pPr marL="1114425" indent="0">
              <a:buNone/>
              <a:defRPr sz="1138"/>
            </a:lvl4pPr>
            <a:lvl5pPr marL="1485900" indent="0">
              <a:buNone/>
              <a:defRPr sz="1138"/>
            </a:lvl5pPr>
            <a:lvl6pPr marL="1857375" indent="0">
              <a:buNone/>
              <a:defRPr sz="1138"/>
            </a:lvl6pPr>
            <a:lvl7pPr marL="2228850" indent="0">
              <a:buNone/>
              <a:defRPr sz="1138"/>
            </a:lvl7pPr>
            <a:lvl8pPr marL="2600325" indent="0">
              <a:buNone/>
              <a:defRPr sz="1138"/>
            </a:lvl8pPr>
            <a:lvl9pPr marL="2971800" indent="0">
              <a:buNone/>
              <a:defRPr sz="113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45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6155" y="633417"/>
            <a:ext cx="4048858" cy="288925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75690" y="633417"/>
            <a:ext cx="4050323" cy="288925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1185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066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066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06854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0087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04837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54"/>
            <a:ext cx="5111262" cy="5853113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43107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5289168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6155" y="449179"/>
            <a:ext cx="8239858" cy="35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6155" y="866026"/>
            <a:ext cx="823985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1" y="6477000"/>
            <a:ext cx="8500698" cy="381000"/>
          </a:xfrm>
          <a:prstGeom prst="rect">
            <a:avLst/>
          </a:prstGeom>
          <a:solidFill>
            <a:srgbClr val="CFCFC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kumimoji="0" lang="en-US" sz="1463" baseline="-25000">
              <a:ea typeface="굴림" charset="-127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invGray">
          <a:xfrm>
            <a:off x="8549055" y="6477000"/>
            <a:ext cx="594946" cy="3810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fld id="{7B50DFBF-02B5-4068-A36F-664D261E51FF}" type="slidenum">
              <a:rPr kumimoji="0" lang="en-US" sz="813">
                <a:solidFill>
                  <a:schemeClr val="bg1"/>
                </a:solidFill>
                <a:ea typeface="굴림" charset="-127"/>
              </a:rPr>
              <a:pPr eaLnBrk="0" hangingPunct="0"/>
              <a:t>‹#›</a:t>
            </a:fld>
            <a:endParaRPr kumimoji="0" lang="en-US" sz="813">
              <a:solidFill>
                <a:schemeClr val="bg1"/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6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rgbClr val="0070C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2pPr>
      <a:lvl3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3pPr>
      <a:lvl4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4pPr>
      <a:lvl5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5pPr>
      <a:lvl6pPr marL="371475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6pPr>
      <a:lvl7pPr marL="74295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7pPr>
      <a:lvl8pPr marL="1114425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8pPr>
      <a:lvl9pPr marL="14859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9pPr>
    </p:titleStyle>
    <p:bodyStyle>
      <a:lvl1pPr algn="l" rtl="0" eaLnBrk="1" fontAlgn="base" latinLnBrk="1" hangingPunct="1">
        <a:spcBef>
          <a:spcPct val="60000"/>
        </a:spcBef>
        <a:spcAft>
          <a:spcPct val="0"/>
        </a:spcAft>
        <a:buFont typeface="Wingdings" pitchFamily="2" charset="2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18592" indent="-103188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138">
          <a:solidFill>
            <a:schemeClr val="tx1"/>
          </a:solidFill>
          <a:latin typeface="+mn-ea"/>
          <a:ea typeface="+mn-ea"/>
        </a:defRPr>
      </a:lvl2pPr>
      <a:lvl3pPr marL="56753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­"/>
        <a:defRPr kumimoji="1" sz="1138">
          <a:solidFill>
            <a:schemeClr val="tx1"/>
          </a:solidFill>
          <a:latin typeface="+mn-ea"/>
          <a:ea typeface="+mn-ea"/>
        </a:defRPr>
      </a:lvl3pPr>
      <a:lvl4pPr marL="816472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­"/>
        <a:defRPr kumimoji="1" sz="1138">
          <a:solidFill>
            <a:schemeClr val="tx1"/>
          </a:solidFill>
          <a:latin typeface="+mn-ea"/>
          <a:ea typeface="+mn-ea"/>
        </a:defRPr>
      </a:lvl4pPr>
      <a:lvl5pPr marL="106541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5pPr>
      <a:lvl6pPr marL="1436886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6pPr>
      <a:lvl7pPr marL="180836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7pPr>
      <a:lvl8pPr marL="2179836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8pPr>
      <a:lvl9pPr marL="255131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52382" y="2736272"/>
            <a:ext cx="6199933" cy="1217777"/>
          </a:xfrm>
        </p:spPr>
        <p:txBody>
          <a:bodyPr/>
          <a:lstStyle/>
          <a:p>
            <a:pPr algn="ctr"/>
            <a:r>
              <a:rPr lang="en-US" altLang="ko-KR" sz="2800" dirty="0">
                <a:latin typeface="Calibri" panose="020F0502020204030204" pitchFamily="34" charset="0"/>
              </a:rPr>
              <a:t>Decision</a:t>
            </a:r>
            <a:r>
              <a:rPr lang="ko-KR" altLang="en-US" sz="2800" dirty="0">
                <a:latin typeface="Calibri" panose="020F0502020204030204" pitchFamily="34" charset="0"/>
              </a:rPr>
              <a:t> </a:t>
            </a:r>
            <a:r>
              <a:rPr lang="en-US" altLang="ko-KR" sz="2800" dirty="0">
                <a:latin typeface="Calibri" panose="020F0502020204030204" pitchFamily="34" charset="0"/>
              </a:rPr>
              <a:t>Tree</a:t>
            </a:r>
            <a:r>
              <a:rPr lang="ko-KR" altLang="en-US" sz="2800" dirty="0">
                <a:latin typeface="Calibri" panose="020F0502020204030204" pitchFamily="34" charset="0"/>
              </a:rPr>
              <a:t> 실습</a:t>
            </a: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3421" y="6527778"/>
            <a:ext cx="920200" cy="30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부제목 4">
            <a:extLst>
              <a:ext uri="{FF2B5EF4-FFF2-40B4-BE49-F238E27FC236}">
                <a16:creationId xmlns:a16="http://schemas.microsoft.com/office/drawing/2014/main" id="{EBFC9C3F-0983-479A-8731-788AEE28F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568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 </a:t>
            </a:r>
            <a:r>
              <a:rPr lang="ko-KR" altLang="en-US" dirty="0"/>
              <a:t>실습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478132"/>
            <a:ext cx="7391400" cy="11525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4001" y="2743205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Calibri" panose="020F0502020204030204" pitchFamily="34" charset="0"/>
              </a:rPr>
              <a:t>Heatmap</a:t>
            </a:r>
            <a:r>
              <a:rPr lang="ko-KR" altLang="en-US" dirty="0">
                <a:latin typeface="Calibri" panose="020F0502020204030204" pitchFamily="34" charset="0"/>
              </a:rPr>
              <a:t>을 그려서 변수 간 상관관계 확인하기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55" y="3112537"/>
            <a:ext cx="8353425" cy="13525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Count</a:t>
            </a:r>
            <a:r>
              <a:rPr lang="ko-KR" altLang="en-US" dirty="0">
                <a:latin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</a:rPr>
              <a:t>plot</a:t>
            </a:r>
            <a:r>
              <a:rPr lang="ko-KR" altLang="en-US" dirty="0">
                <a:latin typeface="Calibri" panose="020F0502020204030204" pitchFamily="34" charset="0"/>
              </a:rPr>
              <a:t>을 그려서 클래스 분포 확인하기</a:t>
            </a:r>
            <a:endParaRPr lang="en-US" altLang="ko-K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43172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 </a:t>
            </a:r>
            <a:r>
              <a:rPr lang="ko-KR" altLang="en-US" dirty="0"/>
              <a:t>실습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학습 </a:t>
            </a:r>
            <a:r>
              <a:rPr lang="en-US" altLang="ko-KR" dirty="0">
                <a:latin typeface="Calibri" panose="020F0502020204030204" pitchFamily="34" charset="0"/>
              </a:rPr>
              <a:t>/ </a:t>
            </a:r>
            <a:r>
              <a:rPr lang="ko-KR" altLang="en-US" dirty="0">
                <a:latin typeface="Calibri" panose="020F0502020204030204" pitchFamily="34" charset="0"/>
              </a:rPr>
              <a:t>테스트 데이터 분리 </a:t>
            </a:r>
            <a:r>
              <a:rPr lang="en-US" altLang="ko-KR" dirty="0"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Calibri" panose="020F0502020204030204" pitchFamily="34" charset="0"/>
                <a:sym typeface="Wingdings" panose="05000000000000000000" pitchFamily="2" charset="2"/>
              </a:rPr>
              <a:t>학습 데이터 기준으로 정규화 </a:t>
            </a:r>
            <a:r>
              <a:rPr lang="en-US" altLang="ko-KR" dirty="0"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Calibri" panose="020F0502020204030204" pitchFamily="34" charset="0"/>
                <a:sym typeface="Wingdings" panose="05000000000000000000" pitchFamily="2" charset="2"/>
              </a:rPr>
              <a:t>검증 데이터 분할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478132"/>
            <a:ext cx="76581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8242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Decision Tree </a:t>
            </a:r>
            <a:r>
              <a:rPr lang="ko-KR" altLang="en-US" dirty="0">
                <a:latin typeface="Calibri" panose="020F0502020204030204" pitchFamily="34" charset="0"/>
              </a:rPr>
              <a:t>모델 구축 및 학습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001" y="3127489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학습</a:t>
            </a:r>
            <a:r>
              <a:rPr lang="en-US" altLang="ko-KR" dirty="0">
                <a:latin typeface="Calibri" panose="020F0502020204030204" pitchFamily="34" charset="0"/>
              </a:rPr>
              <a:t>/</a:t>
            </a:r>
            <a:r>
              <a:rPr lang="ko-KR" altLang="en-US" dirty="0">
                <a:latin typeface="Calibri" panose="020F0502020204030204" pitchFamily="34" charset="0"/>
              </a:rPr>
              <a:t>검증</a:t>
            </a:r>
            <a:r>
              <a:rPr lang="en-US" altLang="ko-KR" dirty="0">
                <a:latin typeface="Calibri" panose="020F0502020204030204" pitchFamily="34" charset="0"/>
              </a:rPr>
              <a:t>/</a:t>
            </a:r>
            <a:r>
              <a:rPr lang="ko-KR" altLang="en-US" dirty="0">
                <a:latin typeface="Calibri" panose="020F0502020204030204" pitchFamily="34" charset="0"/>
              </a:rPr>
              <a:t>테스트 데이터에 대해 학습된 모델의 성능 평가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642736"/>
            <a:ext cx="7991475" cy="9429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r="7267"/>
          <a:stretch/>
        </p:blipFill>
        <p:spPr>
          <a:xfrm>
            <a:off x="586155" y="3496821"/>
            <a:ext cx="8302868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0469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학습된 </a:t>
            </a:r>
            <a:r>
              <a:rPr lang="en-US" altLang="ko-KR" dirty="0">
                <a:latin typeface="Calibri" panose="020F0502020204030204" pitchFamily="34" charset="0"/>
              </a:rPr>
              <a:t>Decision Tree</a:t>
            </a:r>
            <a:r>
              <a:rPr lang="ko-KR" altLang="en-US" dirty="0">
                <a:latin typeface="Calibri" panose="020F0502020204030204" pitchFamily="34" charset="0"/>
              </a:rPr>
              <a:t>를 트리 구조의 그래프로 표현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478132"/>
            <a:ext cx="6067425" cy="1714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146" y="3133082"/>
            <a:ext cx="7392867" cy="304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9222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학습된 </a:t>
            </a:r>
            <a:r>
              <a:rPr lang="en-US" altLang="ko-KR" dirty="0">
                <a:latin typeface="Calibri" panose="020F0502020204030204" pitchFamily="34" charset="0"/>
              </a:rPr>
              <a:t>Decision Tree</a:t>
            </a:r>
            <a:r>
              <a:rPr lang="ko-KR" altLang="en-US" dirty="0">
                <a:latin typeface="Calibri" panose="020F0502020204030204" pitchFamily="34" charset="0"/>
              </a:rPr>
              <a:t>를 트리 구조의 그래프로 표현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D72233-74E2-413B-9BA2-7B1BC38EB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6" y="1478132"/>
            <a:ext cx="7542068" cy="35502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F502E-6078-4993-975B-79AD7439C712}"/>
              </a:ext>
            </a:extLst>
          </p:cNvPr>
          <p:cNvSpPr txBox="1"/>
          <p:nvPr/>
        </p:nvSpPr>
        <p:spPr>
          <a:xfrm>
            <a:off x="800966" y="5610700"/>
            <a:ext cx="754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Download: graphviz-2.38.msi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	https://graphviz.gitlab.io/_pages/Download/Download_windows.html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2194114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학습된 </a:t>
            </a:r>
            <a:r>
              <a:rPr lang="en-US" altLang="ko-KR" dirty="0">
                <a:latin typeface="Calibri" panose="020F0502020204030204" pitchFamily="34" charset="0"/>
              </a:rPr>
              <a:t>Decision Tree</a:t>
            </a:r>
            <a:r>
              <a:rPr lang="ko-KR" altLang="en-US" dirty="0">
                <a:latin typeface="Calibri" panose="020F0502020204030204" pitchFamily="34" charset="0"/>
              </a:rPr>
              <a:t>를 트리 구조의 그래프로 표현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6D0CE5-15FB-4A62-9792-183F3720C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38" y="1481763"/>
            <a:ext cx="3406386" cy="38214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960F7C4-41AB-4384-89A5-A76E944EBCF0}"/>
              </a:ext>
            </a:extLst>
          </p:cNvPr>
          <p:cNvSpPr/>
          <p:nvPr/>
        </p:nvSpPr>
        <p:spPr bwMode="auto">
          <a:xfrm>
            <a:off x="2456874" y="4544292"/>
            <a:ext cx="1108364" cy="249382"/>
          </a:xfrm>
          <a:prstGeom prst="rect">
            <a:avLst/>
          </a:prstGeom>
          <a:solidFill>
            <a:srgbClr val="FF0000">
              <a:alpha val="2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9CD406-344B-4A38-A2D2-4C4E29AB2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968" y="1685454"/>
            <a:ext cx="4408265" cy="41434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785CFDB-4665-4A25-9505-5307D438DE57}"/>
              </a:ext>
            </a:extLst>
          </p:cNvPr>
          <p:cNvSpPr/>
          <p:nvPr/>
        </p:nvSpPr>
        <p:spPr bwMode="auto">
          <a:xfrm>
            <a:off x="4279900" y="4174845"/>
            <a:ext cx="2874810" cy="249382"/>
          </a:xfrm>
          <a:prstGeom prst="rect">
            <a:avLst/>
          </a:prstGeom>
          <a:solidFill>
            <a:srgbClr val="FF0000">
              <a:alpha val="2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E69C25-0265-420F-8A9A-D684DA5BF715}"/>
              </a:ext>
            </a:extLst>
          </p:cNvPr>
          <p:cNvSpPr/>
          <p:nvPr/>
        </p:nvSpPr>
        <p:spPr bwMode="auto">
          <a:xfrm>
            <a:off x="4279900" y="2786995"/>
            <a:ext cx="2874810" cy="249382"/>
          </a:xfrm>
          <a:prstGeom prst="rect">
            <a:avLst/>
          </a:prstGeom>
          <a:solidFill>
            <a:srgbClr val="FF0000">
              <a:alpha val="2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20880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학습된 </a:t>
            </a:r>
            <a:r>
              <a:rPr lang="en-US" altLang="ko-KR" dirty="0">
                <a:latin typeface="Calibri" panose="020F0502020204030204" pitchFamily="34" charset="0"/>
              </a:rPr>
              <a:t>Decision Tree</a:t>
            </a:r>
            <a:r>
              <a:rPr lang="ko-KR" altLang="en-US" dirty="0">
                <a:latin typeface="Calibri" panose="020F0502020204030204" pitchFamily="34" charset="0"/>
              </a:rPr>
              <a:t>를 트리 구조의 그래프로 표현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6ADFF5-C655-412F-A747-8ACA4261C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38" y="1909670"/>
            <a:ext cx="4148492" cy="39438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85DF629-42C9-4DB2-9B28-ABDB12ADB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084" y="1972646"/>
            <a:ext cx="4085516" cy="38808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C1A550-6083-408A-A451-8F88F9ED3450}"/>
              </a:ext>
            </a:extLst>
          </p:cNvPr>
          <p:cNvSpPr txBox="1"/>
          <p:nvPr/>
        </p:nvSpPr>
        <p:spPr>
          <a:xfrm>
            <a:off x="254001" y="1478132"/>
            <a:ext cx="296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path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A87454-C6F3-4933-9AD0-24F7BC84DA36}"/>
              </a:ext>
            </a:extLst>
          </p:cNvPr>
          <p:cNvSpPr txBox="1"/>
          <p:nvPr/>
        </p:nvSpPr>
        <p:spPr>
          <a:xfrm>
            <a:off x="4706084" y="1478132"/>
            <a:ext cx="296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System path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98489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 </a:t>
            </a:r>
            <a:r>
              <a:rPr lang="ko-KR" altLang="en-US" dirty="0"/>
              <a:t>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1" y="1108800"/>
            <a:ext cx="591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Pruning</a:t>
            </a:r>
            <a:r>
              <a:rPr lang="ko-KR" altLang="en-US" dirty="0">
                <a:latin typeface="Calibri" panose="020F0502020204030204" pitchFamily="34" charset="0"/>
              </a:rPr>
              <a:t>하지 않은 경우 </a:t>
            </a:r>
            <a:r>
              <a:rPr lang="en-US" altLang="ko-KR" dirty="0">
                <a:latin typeface="Calibri" panose="020F0502020204030204" pitchFamily="34" charset="0"/>
              </a:rPr>
              <a:t>(</a:t>
            </a:r>
            <a:r>
              <a:rPr lang="en-US" altLang="ko-KR" dirty="0" err="1">
                <a:latin typeface="Calibri" panose="020F0502020204030204" pitchFamily="34" charset="0"/>
              </a:rPr>
              <a:t>max_depth</a:t>
            </a:r>
            <a:r>
              <a:rPr lang="en-US" altLang="ko-KR" dirty="0">
                <a:latin typeface="Calibri" panose="020F0502020204030204" pitchFamily="34" charset="0"/>
              </a:rPr>
              <a:t>=None)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48" y="1771952"/>
            <a:ext cx="8566165" cy="352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7398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 </a:t>
            </a:r>
            <a:r>
              <a:rPr lang="ko-KR" altLang="en-US" dirty="0"/>
              <a:t>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1" y="1108800"/>
            <a:ext cx="591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Pruning</a:t>
            </a:r>
            <a:r>
              <a:rPr lang="ko-KR" altLang="en-US" dirty="0">
                <a:latin typeface="Calibri" panose="020F0502020204030204" pitchFamily="34" charset="0"/>
              </a:rPr>
              <a:t>한 경우 </a:t>
            </a:r>
            <a:r>
              <a:rPr lang="en-US" altLang="ko-KR" dirty="0">
                <a:latin typeface="Calibri" panose="020F0502020204030204" pitchFamily="34" charset="0"/>
              </a:rPr>
              <a:t>(</a:t>
            </a:r>
            <a:r>
              <a:rPr lang="en-US" altLang="ko-KR" dirty="0" err="1">
                <a:latin typeface="Calibri" panose="020F0502020204030204" pitchFamily="34" charset="0"/>
              </a:rPr>
              <a:t>max_depth</a:t>
            </a:r>
            <a:r>
              <a:rPr lang="en-US" altLang="ko-KR" dirty="0">
                <a:latin typeface="Calibri" panose="020F0502020204030204" pitchFamily="34" charset="0"/>
              </a:rPr>
              <a:t>=2)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798" y="2115130"/>
            <a:ext cx="6228571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0263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 </a:t>
            </a:r>
            <a:r>
              <a:rPr lang="ko-KR" altLang="en-US" dirty="0"/>
              <a:t>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1" y="1108800"/>
            <a:ext cx="591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Pruning</a:t>
            </a:r>
            <a:r>
              <a:rPr lang="ko-KR" altLang="en-US" dirty="0">
                <a:latin typeface="Calibri" panose="020F0502020204030204" pitchFamily="34" charset="0"/>
              </a:rPr>
              <a:t>한 경우 </a:t>
            </a:r>
            <a:r>
              <a:rPr lang="en-US" altLang="ko-KR" dirty="0">
                <a:latin typeface="Calibri" panose="020F0502020204030204" pitchFamily="34" charset="0"/>
              </a:rPr>
              <a:t>(</a:t>
            </a:r>
            <a:r>
              <a:rPr lang="en-US" altLang="ko-KR" dirty="0" err="1">
                <a:latin typeface="Calibri" panose="020F0502020204030204" pitchFamily="34" charset="0"/>
              </a:rPr>
              <a:t>max_depth</a:t>
            </a:r>
            <a:r>
              <a:rPr lang="en-US" altLang="ko-KR" dirty="0">
                <a:latin typeface="Calibri" panose="020F0502020204030204" pitchFamily="34" charset="0"/>
              </a:rPr>
              <a:t>=3)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1" y="2340320"/>
            <a:ext cx="8610971" cy="349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78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001" y="1108800"/>
            <a:ext cx="8791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데이터 설명</a:t>
            </a:r>
            <a:endParaRPr lang="en-US" altLang="ko-KR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Python</a:t>
            </a:r>
            <a:r>
              <a:rPr lang="ko-KR" altLang="en-US" dirty="0">
                <a:latin typeface="Calibri" panose="020F0502020204030204" pitchFamily="34" charset="0"/>
              </a:rPr>
              <a:t> 개요 및 </a:t>
            </a:r>
            <a:r>
              <a:rPr lang="en-US" altLang="ko-KR" dirty="0">
                <a:latin typeface="Calibri" panose="020F0502020204030204" pitchFamily="34" charset="0"/>
              </a:rPr>
              <a:t>module</a:t>
            </a:r>
            <a:r>
              <a:rPr lang="ko-KR" altLang="en-US" dirty="0">
                <a:latin typeface="Calibri" panose="020F0502020204030204" pitchFamily="34" charset="0"/>
              </a:rPr>
              <a:t> 설명</a:t>
            </a:r>
            <a:endParaRPr lang="en-US" altLang="ko-KR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알고리즘 실습</a:t>
            </a:r>
            <a:endParaRPr lang="en-US" altLang="ko-K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53823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 </a:t>
            </a:r>
            <a:r>
              <a:rPr lang="ko-KR" altLang="en-US" dirty="0"/>
              <a:t>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1" y="1108800"/>
            <a:ext cx="591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Pruning</a:t>
            </a:r>
            <a:r>
              <a:rPr lang="ko-KR" altLang="en-US" dirty="0">
                <a:latin typeface="Calibri" panose="020F0502020204030204" pitchFamily="34" charset="0"/>
              </a:rPr>
              <a:t>한 경우 </a:t>
            </a:r>
            <a:r>
              <a:rPr lang="en-US" altLang="ko-KR" dirty="0">
                <a:latin typeface="Calibri" panose="020F0502020204030204" pitchFamily="34" charset="0"/>
              </a:rPr>
              <a:t>(</a:t>
            </a:r>
            <a:r>
              <a:rPr lang="en-US" altLang="ko-KR" dirty="0" err="1">
                <a:latin typeface="Calibri" panose="020F0502020204030204" pitchFamily="34" charset="0"/>
              </a:rPr>
              <a:t>max_depth</a:t>
            </a:r>
            <a:r>
              <a:rPr lang="en-US" altLang="ko-KR" dirty="0">
                <a:latin typeface="Calibri" panose="020F0502020204030204" pitchFamily="34" charset="0"/>
              </a:rPr>
              <a:t>=4)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2598277"/>
            <a:ext cx="8045748" cy="281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9438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 </a:t>
            </a:r>
            <a:r>
              <a:rPr lang="ko-KR" altLang="en-US" dirty="0"/>
              <a:t>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1" y="1108800"/>
            <a:ext cx="591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최적의 </a:t>
            </a:r>
            <a:r>
              <a:rPr lang="en-US" altLang="ko-KR" dirty="0">
                <a:latin typeface="Calibri" panose="020F0502020204030204" pitchFamily="34" charset="0"/>
              </a:rPr>
              <a:t>‘</a:t>
            </a:r>
            <a:r>
              <a:rPr lang="en-US" altLang="ko-KR" dirty="0" err="1">
                <a:latin typeface="Calibri" panose="020F0502020204030204" pitchFamily="34" charset="0"/>
              </a:rPr>
              <a:t>max_depth</a:t>
            </a:r>
            <a:r>
              <a:rPr lang="en-US" altLang="ko-KR" dirty="0">
                <a:latin typeface="Calibri" panose="020F0502020204030204" pitchFamily="34" charset="0"/>
              </a:rPr>
              <a:t>’ </a:t>
            </a:r>
            <a:r>
              <a:rPr lang="ko-KR" altLang="en-US" dirty="0" err="1">
                <a:latin typeface="Calibri" panose="020F0502020204030204" pitchFamily="34" charset="0"/>
              </a:rPr>
              <a:t>파라미터</a:t>
            </a:r>
            <a:r>
              <a:rPr lang="ko-KR" altLang="en-US" dirty="0">
                <a:latin typeface="Calibri" panose="020F0502020204030204" pitchFamily="34" charset="0"/>
              </a:rPr>
              <a:t> 찾기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6020"/>
          <a:stretch/>
        </p:blipFill>
        <p:spPr>
          <a:xfrm>
            <a:off x="586155" y="1513301"/>
            <a:ext cx="8127023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7635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 </a:t>
            </a:r>
            <a:r>
              <a:rPr lang="ko-KR" altLang="en-US" dirty="0"/>
              <a:t>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1" y="1108800"/>
            <a:ext cx="591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최적의 </a:t>
            </a:r>
            <a:r>
              <a:rPr lang="en-US" altLang="ko-KR" dirty="0">
                <a:latin typeface="Calibri" panose="020F0502020204030204" pitchFamily="34" charset="0"/>
              </a:rPr>
              <a:t>‘</a:t>
            </a:r>
            <a:r>
              <a:rPr lang="en-US" altLang="ko-KR" dirty="0" err="1">
                <a:latin typeface="Calibri" panose="020F0502020204030204" pitchFamily="34" charset="0"/>
              </a:rPr>
              <a:t>max_depth</a:t>
            </a:r>
            <a:r>
              <a:rPr lang="en-US" altLang="ko-KR" dirty="0">
                <a:latin typeface="Calibri" panose="020F0502020204030204" pitchFamily="34" charset="0"/>
              </a:rPr>
              <a:t>’ </a:t>
            </a:r>
            <a:r>
              <a:rPr lang="ko-KR" altLang="en-US" dirty="0" err="1">
                <a:latin typeface="Calibri" panose="020F0502020204030204" pitchFamily="34" charset="0"/>
              </a:rPr>
              <a:t>파라미터</a:t>
            </a:r>
            <a:r>
              <a:rPr lang="ko-KR" altLang="en-US" dirty="0">
                <a:latin typeface="Calibri" panose="020F0502020204030204" pitchFamily="34" charset="0"/>
              </a:rPr>
              <a:t> 찾기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6020"/>
          <a:stretch/>
        </p:blipFill>
        <p:spPr>
          <a:xfrm>
            <a:off x="586155" y="1513301"/>
            <a:ext cx="8127023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6371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 </a:t>
            </a:r>
            <a:r>
              <a:rPr lang="ko-KR" altLang="en-US" dirty="0"/>
              <a:t>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1" y="1108800"/>
            <a:ext cx="591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최적의 </a:t>
            </a:r>
            <a:r>
              <a:rPr lang="en-US" altLang="ko-KR" dirty="0">
                <a:latin typeface="Calibri" panose="020F0502020204030204" pitchFamily="34" charset="0"/>
              </a:rPr>
              <a:t>‘</a:t>
            </a:r>
            <a:r>
              <a:rPr lang="en-US" altLang="ko-KR" dirty="0" err="1">
                <a:latin typeface="Calibri" panose="020F0502020204030204" pitchFamily="34" charset="0"/>
              </a:rPr>
              <a:t>max_depth</a:t>
            </a:r>
            <a:r>
              <a:rPr lang="en-US" altLang="ko-KR" dirty="0">
                <a:latin typeface="Calibri" panose="020F0502020204030204" pitchFamily="34" charset="0"/>
              </a:rPr>
              <a:t>’ </a:t>
            </a:r>
            <a:r>
              <a:rPr lang="ko-KR" altLang="en-US" dirty="0" err="1">
                <a:latin typeface="Calibri" panose="020F0502020204030204" pitchFamily="34" charset="0"/>
              </a:rPr>
              <a:t>파라미터</a:t>
            </a:r>
            <a:r>
              <a:rPr lang="ko-KR" altLang="en-US" dirty="0">
                <a:latin typeface="Calibri" panose="020F0502020204030204" pitchFamily="34" charset="0"/>
              </a:rPr>
              <a:t> 찾기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2066192"/>
            <a:ext cx="3874318" cy="368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8872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 </a:t>
            </a:r>
            <a:r>
              <a:rPr lang="ko-KR" altLang="en-US" dirty="0"/>
              <a:t>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1" y="1108800"/>
            <a:ext cx="591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탐색한 최적의 </a:t>
            </a:r>
            <a:r>
              <a:rPr lang="en-US" altLang="ko-KR" dirty="0">
                <a:latin typeface="Calibri" panose="020F0502020204030204" pitchFamily="34" charset="0"/>
              </a:rPr>
              <a:t>‘</a:t>
            </a:r>
            <a:r>
              <a:rPr lang="en-US" altLang="ko-KR" dirty="0" err="1">
                <a:latin typeface="Calibri" panose="020F0502020204030204" pitchFamily="34" charset="0"/>
              </a:rPr>
              <a:t>max_depth</a:t>
            </a:r>
            <a:r>
              <a:rPr lang="en-US" altLang="ko-KR" dirty="0">
                <a:latin typeface="Calibri" panose="020F0502020204030204" pitchFamily="34" charset="0"/>
              </a:rPr>
              <a:t>’</a:t>
            </a:r>
            <a:r>
              <a:rPr lang="ko-KR" altLang="en-US" dirty="0">
                <a:latin typeface="Calibri" panose="020F0502020204030204" pitchFamily="34" charset="0"/>
              </a:rPr>
              <a:t>로 검증</a:t>
            </a:r>
            <a:r>
              <a:rPr lang="en-US" altLang="ko-KR" dirty="0">
                <a:latin typeface="Calibri" panose="020F0502020204030204" pitchFamily="34" charset="0"/>
              </a:rPr>
              <a:t>/</a:t>
            </a:r>
            <a:r>
              <a:rPr lang="ko-KR" altLang="en-US" dirty="0">
                <a:latin typeface="Calibri" panose="020F0502020204030204" pitchFamily="34" charset="0"/>
              </a:rPr>
              <a:t>테스트 진행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0030"/>
          <a:stretch/>
        </p:blipFill>
        <p:spPr>
          <a:xfrm>
            <a:off x="586155" y="1478132"/>
            <a:ext cx="8346830" cy="1323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4001" y="2986773"/>
            <a:ext cx="591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Confusion matrix</a:t>
            </a:r>
            <a:r>
              <a:rPr lang="ko-KR" altLang="en-US" dirty="0">
                <a:latin typeface="Calibri" panose="020F0502020204030204" pitchFamily="34" charset="0"/>
              </a:rPr>
              <a:t>로 결과 보기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55" y="3540771"/>
            <a:ext cx="7620000" cy="10191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4559946"/>
            <a:ext cx="2371753" cy="176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5308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 </a:t>
            </a:r>
            <a:r>
              <a:rPr lang="ko-KR" altLang="en-US" dirty="0"/>
              <a:t>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1" y="1108800"/>
            <a:ext cx="666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탐색한 최적의 </a:t>
            </a:r>
            <a:r>
              <a:rPr lang="en-US" altLang="ko-KR" dirty="0">
                <a:latin typeface="Calibri" panose="020F0502020204030204" pitchFamily="34" charset="0"/>
              </a:rPr>
              <a:t>‘</a:t>
            </a:r>
            <a:r>
              <a:rPr lang="en-US" altLang="ko-KR" dirty="0" err="1">
                <a:latin typeface="Calibri" panose="020F0502020204030204" pitchFamily="34" charset="0"/>
              </a:rPr>
              <a:t>max_depth</a:t>
            </a:r>
            <a:r>
              <a:rPr lang="en-US" altLang="ko-KR" dirty="0">
                <a:latin typeface="Calibri" panose="020F0502020204030204" pitchFamily="34" charset="0"/>
              </a:rPr>
              <a:t>’</a:t>
            </a:r>
            <a:r>
              <a:rPr lang="ko-KR" altLang="en-US" dirty="0">
                <a:latin typeface="Calibri" panose="020F0502020204030204" pitchFamily="34" charset="0"/>
              </a:rPr>
              <a:t>로 트리 구조 그래프 표현 및 저장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478132"/>
            <a:ext cx="7658100" cy="26098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546" y="4087982"/>
            <a:ext cx="4926994" cy="204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9079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 </a:t>
            </a:r>
            <a:r>
              <a:rPr lang="ko-KR" altLang="en-US" dirty="0"/>
              <a:t>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1" y="1108800"/>
            <a:ext cx="666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Decision Tree </a:t>
            </a:r>
            <a:r>
              <a:rPr lang="ko-KR" altLang="en-US" dirty="0">
                <a:latin typeface="Calibri" panose="020F0502020204030204" pitchFamily="34" charset="0"/>
              </a:rPr>
              <a:t>구축 시 중요했던 변수 찾기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570525"/>
            <a:ext cx="6324600" cy="2714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4001" y="4285150"/>
            <a:ext cx="666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중요 변수 상위 </a:t>
            </a:r>
            <a:r>
              <a:rPr lang="en-US" altLang="ko-KR" dirty="0">
                <a:latin typeface="Calibri" panose="020F0502020204030204" pitchFamily="34" charset="0"/>
              </a:rPr>
              <a:t>2</a:t>
            </a:r>
            <a:r>
              <a:rPr lang="ko-KR" altLang="en-US" dirty="0">
                <a:latin typeface="Calibri" panose="020F0502020204030204" pitchFamily="34" charset="0"/>
              </a:rPr>
              <a:t>개를 </a:t>
            </a:r>
            <a:r>
              <a:rPr lang="en-US" altLang="ko-KR" dirty="0">
                <a:latin typeface="Calibri" panose="020F0502020204030204" pitchFamily="34" charset="0"/>
              </a:rPr>
              <a:t>x, y</a:t>
            </a:r>
            <a:r>
              <a:rPr lang="ko-KR" altLang="en-US" dirty="0">
                <a:latin typeface="Calibri" panose="020F0502020204030204" pitchFamily="34" charset="0"/>
              </a:rPr>
              <a:t>축으로 하여 데이터 시각화 </a:t>
            </a:r>
            <a:r>
              <a:rPr lang="en-US" altLang="ko-KR" dirty="0">
                <a:latin typeface="Calibri" panose="020F0502020204030204" pitchFamily="34" charset="0"/>
              </a:rPr>
              <a:t>(scatter)</a:t>
            </a:r>
          </a:p>
        </p:txBody>
      </p:sp>
    </p:spTree>
    <p:extLst>
      <p:ext uri="{BB962C8B-B14F-4D97-AF65-F5344CB8AC3E}">
        <p14:creationId xmlns:p14="http://schemas.microsoft.com/office/powerpoint/2010/main" val="205092735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 </a:t>
            </a:r>
            <a:r>
              <a:rPr lang="ko-KR" altLang="en-US" dirty="0"/>
              <a:t>실습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705708"/>
            <a:ext cx="3634678" cy="4336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501" y="1705708"/>
            <a:ext cx="4082562" cy="356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1993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46" y="2971800"/>
            <a:ext cx="900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Decision Tree</a:t>
            </a:r>
            <a:r>
              <a:rPr lang="ko-KR" altLang="en-US" sz="2800" dirty="0"/>
              <a:t> 실습</a:t>
            </a:r>
          </a:p>
        </p:txBody>
      </p:sp>
    </p:spTree>
    <p:extLst>
      <p:ext uri="{BB962C8B-B14F-4D97-AF65-F5344CB8AC3E}">
        <p14:creationId xmlns:p14="http://schemas.microsoft.com/office/powerpoint/2010/main" val="114529502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설명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001" y="2198687"/>
            <a:ext cx="85720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Calibri" panose="020F0502020204030204" pitchFamily="34" charset="0"/>
              </a:rPr>
              <a:t>실습 데이터 </a:t>
            </a:r>
            <a:r>
              <a:rPr lang="en-US" altLang="ko-KR" b="1" dirty="0">
                <a:latin typeface="Calibri" panose="020F0502020204030204" pitchFamily="34" charset="0"/>
              </a:rPr>
              <a:t>1: </a:t>
            </a:r>
            <a:r>
              <a:rPr lang="ko-KR" altLang="en-US" b="1" dirty="0">
                <a:latin typeface="Calibri" panose="020F0502020204030204" pitchFamily="34" charset="0"/>
              </a:rPr>
              <a:t>대출 연체 데이터 </a:t>
            </a:r>
            <a:r>
              <a:rPr lang="en-US" altLang="ko-KR" b="1" dirty="0">
                <a:latin typeface="Calibri" panose="020F0502020204030204" pitchFamily="34" charset="0"/>
              </a:rPr>
              <a:t>(classification)</a:t>
            </a:r>
            <a:r>
              <a:rPr lang="ko-KR" altLang="en-US" b="1" dirty="0">
                <a:latin typeface="Calibri" panose="020F0502020204030204" pitchFamily="34" charset="0"/>
              </a:rPr>
              <a:t> </a:t>
            </a:r>
            <a:endParaRPr lang="en-US" altLang="ko-KR" b="1" dirty="0">
              <a:latin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대출 연체 예측을 위한 데이터 </a:t>
            </a:r>
            <a:r>
              <a:rPr lang="en-US" altLang="ko-KR" dirty="0">
                <a:latin typeface="Calibri" panose="020F0502020204030204" pitchFamily="34" charset="0"/>
              </a:rPr>
              <a:t>(</a:t>
            </a:r>
            <a:r>
              <a:rPr lang="ko-KR" altLang="en-US" dirty="0">
                <a:latin typeface="Calibri" panose="020F0502020204030204" pitchFamily="34" charset="0"/>
              </a:rPr>
              <a:t>성별</a:t>
            </a:r>
            <a:r>
              <a:rPr lang="en-US" altLang="ko-KR" dirty="0">
                <a:latin typeface="Calibri" panose="020F0502020204030204" pitchFamily="34" charset="0"/>
              </a:rPr>
              <a:t>, </a:t>
            </a:r>
            <a:r>
              <a:rPr lang="ko-KR" altLang="en-US" dirty="0">
                <a:latin typeface="Calibri" panose="020F0502020204030204" pitchFamily="34" charset="0"/>
              </a:rPr>
              <a:t>대출 금액 등</a:t>
            </a:r>
            <a:r>
              <a:rPr lang="en-US" altLang="ko-KR" dirty="0">
                <a:latin typeface="Calibri" panose="020F0502020204030204" pitchFamily="34" charset="0"/>
              </a:rPr>
              <a:t>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27</a:t>
            </a:r>
            <a:r>
              <a:rPr lang="ko-KR" altLang="en-US" dirty="0">
                <a:latin typeface="Calibri" panose="020F0502020204030204" pitchFamily="34" charset="0"/>
              </a:rPr>
              <a:t>개의 변수 </a:t>
            </a:r>
            <a:r>
              <a:rPr lang="en-US" altLang="ko-KR" dirty="0">
                <a:latin typeface="Calibri" panose="020F0502020204030204" pitchFamily="34" charset="0"/>
              </a:rPr>
              <a:t>/ 43,386</a:t>
            </a:r>
            <a:r>
              <a:rPr lang="ko-KR" altLang="en-US" dirty="0">
                <a:latin typeface="Calibri" panose="020F0502020204030204" pitchFamily="34" charset="0"/>
              </a:rPr>
              <a:t>개의 관측치로 구성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1F8199-A5C8-4E6F-B0A7-FDB7660C3F4E}"/>
              </a:ext>
            </a:extLst>
          </p:cNvPr>
          <p:cNvSpPr txBox="1"/>
          <p:nvPr/>
        </p:nvSpPr>
        <p:spPr>
          <a:xfrm>
            <a:off x="254001" y="3872345"/>
            <a:ext cx="85720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Calibri" panose="020F0502020204030204" pitchFamily="34" charset="0"/>
              </a:rPr>
              <a:t>실습 데이터 </a:t>
            </a:r>
            <a:r>
              <a:rPr lang="en-US" altLang="ko-KR" b="1" dirty="0">
                <a:latin typeface="Calibri" panose="020F0502020204030204" pitchFamily="34" charset="0"/>
              </a:rPr>
              <a:t>2: </a:t>
            </a:r>
            <a:r>
              <a:rPr lang="ko-KR" altLang="en-US" b="1" dirty="0">
                <a:latin typeface="Calibri" panose="020F0502020204030204" pitchFamily="34" charset="0"/>
              </a:rPr>
              <a:t>온라인 기사 인기도 예측 </a:t>
            </a:r>
            <a:r>
              <a:rPr lang="en-US" altLang="ko-KR" b="1" dirty="0">
                <a:latin typeface="Calibri" panose="020F0502020204030204" pitchFamily="34" charset="0"/>
              </a:rPr>
              <a:t>(regression)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온라인 기사 인기도 예측을 위한 데이터 </a:t>
            </a:r>
            <a:r>
              <a:rPr lang="en-US" altLang="ko-KR" dirty="0">
                <a:latin typeface="Calibri" panose="020F0502020204030204" pitchFamily="34" charset="0"/>
              </a:rPr>
              <a:t>(</a:t>
            </a:r>
            <a:r>
              <a:rPr lang="ko-KR" altLang="en-US" dirty="0">
                <a:latin typeface="Calibri" panose="020F0502020204030204" pitchFamily="34" charset="0"/>
              </a:rPr>
              <a:t>기사에 대한 </a:t>
            </a:r>
            <a:r>
              <a:rPr lang="ko-KR" altLang="en-US" dirty="0" err="1">
                <a:latin typeface="Calibri" panose="020F0502020204030204" pitchFamily="34" charset="0"/>
              </a:rPr>
              <a:t>요약통계량</a:t>
            </a:r>
            <a:r>
              <a:rPr lang="en-US" altLang="ko-KR" dirty="0">
                <a:latin typeface="Calibri" panose="020F0502020204030204" pitchFamily="34" charset="0"/>
              </a:rPr>
              <a:t>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60</a:t>
            </a:r>
            <a:r>
              <a:rPr lang="ko-KR" altLang="en-US" dirty="0">
                <a:latin typeface="Calibri" panose="020F0502020204030204" pitchFamily="34" charset="0"/>
              </a:rPr>
              <a:t>개의 변수 </a:t>
            </a:r>
            <a:r>
              <a:rPr lang="en-US" altLang="ko-KR">
                <a:latin typeface="Calibri" panose="020F0502020204030204" pitchFamily="34" charset="0"/>
              </a:rPr>
              <a:t>/ 36,944</a:t>
            </a:r>
            <a:r>
              <a:rPr lang="ko-KR" altLang="en-US">
                <a:latin typeface="Calibri" panose="020F0502020204030204" pitchFamily="34" charset="0"/>
              </a:rPr>
              <a:t>개의 </a:t>
            </a:r>
            <a:r>
              <a:rPr lang="ko-KR" altLang="en-US" dirty="0">
                <a:latin typeface="Calibri" panose="020F0502020204030204" pitchFamily="34" charset="0"/>
              </a:rPr>
              <a:t>관측치로 구성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5375D-F7FA-4669-B9AE-E89CEC864C77}"/>
              </a:ext>
            </a:extLst>
          </p:cNvPr>
          <p:cNvSpPr txBox="1"/>
          <p:nvPr/>
        </p:nvSpPr>
        <p:spPr>
          <a:xfrm>
            <a:off x="254001" y="1140582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Calibri" panose="020F0502020204030204" pitchFamily="34" charset="0"/>
              </a:rPr>
              <a:t>Decision</a:t>
            </a:r>
            <a:r>
              <a:rPr lang="ko-KR" altLang="en-US" b="1" dirty="0">
                <a:latin typeface="Calibri" panose="020F0502020204030204" pitchFamily="34" charset="0"/>
              </a:rPr>
              <a:t> </a:t>
            </a:r>
            <a:r>
              <a:rPr lang="en-US" altLang="ko-KR" b="1" dirty="0">
                <a:latin typeface="Calibri" panose="020F0502020204030204" pitchFamily="34" charset="0"/>
              </a:rPr>
              <a:t>Tree </a:t>
            </a:r>
            <a:r>
              <a:rPr lang="ko-KR" altLang="en-US" b="1" dirty="0">
                <a:latin typeface="Calibri" panose="020F0502020204030204" pitchFamily="34" charset="0"/>
              </a:rPr>
              <a:t>을</a:t>
            </a:r>
            <a:r>
              <a:rPr lang="en-US" altLang="ko-KR" b="1" dirty="0">
                <a:latin typeface="Calibri" panose="020F0502020204030204" pitchFamily="34" charset="0"/>
              </a:rPr>
              <a:t> </a:t>
            </a:r>
            <a:r>
              <a:rPr lang="ko-KR" altLang="en-US" b="1" dirty="0">
                <a:latin typeface="Calibri" panose="020F0502020204030204" pitchFamily="34" charset="0"/>
              </a:rPr>
              <a:t>활용한 </a:t>
            </a:r>
            <a:r>
              <a:rPr lang="en-US" altLang="ko-KR" b="1" dirty="0">
                <a:latin typeface="Calibri" panose="020F0502020204030204" pitchFamily="34" charset="0"/>
              </a:rPr>
              <a:t>Classification / Regression </a:t>
            </a:r>
            <a:r>
              <a:rPr lang="ko-KR" altLang="en-US" b="1" dirty="0">
                <a:latin typeface="Calibri" panose="020F0502020204030204" pitchFamily="34" charset="0"/>
              </a:rPr>
              <a:t>최적의 모델 구축 </a:t>
            </a:r>
            <a:endParaRPr lang="en-US" altLang="ko-KR" b="1" dirty="0">
              <a:latin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393F0-05B3-4BD0-9FCC-3DF935180294}"/>
              </a:ext>
            </a:extLst>
          </p:cNvPr>
          <p:cNvSpPr txBox="1"/>
          <p:nvPr/>
        </p:nvSpPr>
        <p:spPr>
          <a:xfrm>
            <a:off x="254001" y="5546003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Calibri" panose="020F0502020204030204" pitchFamily="34" charset="0"/>
              </a:rPr>
              <a:t>각 폴더내의 </a:t>
            </a:r>
            <a:r>
              <a:rPr lang="en-US" altLang="ko-KR" b="1" dirty="0">
                <a:latin typeface="Calibri" panose="020F0502020204030204" pitchFamily="34" charset="0"/>
              </a:rPr>
              <a:t>Description.txt</a:t>
            </a:r>
            <a:r>
              <a:rPr lang="ko-KR" altLang="en-US" b="1" dirty="0">
                <a:latin typeface="Calibri" panose="020F0502020204030204" pitchFamily="34" charset="0"/>
              </a:rPr>
              <a:t> 파일 참조</a:t>
            </a:r>
            <a:endParaRPr lang="en-US" altLang="ko-K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77197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개요 및 </a:t>
            </a:r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pic>
        <p:nvPicPr>
          <p:cNvPr id="10244" name="Picture 4" descr="spyder anaconda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55" y="2785815"/>
            <a:ext cx="2489568" cy="248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4001" y="1108800"/>
            <a:ext cx="85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Calibri" panose="020F0502020204030204" pitchFamily="34" charset="0"/>
              </a:rPr>
              <a:t>어떤 </a:t>
            </a:r>
            <a:r>
              <a:rPr lang="en-US" altLang="ko-KR" sz="1600" dirty="0">
                <a:latin typeface="Calibri" panose="020F0502020204030204" pitchFamily="34" charset="0"/>
              </a:rPr>
              <a:t>Interactive development environment (IDE)</a:t>
            </a:r>
            <a:r>
              <a:rPr lang="ko-KR" altLang="en-US" sz="1600" dirty="0">
                <a:latin typeface="Calibri" panose="020F0502020204030204" pitchFamily="34" charset="0"/>
              </a:rPr>
              <a:t>를 사용할까</a:t>
            </a:r>
            <a:r>
              <a:rPr lang="en-US" altLang="ko-KR" sz="1600" dirty="0">
                <a:latin typeface="Calibri" panose="020F0502020204030204" pitchFamily="34" charset="0"/>
              </a:rPr>
              <a:t>?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b="1" dirty="0" err="1">
                <a:latin typeface="Calibri" panose="020F0502020204030204" pitchFamily="34" charset="0"/>
              </a:rPr>
              <a:t>Spyder</a:t>
            </a:r>
            <a:r>
              <a:rPr lang="en-US" altLang="ko-KR" sz="1600" dirty="0">
                <a:latin typeface="Calibri" panose="020F0502020204030204" pitchFamily="34" charset="0"/>
              </a:rPr>
              <a:t> , </a:t>
            </a:r>
            <a:r>
              <a:rPr lang="en-US" altLang="ko-KR" sz="1600" dirty="0" err="1">
                <a:latin typeface="Calibri" panose="020F0502020204030204" pitchFamily="34" charset="0"/>
              </a:rPr>
              <a:t>Jupyter</a:t>
            </a:r>
            <a:r>
              <a:rPr lang="en-US" altLang="ko-KR" sz="1600" dirty="0">
                <a:latin typeface="Calibri" panose="020F0502020204030204" pitchFamily="34" charset="0"/>
              </a:rPr>
              <a:t> Notebook, </a:t>
            </a:r>
            <a:r>
              <a:rPr lang="en-US" altLang="ko-KR" sz="1600" dirty="0" err="1">
                <a:latin typeface="Calibri" panose="020F0502020204030204" pitchFamily="34" charset="0"/>
              </a:rPr>
              <a:t>PyCharm</a:t>
            </a:r>
            <a:r>
              <a:rPr lang="en-US" altLang="ko-KR" sz="1600" dirty="0">
                <a:latin typeface="Calibri" panose="020F0502020204030204" pitchFamily="34" charset="0"/>
              </a:rPr>
              <a:t>, Sublime Text, Visual Studio Code, …</a:t>
            </a:r>
          </a:p>
        </p:txBody>
      </p:sp>
      <p:pic>
        <p:nvPicPr>
          <p:cNvPr id="10246" name="Picture 6" descr="jupyter notebook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40" y="2819643"/>
            <a:ext cx="2455741" cy="245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pycharm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898" y="2703268"/>
            <a:ext cx="2572117" cy="257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1073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개요 및 </a:t>
            </a:r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실행방법 </a:t>
            </a:r>
            <a:r>
              <a:rPr lang="en-US" altLang="ko-KR" dirty="0">
                <a:latin typeface="Calibri" panose="020F0502020204030204" pitchFamily="34" charset="0"/>
              </a:rPr>
              <a:t>(Windows </a:t>
            </a:r>
            <a:r>
              <a:rPr lang="ko-KR" altLang="en-US" dirty="0">
                <a:latin typeface="Calibri" panose="020F0502020204030204" pitchFamily="34" charset="0"/>
              </a:rPr>
              <a:t>기준</a:t>
            </a:r>
            <a:r>
              <a:rPr lang="en-US" altLang="ko-KR" dirty="0">
                <a:latin typeface="Calibri" panose="020F0502020204030204" pitchFamily="34" charset="0"/>
              </a:rPr>
              <a:t>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Calibri" panose="020F0502020204030204" pitchFamily="34" charset="0"/>
              </a:rPr>
              <a:t>Anaconda </a:t>
            </a:r>
            <a:r>
              <a:rPr lang="ko-KR" altLang="en-US" sz="1600" dirty="0">
                <a:latin typeface="Calibri" panose="020F0502020204030204" pitchFamily="34" charset="0"/>
              </a:rPr>
              <a:t>설치</a:t>
            </a:r>
            <a:endParaRPr lang="en-US" altLang="ko-KR" sz="1600" dirty="0">
              <a:latin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Calibri" panose="020F0502020204030204" pitchFamily="34" charset="0"/>
              </a:rPr>
              <a:t>‘Anaconda prompt’ </a:t>
            </a:r>
            <a:r>
              <a:rPr lang="ko-KR" altLang="en-US" sz="1600" dirty="0">
                <a:latin typeface="Calibri" panose="020F0502020204030204" pitchFamily="34" charset="0"/>
              </a:rPr>
              <a:t>실행</a:t>
            </a:r>
            <a:endParaRPr lang="en-US" altLang="ko-KR" sz="1600" dirty="0">
              <a:latin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Calibri" panose="020F0502020204030204" pitchFamily="34" charset="0"/>
              </a:rPr>
              <a:t>‘</a:t>
            </a:r>
            <a:r>
              <a:rPr lang="en-US" altLang="ko-KR" sz="1600" dirty="0" err="1">
                <a:latin typeface="Calibri" panose="020F0502020204030204" pitchFamily="34" charset="0"/>
              </a:rPr>
              <a:t>spyder</a:t>
            </a:r>
            <a:r>
              <a:rPr lang="en-US" altLang="ko-KR" sz="1600" dirty="0">
                <a:latin typeface="Calibri" panose="020F0502020204030204" pitchFamily="34" charset="0"/>
              </a:rPr>
              <a:t>’ </a:t>
            </a:r>
            <a:r>
              <a:rPr lang="ko-KR" altLang="en-US" sz="1600" dirty="0">
                <a:latin typeface="Calibri" panose="020F0502020204030204" pitchFamily="34" charset="0"/>
              </a:rPr>
              <a:t>입력</a:t>
            </a:r>
            <a:endParaRPr lang="en-US" altLang="ko-KR" sz="1600" dirty="0">
              <a:latin typeface="Calibri" panose="020F0502020204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9" y="2892888"/>
            <a:ext cx="7086096" cy="73708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 bwMode="auto">
          <a:xfrm>
            <a:off x="6884377" y="3402623"/>
            <a:ext cx="720969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0283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46" y="2971800"/>
            <a:ext cx="900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데이터 설명</a:t>
            </a:r>
          </a:p>
        </p:txBody>
      </p:sp>
    </p:spTree>
    <p:extLst>
      <p:ext uri="{BB962C8B-B14F-4D97-AF65-F5344CB8AC3E}">
        <p14:creationId xmlns:p14="http://schemas.microsoft.com/office/powerpoint/2010/main" val="16554240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설명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001" y="1108800"/>
            <a:ext cx="85720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실제 데이터 </a:t>
            </a:r>
            <a:r>
              <a:rPr lang="en-US" altLang="ko-KR" dirty="0">
                <a:latin typeface="Calibri" panose="020F0502020204030204" pitchFamily="34" charset="0"/>
              </a:rPr>
              <a:t>: </a:t>
            </a:r>
            <a:r>
              <a:rPr lang="en-US" altLang="ko-KR" b="1" dirty="0">
                <a:latin typeface="Calibri" panose="020F0502020204030204" pitchFamily="34" charset="0"/>
              </a:rPr>
              <a:t>‘Breast Cancer Wisconsin’</a:t>
            </a:r>
            <a:r>
              <a:rPr lang="en-US" altLang="ko-KR" dirty="0">
                <a:latin typeface="Calibri" panose="020F0502020204030204" pitchFamily="34" charset="0"/>
              </a:rPr>
              <a:t> data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569</a:t>
            </a:r>
            <a:r>
              <a:rPr lang="ko-KR" altLang="en-US" dirty="0">
                <a:latin typeface="Calibri" panose="020F0502020204030204" pitchFamily="34" charset="0"/>
              </a:rPr>
              <a:t>개의  관측치가 </a:t>
            </a:r>
            <a:r>
              <a:rPr lang="en-US" altLang="ko-KR" dirty="0">
                <a:latin typeface="Calibri" panose="020F0502020204030204" pitchFamily="34" charset="0"/>
              </a:rPr>
              <a:t>2</a:t>
            </a:r>
            <a:r>
              <a:rPr lang="ko-KR" altLang="en-US" dirty="0">
                <a:latin typeface="Calibri" panose="020F0502020204030204" pitchFamily="34" charset="0"/>
              </a:rPr>
              <a:t>개의 범주 중 하나에 속함 </a:t>
            </a:r>
            <a:r>
              <a:rPr lang="en-US" altLang="ko-KR" dirty="0">
                <a:latin typeface="Calibri" panose="020F0502020204030204" pitchFamily="34" charset="0"/>
              </a:rPr>
              <a:t>(B:M = 357:212)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30</a:t>
            </a:r>
            <a:r>
              <a:rPr lang="ko-KR" altLang="en-US" dirty="0">
                <a:latin typeface="Calibri" panose="020F0502020204030204" pitchFamily="34" charset="0"/>
              </a:rPr>
              <a:t>개의 </a:t>
            </a:r>
            <a:r>
              <a:rPr lang="ko-KR" altLang="en-US" dirty="0" err="1">
                <a:latin typeface="Calibri" panose="020F0502020204030204" pitchFamily="34" charset="0"/>
              </a:rPr>
              <a:t>실수형</a:t>
            </a:r>
            <a:r>
              <a:rPr lang="ko-KR" altLang="en-US" dirty="0">
                <a:latin typeface="Calibri" panose="020F0502020204030204" pitchFamily="34" charset="0"/>
              </a:rPr>
              <a:t> 변수 존재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6155" y="6171903"/>
            <a:ext cx="67173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https://www.kaggle.com/uciml/breast-cancer-wisconsin-data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2595404"/>
            <a:ext cx="3109550" cy="3321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424" y="2595404"/>
            <a:ext cx="3780276" cy="332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4288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46" y="2971800"/>
            <a:ext cx="900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Decision Tree</a:t>
            </a:r>
            <a:r>
              <a:rPr lang="ko-KR" altLang="en-US" sz="2800" dirty="0"/>
              <a:t> 예제</a:t>
            </a:r>
          </a:p>
        </p:txBody>
      </p:sp>
    </p:spTree>
    <p:extLst>
      <p:ext uri="{BB962C8B-B14F-4D97-AF65-F5344CB8AC3E}">
        <p14:creationId xmlns:p14="http://schemas.microsoft.com/office/powerpoint/2010/main" val="7890784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모듈 불러오기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12032"/>
          <a:stretch/>
        </p:blipFill>
        <p:spPr>
          <a:xfrm>
            <a:off x="586155" y="1771952"/>
            <a:ext cx="7959968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707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Decision Tree </a:t>
            </a:r>
            <a:r>
              <a:rPr lang="ko-KR" altLang="en-US" dirty="0"/>
              <a:t>실습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1" y="1108800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Calibri" panose="020F0502020204030204" pitchFamily="34" charset="0"/>
              </a:rPr>
              <a:t>데이터 불러오기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5" y="1565214"/>
            <a:ext cx="7572375" cy="9048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4001" y="2470089"/>
            <a:ext cx="85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libri" panose="020F0502020204030204" pitchFamily="34" charset="0"/>
              </a:rPr>
              <a:t>X </a:t>
            </a:r>
            <a:r>
              <a:rPr lang="ko-KR" altLang="en-US" dirty="0">
                <a:latin typeface="Calibri" panose="020F0502020204030204" pitchFamily="34" charset="0"/>
              </a:rPr>
              <a:t>와 </a:t>
            </a:r>
            <a:r>
              <a:rPr lang="en-US" altLang="ko-KR" dirty="0">
                <a:latin typeface="Calibri" panose="020F0502020204030204" pitchFamily="34" charset="0"/>
              </a:rPr>
              <a:t>y</a:t>
            </a:r>
            <a:r>
              <a:rPr lang="ko-KR" altLang="en-US" dirty="0">
                <a:latin typeface="Calibri" panose="020F0502020204030204" pitchFamily="34" charset="0"/>
              </a:rPr>
              <a:t>로 나누기</a:t>
            </a:r>
            <a:endParaRPr lang="en-US" altLang="ko-KR" dirty="0">
              <a:latin typeface="Calibri" panose="020F050202020403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r="9334"/>
          <a:stretch/>
        </p:blipFill>
        <p:spPr>
          <a:xfrm>
            <a:off x="586155" y="2892303"/>
            <a:ext cx="8135083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743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FDE48B"/>
        </a:dk2>
        <a:lt2>
          <a:srgbClr val="888888"/>
        </a:lt2>
        <a:accent1>
          <a:srgbClr val="7FABD2"/>
        </a:accent1>
        <a:accent2>
          <a:srgbClr val="FCC917"/>
        </a:accent2>
        <a:accent3>
          <a:srgbClr val="FFFFFF"/>
        </a:accent3>
        <a:accent4>
          <a:srgbClr val="000000"/>
        </a:accent4>
        <a:accent5>
          <a:srgbClr val="C0D2E5"/>
        </a:accent5>
        <a:accent6>
          <a:srgbClr val="E4B614"/>
        </a:accent6>
        <a:hlink>
          <a:srgbClr val="BFD5E9"/>
        </a:hlink>
        <a:folHlink>
          <a:srgbClr val="7BBE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1" id="{41CF98A6-D0B6-4FC7-8DA8-BDB6DAA0852A}" vid="{6BD778FE-83F7-46E6-9E78-C594446EF8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50951</TotalTime>
  <Words>492</Words>
  <Application>Microsoft Office PowerPoint</Application>
  <PresentationFormat>화면 슬라이드 쇼(4:3)</PresentationFormat>
  <Paragraphs>103</Paragraphs>
  <Slides>29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Calibri</vt:lpstr>
      <vt:lpstr>Wingdings</vt:lpstr>
      <vt:lpstr>테마1</vt:lpstr>
      <vt:lpstr>Decision Tree 실습</vt:lpstr>
      <vt:lpstr>Contents</vt:lpstr>
      <vt:lpstr>Python 개요 및 module 설명</vt:lpstr>
      <vt:lpstr>Python 개요 및 module 설명</vt:lpstr>
      <vt:lpstr>PowerPoint 프레젠테이션</vt:lpstr>
      <vt:lpstr>데이터 설명</vt:lpstr>
      <vt:lpstr>PowerPoint 프레젠테이션</vt:lpstr>
      <vt:lpstr>Decision Tree 실습</vt:lpstr>
      <vt:lpstr>Decision Tree 실습</vt:lpstr>
      <vt:lpstr>Decision Tree 실습</vt:lpstr>
      <vt:lpstr>Decision Tree 실습</vt:lpstr>
      <vt:lpstr>Decision Tree 실습</vt:lpstr>
      <vt:lpstr>Decision Tree 실습</vt:lpstr>
      <vt:lpstr>Decision Tree 실습</vt:lpstr>
      <vt:lpstr>Decision Tree 실습</vt:lpstr>
      <vt:lpstr>Decision Tree 실습</vt:lpstr>
      <vt:lpstr>Decision Tree 실습</vt:lpstr>
      <vt:lpstr>Decision Tree 실습</vt:lpstr>
      <vt:lpstr>Decision Tree 실습</vt:lpstr>
      <vt:lpstr>Decision Tree 실습</vt:lpstr>
      <vt:lpstr>Decision Tree 실습</vt:lpstr>
      <vt:lpstr>Decision Tree 실습</vt:lpstr>
      <vt:lpstr>Decision Tree 실습</vt:lpstr>
      <vt:lpstr>Decision Tree 실습</vt:lpstr>
      <vt:lpstr>Decision Tree 실습</vt:lpstr>
      <vt:lpstr>Decision Tree 실습</vt:lpstr>
      <vt:lpstr>Decision Tree 실습</vt:lpstr>
      <vt:lpstr>PowerPoint 프레젠테이션</vt:lpstr>
      <vt:lpstr>데이터 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learning</dc:title>
  <dc:creator>YJ</dc:creator>
  <cp:keywords/>
  <cp:lastModifiedBy>이한규[ 대학원석·박사통합과정수료연구(재학) / 산업경영공학과 ]</cp:lastModifiedBy>
  <cp:revision>910</cp:revision>
  <cp:lastPrinted>2017-01-04T10:47:27Z</cp:lastPrinted>
  <dcterms:created xsi:type="dcterms:W3CDTF">2013-07-29T11:21:26Z</dcterms:created>
  <dcterms:modified xsi:type="dcterms:W3CDTF">2019-04-23T01:00:32Z</dcterms:modified>
</cp:coreProperties>
</file>