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441" r:id="rId2"/>
    <p:sldId id="547" r:id="rId3"/>
    <p:sldId id="453" r:id="rId4"/>
    <p:sldId id="452" r:id="rId5"/>
    <p:sldId id="513" r:id="rId6"/>
    <p:sldId id="515" r:id="rId7"/>
    <p:sldId id="516" r:id="rId8"/>
    <p:sldId id="517" r:id="rId9"/>
    <p:sldId id="518" r:id="rId10"/>
    <p:sldId id="519" r:id="rId11"/>
    <p:sldId id="584" r:id="rId12"/>
    <p:sldId id="585" r:id="rId13"/>
    <p:sldId id="524" r:id="rId14"/>
    <p:sldId id="622" r:id="rId15"/>
    <p:sldId id="587" r:id="rId16"/>
    <p:sldId id="627" r:id="rId17"/>
    <p:sldId id="615" r:id="rId18"/>
    <p:sldId id="617" r:id="rId19"/>
    <p:sldId id="618" r:id="rId20"/>
    <p:sldId id="619" r:id="rId21"/>
    <p:sldId id="621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517"/>
    <a:srgbClr val="131426"/>
    <a:srgbClr val="E74C2E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7914" autoAdjust="0"/>
  </p:normalViewPr>
  <p:slideViewPr>
    <p:cSldViewPr>
      <p:cViewPr varScale="1">
        <p:scale>
          <a:sx n="114" d="100"/>
          <a:sy n="114" d="100"/>
        </p:scale>
        <p:origin x="162" y="63"/>
      </p:cViewPr>
      <p:guideLst>
        <p:guide orient="horz" pos="1620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  <a:t>2019/9/22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</p:spPr>
      </p:pic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2912570" y="3363838"/>
            <a:ext cx="5641158" cy="4932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/>
          <a:p>
            <a:r>
              <a:rPr lang="en-US" altLang="zh-CN" sz="40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系统架构设计师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111887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r>
              <a:rPr lang="zh-CN" altLang="en-US" sz="1050" dirty="0">
                <a:solidFill>
                  <a:srgbClr val="E74C2E"/>
                </a:solidFill>
                <a:latin typeface="Impact" panose="020B0806030902050204" pitchFamily="34" charset="0"/>
                <a:sym typeface="+mn-ea"/>
              </a:rPr>
              <a:t>王川林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计算机网络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lus/>
      </p:transition>
    </mc:Choice>
    <mc:Fallback xmlns="">
      <p:transition>
        <p:plu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4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009264" y="327969"/>
            <a:ext cx="3027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网络规划与设计—逻辑网络设计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9055" y="1002030"/>
            <a:ext cx="6485255" cy="8299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利用需求分析和现有的网络体系分析的结果来设计逻辑网络结构，最后得到一份逻辑网络设计文档，输出内容包括以下几点：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64005" y="2132330"/>
            <a:ext cx="41186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逻辑网络设计图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IP</a:t>
            </a:r>
            <a:r>
              <a:rPr lang="zh-CN" altLang="en-US" sz="1600" b="1"/>
              <a:t>地址方案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安全方案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招聘和培训网络员工的具体说明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对硬件、服务、员工和培训的费用初步估计</a:t>
            </a:r>
          </a:p>
        </p:txBody>
      </p:sp>
      <p:sp>
        <p:nvSpPr>
          <p:cNvPr id="8" name="流程图: 摘录 7"/>
          <p:cNvSpPr/>
          <p:nvPr/>
        </p:nvSpPr>
        <p:spPr>
          <a:xfrm>
            <a:off x="1392555" y="2313940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摘录 3"/>
          <p:cNvSpPr/>
          <p:nvPr/>
        </p:nvSpPr>
        <p:spPr>
          <a:xfrm>
            <a:off x="1392555" y="2710180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1392555" y="3028950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摘录 6"/>
          <p:cNvSpPr/>
          <p:nvPr/>
        </p:nvSpPr>
        <p:spPr>
          <a:xfrm>
            <a:off x="1392555" y="3428365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摘录 8"/>
          <p:cNvSpPr/>
          <p:nvPr/>
        </p:nvSpPr>
        <p:spPr>
          <a:xfrm>
            <a:off x="1392555" y="3777615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009264" y="327969"/>
            <a:ext cx="3027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网络规划与设计—物理网络设计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9690" y="889635"/>
            <a:ext cx="6485255" cy="11988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物理网络设计师对逻辑网络设计的物理实现，通过对设备的具体物理分布、运行环境等确定，确保网络的物理连接符合逻辑连接的要求。输出如下内容：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64005" y="2132330"/>
            <a:ext cx="41186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网络物理结构图和布线方案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设备和部件的详细列表清单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软硬件和安装费用的估算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安装日程表，详细说明服务的时间以及期限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安装后的测试计划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用户的培训计划</a:t>
            </a:r>
          </a:p>
        </p:txBody>
      </p:sp>
      <p:sp>
        <p:nvSpPr>
          <p:cNvPr id="8" name="流程图: 摘录 7"/>
          <p:cNvSpPr/>
          <p:nvPr/>
        </p:nvSpPr>
        <p:spPr>
          <a:xfrm>
            <a:off x="1392555" y="2313940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摘录 3"/>
          <p:cNvSpPr/>
          <p:nvPr/>
        </p:nvSpPr>
        <p:spPr>
          <a:xfrm>
            <a:off x="1392555" y="2710180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1392555" y="3028950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摘录 6"/>
          <p:cNvSpPr/>
          <p:nvPr/>
        </p:nvSpPr>
        <p:spPr>
          <a:xfrm>
            <a:off x="1392555" y="3428365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摘录 8"/>
          <p:cNvSpPr/>
          <p:nvPr/>
        </p:nvSpPr>
        <p:spPr>
          <a:xfrm>
            <a:off x="1392555" y="3777615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摘录 2"/>
          <p:cNvSpPr/>
          <p:nvPr/>
        </p:nvSpPr>
        <p:spPr>
          <a:xfrm>
            <a:off x="1392555" y="4140835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网络规划与设计—分层设计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771525"/>
            <a:ext cx="4019550" cy="23837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5150" y="3398520"/>
            <a:ext cx="6151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接入层：用户接入、计费管理、</a:t>
            </a:r>
            <a:r>
              <a:rPr lang="en-US" altLang="zh-CN" sz="1600" b="1"/>
              <a:t>MAC</a:t>
            </a:r>
            <a:r>
              <a:rPr lang="zh-CN" altLang="en-US" sz="1600" b="1"/>
              <a:t>地址认证、收集用户信息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汇聚层：网络访问策略控制、数据包处理、过滤、寻址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核心层：高速数据交换，常用冗余机制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网络接入技术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流程图: 可选过程 6"/>
          <p:cNvSpPr/>
          <p:nvPr/>
        </p:nvSpPr>
        <p:spPr>
          <a:xfrm>
            <a:off x="2501900" y="843280"/>
            <a:ext cx="3388360" cy="129667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703830" y="1095375"/>
            <a:ext cx="1008380" cy="79248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74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26055" y="1095375"/>
            <a:ext cx="9861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/>
              <a:t>有线接入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12210" y="984250"/>
            <a:ext cx="2977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公用交换电话网络（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PSTN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数字数据网（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DDN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综合业务数字网（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ISDN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非对称数字用户线路（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ADSL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同轴光纤技术（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HFC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4045585" y="2261870"/>
            <a:ext cx="3608070" cy="129667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4265930" y="2513965"/>
            <a:ext cx="1008380" cy="79248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74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88155" y="2513965"/>
            <a:ext cx="9861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/>
              <a:t>无线接入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74310" y="2402840"/>
            <a:ext cx="297751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IEEE 802.11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WIFI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IEEE 802.15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（蓝牙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Bluetooth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红外（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IrDA</a:t>
            </a:r>
            <a:r>
              <a: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WAPI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" y="3101340"/>
            <a:ext cx="3980180" cy="1605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8688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网络存储技术</a:t>
            </a:r>
            <a:r>
              <a:rPr lang="en-US" altLang="zh-CN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1975" y="894715"/>
            <a:ext cx="2855528" cy="1898650"/>
            <a:chOff x="1103" y="1845"/>
            <a:chExt cx="4705" cy="3334"/>
          </a:xfrm>
        </p:grpSpPr>
        <p:grpSp>
          <p:nvGrpSpPr>
            <p:cNvPr id="2" name="组合 1"/>
            <p:cNvGrpSpPr/>
            <p:nvPr/>
          </p:nvGrpSpPr>
          <p:grpSpPr>
            <a:xfrm>
              <a:off x="1103" y="1845"/>
              <a:ext cx="4705" cy="538"/>
              <a:chOff x="1103" y="1845"/>
              <a:chExt cx="4705" cy="538"/>
            </a:xfrm>
          </p:grpSpPr>
          <p:sp>
            <p:nvSpPr>
              <p:cNvPr id="7" name="流程图: 可选过程 6"/>
              <p:cNvSpPr/>
              <p:nvPr/>
            </p:nvSpPr>
            <p:spPr>
              <a:xfrm>
                <a:off x="1103" y="1845"/>
                <a:ext cx="4705" cy="538"/>
              </a:xfrm>
              <a:prstGeom prst="flowChartAlternate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134" y="1897"/>
                <a:ext cx="3487" cy="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直连式存储（</a:t>
                </a:r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DAS</a:t>
                </a:r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103" y="2757"/>
              <a:ext cx="4705" cy="538"/>
              <a:chOff x="1103" y="1845"/>
              <a:chExt cx="4705" cy="538"/>
            </a:xfrm>
          </p:grpSpPr>
          <p:sp>
            <p:nvSpPr>
              <p:cNvPr id="4" name="流程图: 可选过程 3"/>
              <p:cNvSpPr/>
              <p:nvPr/>
            </p:nvSpPr>
            <p:spPr>
              <a:xfrm>
                <a:off x="1103" y="1845"/>
                <a:ext cx="4705" cy="538"/>
              </a:xfrm>
              <a:prstGeom prst="flowChartAlternate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134" y="1897"/>
                <a:ext cx="3345" cy="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网络附加存储（</a:t>
                </a:r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NAS</a:t>
                </a:r>
                <a:r>
                  <a:rPr 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03" y="3781"/>
              <a:ext cx="4705" cy="538"/>
              <a:chOff x="1103" y="1845"/>
              <a:chExt cx="4705" cy="538"/>
            </a:xfrm>
          </p:grpSpPr>
          <p:sp>
            <p:nvSpPr>
              <p:cNvPr id="8" name="流程图: 可选过程 7"/>
              <p:cNvSpPr/>
              <p:nvPr/>
            </p:nvSpPr>
            <p:spPr>
              <a:xfrm>
                <a:off x="1103" y="1845"/>
                <a:ext cx="4705" cy="538"/>
              </a:xfrm>
              <a:prstGeom prst="flowChartAlternate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134" y="1897"/>
                <a:ext cx="3499" cy="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存储区域网络（</a:t>
                </a:r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SAN</a:t>
                </a:r>
                <a:r>
                  <a:rPr 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03" y="4641"/>
              <a:ext cx="4705" cy="538"/>
              <a:chOff x="1103" y="1845"/>
              <a:chExt cx="4705" cy="538"/>
            </a:xfrm>
          </p:grpSpPr>
          <p:sp>
            <p:nvSpPr>
              <p:cNvPr id="18" name="流程图: 可选过程 17"/>
              <p:cNvSpPr/>
              <p:nvPr/>
            </p:nvSpPr>
            <p:spPr>
              <a:xfrm>
                <a:off x="1103" y="1845"/>
                <a:ext cx="4705" cy="538"/>
              </a:xfrm>
              <a:prstGeom prst="flowChartAlternate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134" y="1897"/>
                <a:ext cx="3464" cy="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IPSAN</a:t>
                </a:r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iSCSI</a:t>
                </a:r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80" y="1335405"/>
            <a:ext cx="3201670" cy="165862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336540" y="223520"/>
            <a:ext cx="2084070" cy="992505"/>
            <a:chOff x="2664" y="2916"/>
            <a:chExt cx="3786" cy="1928"/>
          </a:xfrm>
        </p:grpSpPr>
        <p:sp>
          <p:nvSpPr>
            <p:cNvPr id="26" name="矩形 25"/>
            <p:cNvSpPr/>
            <p:nvPr/>
          </p:nvSpPr>
          <p:spPr>
            <a:xfrm>
              <a:off x="2664" y="2916"/>
              <a:ext cx="3629" cy="19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 descr="0_JGQGLJNTW)AOUK_L%@UA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" y="3147"/>
              <a:ext cx="930" cy="930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5221" y="2988"/>
              <a:ext cx="908" cy="1248"/>
              <a:chOff x="1162" y="2988"/>
              <a:chExt cx="908" cy="1248"/>
            </a:xfrm>
          </p:grpSpPr>
          <p:sp>
            <p:nvSpPr>
              <p:cNvPr id="29" name="圆柱形 28"/>
              <p:cNvSpPr/>
              <p:nvPr/>
            </p:nvSpPr>
            <p:spPr>
              <a:xfrm>
                <a:off x="1372" y="3126"/>
                <a:ext cx="454" cy="227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柱形 29"/>
              <p:cNvSpPr/>
              <p:nvPr/>
            </p:nvSpPr>
            <p:spPr>
              <a:xfrm>
                <a:off x="1372" y="3499"/>
                <a:ext cx="454" cy="227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柱形 30"/>
              <p:cNvSpPr/>
              <p:nvPr/>
            </p:nvSpPr>
            <p:spPr>
              <a:xfrm>
                <a:off x="1372" y="3843"/>
                <a:ext cx="454" cy="227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62" y="2988"/>
                <a:ext cx="908" cy="12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743" y="4236"/>
              <a:ext cx="1093" cy="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服务器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36" y="4308"/>
              <a:ext cx="1414" cy="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存储设备</a:t>
              </a:r>
            </a:p>
          </p:txBody>
        </p:sp>
      </p:grpSp>
      <p:cxnSp>
        <p:nvCxnSpPr>
          <p:cNvPr id="36" name="直接箭头连接符 35"/>
          <p:cNvCxnSpPr>
            <a:stCxn id="7" idx="3"/>
          </p:cNvCxnSpPr>
          <p:nvPr/>
        </p:nvCxnSpPr>
        <p:spPr>
          <a:xfrm flipV="1">
            <a:off x="3417570" y="699135"/>
            <a:ext cx="1874520" cy="34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3"/>
          </p:cNvCxnSpPr>
          <p:nvPr/>
        </p:nvCxnSpPr>
        <p:spPr>
          <a:xfrm>
            <a:off x="3417570" y="1567180"/>
            <a:ext cx="1298575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3"/>
          </p:cNvCxnSpPr>
          <p:nvPr/>
        </p:nvCxnSpPr>
        <p:spPr>
          <a:xfrm>
            <a:off x="3417570" y="2150110"/>
            <a:ext cx="866775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</p:cNvCxnSpPr>
          <p:nvPr/>
        </p:nvCxnSpPr>
        <p:spPr>
          <a:xfrm>
            <a:off x="2239010" y="2792095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VO$H0$65A}5Z$84A3R@ZJE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" y="3106420"/>
            <a:ext cx="3109595" cy="16281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75" y="3089275"/>
            <a:ext cx="3172460" cy="1662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837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网络存储技术</a:t>
            </a:r>
            <a:r>
              <a:rPr lang="en-US" altLang="zh-CN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-Raid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0240" y="864235"/>
            <a:ext cx="76720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Raid0</a:t>
            </a:r>
            <a:r>
              <a:rPr lang="zh-CN" altLang="en-US" sz="1600" b="1"/>
              <a:t>（条块化）：性能最高，并行处理，无冗余，损坏无法恢复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Raid1</a:t>
            </a:r>
            <a:r>
              <a:rPr lang="zh-CN" altLang="en-US" sz="1600" b="1"/>
              <a:t>（镜像结构）：可用性，可修复性好，仅有</a:t>
            </a:r>
            <a:r>
              <a:rPr lang="en-US" altLang="zh-CN" sz="1600" b="1"/>
              <a:t>50%</a:t>
            </a:r>
            <a:r>
              <a:rPr lang="zh-CN" altLang="en-US" sz="1600" b="1"/>
              <a:t>利用率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Raid0+1</a:t>
            </a:r>
            <a:r>
              <a:rPr lang="zh-CN" altLang="en-US" sz="1600" b="1"/>
              <a:t>（</a:t>
            </a:r>
            <a:r>
              <a:rPr lang="en-US" altLang="zh-CN" sz="1600" b="1"/>
              <a:t>Raid10</a:t>
            </a:r>
            <a:r>
              <a:rPr lang="zh-CN" altLang="en-US" sz="1600" b="1"/>
              <a:t>）：</a:t>
            </a:r>
            <a:r>
              <a:rPr lang="en-US" altLang="zh-CN" sz="1600" b="1"/>
              <a:t>Raid0</a:t>
            </a:r>
            <a:r>
              <a:rPr lang="zh-CN" altLang="en-US" sz="1600" b="1"/>
              <a:t>与</a:t>
            </a:r>
            <a:r>
              <a:rPr lang="en-US" altLang="zh-CN" sz="1600" b="1"/>
              <a:t>Raid1</a:t>
            </a:r>
            <a:r>
              <a:rPr lang="zh-CN" altLang="en-US" sz="1600" b="1"/>
              <a:t>长处的结合，高效也可靠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Raid3</a:t>
            </a:r>
            <a:r>
              <a:rPr lang="zh-CN" altLang="en-US" sz="1600" b="1"/>
              <a:t>（奇偶校验并行传送）：</a:t>
            </a:r>
            <a:r>
              <a:rPr lang="en-US" altLang="zh-CN" sz="1600" b="1"/>
              <a:t>N+1</a:t>
            </a:r>
            <a:r>
              <a:rPr lang="zh-CN" altLang="en-US" sz="1600" b="1"/>
              <a:t>模式，有固定的校验盘，坏一个盘可恢复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Raid5</a:t>
            </a:r>
            <a:r>
              <a:rPr lang="zh-CN" altLang="en-US" sz="1600" b="1"/>
              <a:t>（分布式奇偶校验的独立磁盘）</a:t>
            </a:r>
            <a:r>
              <a:rPr lang="en-US" altLang="zh-CN" sz="1600" b="1"/>
              <a:t>N+1</a:t>
            </a:r>
            <a:r>
              <a:rPr lang="zh-CN" altLang="en-US" sz="1600" b="1"/>
              <a:t>模式，无固定的校验盘，坏一个盘可恢复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Raid6</a:t>
            </a:r>
            <a:r>
              <a:rPr lang="zh-CN" altLang="en-US" sz="1600" b="1"/>
              <a:t>（两种存储的奇偶校验）：</a:t>
            </a:r>
            <a:r>
              <a:rPr lang="en-US" altLang="zh-CN" sz="1600" b="1"/>
              <a:t>N+2</a:t>
            </a:r>
            <a:r>
              <a:rPr lang="zh-CN" altLang="en-US" sz="1600" b="1"/>
              <a:t>模式，无固定的校验盘，坏两个盘可恢复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55515" y="1278890"/>
            <a:ext cx="965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837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网络存储技术</a:t>
            </a:r>
            <a:r>
              <a:rPr lang="en-US" altLang="zh-CN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-Raid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95" y="855345"/>
            <a:ext cx="1962150" cy="2886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945" y="855345"/>
            <a:ext cx="1819275" cy="2733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3385" y="3815080"/>
            <a:ext cx="473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RAID0</a:t>
            </a:r>
            <a:r>
              <a:rPr lang="zh-CN" altLang="en-US"/>
              <a:t>磁盘的利用率</a:t>
            </a:r>
            <a:r>
              <a:rPr lang="en-US" altLang="zh-CN"/>
              <a:t>100%</a:t>
            </a:r>
            <a:r>
              <a:rPr lang="zh-CN" altLang="en-US"/>
              <a:t>，访问速度最快。</a:t>
            </a:r>
          </a:p>
          <a:p>
            <a:r>
              <a:rPr lang="en-US" altLang="zh-CN"/>
              <a:t>RAID1</a:t>
            </a:r>
            <a:r>
              <a:rPr lang="zh-CN" altLang="en-US"/>
              <a:t>磁盘利用率为</a:t>
            </a:r>
            <a:r>
              <a:rPr lang="en-US" altLang="zh-CN"/>
              <a:t>50%</a:t>
            </a:r>
            <a:r>
              <a:rPr lang="zh-CN" altLang="en-US"/>
              <a:t>具备纠错功能</a:t>
            </a:r>
          </a:p>
          <a:p>
            <a:r>
              <a:rPr lang="zh-CN" altLang="en-US"/>
              <a:t>现在企业采用</a:t>
            </a:r>
            <a:r>
              <a:rPr lang="en-US" altLang="zh-CN"/>
              <a:t>RAID0+1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综合布线系统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20" y="1009650"/>
            <a:ext cx="4733925" cy="3124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AD2CC5-D0A1-4325-BCA7-853D2697B40B}"/>
              </a:ext>
            </a:extLst>
          </p:cNvPr>
          <p:cNvSpPr txBox="1"/>
          <p:nvPr/>
        </p:nvSpPr>
        <p:spPr>
          <a:xfrm>
            <a:off x="5508104" y="824984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水平干线子系统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82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物联网—物联网的概念与分层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12115" y="664845"/>
            <a:ext cx="8209915" cy="112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1400" b="1"/>
              <a:t>物联网（</a:t>
            </a:r>
            <a:r>
              <a:rPr lang="en-US" altLang="zh-CN" sz="1400" b="1"/>
              <a:t>The Internet of Things </a:t>
            </a:r>
            <a:r>
              <a:rPr lang="zh-CN" altLang="en-US" sz="1400" b="1"/>
              <a:t>）是实现物物相连的互联网络，其内涵包含两个方面：第一，物联网的核心和基础仍然是互联网，是在互联网基础上延伸和扩展的网络；第二，其用户端延伸和扩展到了任何物体与物体之间，使其进行信息交换和通信</a:t>
            </a:r>
            <a:endParaRPr lang="en-US" altLang="zh-CN" sz="1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85" y="1715135"/>
            <a:ext cx="3965575" cy="20320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0540" y="3747135"/>
            <a:ext cx="8012430" cy="993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感知层：识别物体、采集信息。如：二维码、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RFID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、摄像头、传感器（温度、湿度）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网络层：传递信息和处理信息。通信网与互联网的融合网络、网络管理中心、信息中心和智能处理中心等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应用层：解决信息处理和人机交互的问题</a:t>
            </a:r>
          </a:p>
        </p:txBody>
      </p:sp>
      <p:sp>
        <p:nvSpPr>
          <p:cNvPr id="20" name="五边形 19"/>
          <p:cNvSpPr/>
          <p:nvPr/>
        </p:nvSpPr>
        <p:spPr>
          <a:xfrm>
            <a:off x="294640" y="381317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>
            <a:off x="294640" y="406590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294640" y="452501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31851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物联网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物联网关键技术（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RFID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12115" y="664845"/>
            <a:ext cx="8209915" cy="1576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sz="1400" b="1"/>
              <a:t>射频识别技术（</a:t>
            </a:r>
            <a:r>
              <a:rPr lang="en-US" altLang="zh-CN" sz="1400" b="1"/>
              <a:t>Radio Frequency Identification , RFID </a:t>
            </a:r>
            <a:r>
              <a:rPr lang="zh-CN" sz="1400" b="1"/>
              <a:t>）</a:t>
            </a:r>
            <a:r>
              <a:rPr lang="en-US" altLang="zh-CN" sz="1400" b="1"/>
              <a:t>,</a:t>
            </a:r>
            <a:r>
              <a:rPr lang="zh-CN" altLang="zh-CN" sz="1400" b="1"/>
              <a:t>又称电子标签，是一种通信技术，可通过无线电讯号识别特定目标并读写相关数据，而无需识别系统与特定目标之间建立机械或光学接触。该技术是物联网的一项核心技术，很多物联网应用都离不开它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0000"/>
                </a:solidFill>
              </a:rPr>
              <a:t>RFID</a:t>
            </a:r>
            <a:r>
              <a:rPr lang="zh-CN" altLang="en-US" sz="1400" b="1">
                <a:solidFill>
                  <a:srgbClr val="FF0000"/>
                </a:solidFill>
              </a:rPr>
              <a:t>的基本组成部分通常包括：标签、阅读器、天线。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" y="2358390"/>
            <a:ext cx="7915275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4" name="矩形 4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DESIGNER: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9274" y="397184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课程内容提要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9790" y="871220"/>
            <a:ext cx="2908935" cy="38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TCP/IP</a:t>
            </a: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DHCP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（☆☆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UDP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☆☆☆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endParaRPr lang="zh-CN" sz="14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网络规划与设计</a:t>
            </a:r>
          </a:p>
          <a:p>
            <a:pPr>
              <a:lnSpc>
                <a:spcPct val="120000"/>
              </a:lnSpc>
            </a:pPr>
            <a:r>
              <a:rPr lang="zh-CN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逻辑设计与物理设计（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☆☆☆☆</a:t>
            </a:r>
            <a:r>
              <a:rPr 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endParaRPr lang="zh-CN" altLang="en-US" sz="14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网络接入</a:t>
            </a: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3G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4G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标准（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☆☆☆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endParaRPr lang="zh-CN" altLang="en-US" sz="14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综合布线</a:t>
            </a:r>
          </a:p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物联网</a:t>
            </a:r>
          </a:p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云计算</a:t>
            </a:r>
          </a:p>
          <a:p>
            <a:pPr>
              <a:lnSpc>
                <a:spcPct val="120000"/>
              </a:lnSpc>
            </a:pPr>
            <a:endParaRPr lang="zh-CN" altLang="en-US" sz="14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3183890" y="99187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边形 27"/>
          <p:cNvSpPr/>
          <p:nvPr/>
        </p:nvSpPr>
        <p:spPr>
          <a:xfrm>
            <a:off x="3183890" y="199771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边形 28"/>
          <p:cNvSpPr/>
          <p:nvPr/>
        </p:nvSpPr>
        <p:spPr>
          <a:xfrm>
            <a:off x="3183890" y="277876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边形 29"/>
          <p:cNvSpPr/>
          <p:nvPr/>
        </p:nvSpPr>
        <p:spPr>
          <a:xfrm>
            <a:off x="3183890" y="356552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183890" y="390715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183890" y="421576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物联网—物联网关键技术（二维码）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12115" y="664845"/>
            <a:ext cx="8472805" cy="3836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chemeClr val="tx1"/>
                </a:solidFill>
              </a:rPr>
              <a:t>二维码 是用某种特定的几何图形按一定规律在平面（二维方向上）分布的黑白相间的图形记录数据符号信息的。在代码编制上巧妙地利用构成计算机内部逻辑基础的</a:t>
            </a:r>
            <a:r>
              <a:rPr lang="en-US" altLang="zh-CN" sz="1400" b="1">
                <a:solidFill>
                  <a:schemeClr val="tx1"/>
                </a:solidFill>
              </a:rPr>
              <a:t>“0”</a:t>
            </a:r>
            <a:r>
              <a:rPr lang="zh-CN" altLang="en-US" sz="1400" b="1">
                <a:solidFill>
                  <a:schemeClr val="tx1"/>
                </a:solidFill>
              </a:rPr>
              <a:t>、</a:t>
            </a:r>
            <a:r>
              <a:rPr lang="en-US" altLang="zh-CN" sz="1400" b="1">
                <a:solidFill>
                  <a:schemeClr val="tx1"/>
                </a:solidFill>
              </a:rPr>
              <a:t>“1”</a:t>
            </a:r>
            <a:r>
              <a:rPr lang="zh-CN" altLang="en-US" sz="1400" b="1">
                <a:solidFill>
                  <a:schemeClr val="tx1"/>
                </a:solidFill>
              </a:rPr>
              <a:t>比特流的概念，使用若干个与二进制相对应的几何形体来表示文字数值信息，通过图象输入设备或光电扫描设备自动识读以实现信息自动处理</a:t>
            </a:r>
            <a:endParaRPr lang="zh-CN" altLang="en-US" sz="1400" b="1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</a:rPr>
              <a:t>若采用扩展的字母数字压缩格式，可容纳</a:t>
            </a:r>
            <a:r>
              <a:rPr lang="en-US" altLang="zh-CN" sz="1400" b="1">
                <a:solidFill>
                  <a:schemeClr val="tx2"/>
                </a:solidFill>
              </a:rPr>
              <a:t>1850</a:t>
            </a:r>
            <a:r>
              <a:rPr lang="zh-CN" altLang="en-US" sz="1400" b="1">
                <a:solidFill>
                  <a:schemeClr val="tx2"/>
                </a:solidFill>
              </a:rPr>
              <a:t>个字符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</a:rPr>
              <a:t>若采用二进制</a:t>
            </a:r>
            <a:r>
              <a:rPr lang="en-US" altLang="zh-CN" sz="1400" b="1">
                <a:solidFill>
                  <a:schemeClr val="tx2"/>
                </a:solidFill>
              </a:rPr>
              <a:t>/ASCII</a:t>
            </a:r>
            <a:r>
              <a:rPr lang="zh-CN" altLang="en-US" sz="1400" b="1">
                <a:solidFill>
                  <a:schemeClr val="tx2"/>
                </a:solidFill>
              </a:rPr>
              <a:t>格式，可容纳</a:t>
            </a:r>
            <a:r>
              <a:rPr lang="en-US" altLang="zh-CN" sz="1400" b="1">
                <a:solidFill>
                  <a:schemeClr val="tx2"/>
                </a:solidFill>
              </a:rPr>
              <a:t>1108</a:t>
            </a:r>
            <a:r>
              <a:rPr lang="zh-CN" altLang="en-US" sz="1400" b="1">
                <a:solidFill>
                  <a:schemeClr val="tx2"/>
                </a:solidFill>
              </a:rPr>
              <a:t>个字节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</a:rPr>
              <a:t>若采用数字压缩格式，可容纳</a:t>
            </a:r>
            <a:r>
              <a:rPr lang="en-US" altLang="zh-CN" sz="1400" b="1">
                <a:solidFill>
                  <a:schemeClr val="tx2"/>
                </a:solidFill>
              </a:rPr>
              <a:t>2710</a:t>
            </a:r>
            <a:r>
              <a:rPr lang="zh-CN" altLang="en-US" sz="1400" b="1">
                <a:solidFill>
                  <a:schemeClr val="tx2"/>
                </a:solidFill>
              </a:rPr>
              <a:t>个数字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45" y="2731770"/>
            <a:ext cx="1868805" cy="1868805"/>
          </a:xfrm>
          <a:prstGeom prst="rect">
            <a:avLst/>
          </a:prstGeom>
        </p:spPr>
      </p:pic>
      <p:sp>
        <p:nvSpPr>
          <p:cNvPr id="20" name="五边形 19"/>
          <p:cNvSpPr/>
          <p:nvPr/>
        </p:nvSpPr>
        <p:spPr>
          <a:xfrm>
            <a:off x="196215" y="425513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196215" y="329755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96215" y="377380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115" y="1984375"/>
            <a:ext cx="8740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    二维码中，常用的码制有：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Data Matrix, Maxi Code, Azter, QR Code, Vericode,</a:t>
            </a:r>
          </a:p>
          <a:p>
            <a:r>
              <a:rPr lang="en-US" altLang="zh-CN" sz="1600" b="1">
                <a:solidFill>
                  <a:srgbClr val="FF0000"/>
                </a:solidFill>
                <a:sym typeface="+mn-ea"/>
              </a:rPr>
              <a:t>                                                         PDF417, Ultracode, Code 49, Code 16K</a:t>
            </a:r>
            <a:endParaRPr lang="zh-CN" altLang="en-US" sz="1600"/>
          </a:p>
        </p:txBody>
      </p:sp>
      <p:sp>
        <p:nvSpPr>
          <p:cNvPr id="8" name="椭圆 7"/>
          <p:cNvSpPr/>
          <p:nvPr/>
        </p:nvSpPr>
        <p:spPr>
          <a:xfrm>
            <a:off x="2999740" y="2280285"/>
            <a:ext cx="864235" cy="2876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H="1">
            <a:off x="611505" y="2526030"/>
            <a:ext cx="2514600" cy="62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云计算的概念与特点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187960" y="664845"/>
            <a:ext cx="8768715" cy="439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400" b="1"/>
              <a:t>云计算是一种基于互联网的计算方式，通过这种方式，共享的软硬件资源和信息可以按需提供给计算机和其他设备。云其实是网络、互联网的一种比喻说法。云计算的核心思想，是将大量用网络连接的计算资源统一管理和调度，构成一个计算资源池向用户按需服务。提供资源的网络被称为</a:t>
            </a:r>
            <a:r>
              <a:rPr lang="en-US" altLang="zh-CN" sz="1400" b="1"/>
              <a:t>“</a:t>
            </a:r>
            <a:r>
              <a:rPr lang="zh-CN" altLang="en-US" sz="1400" b="1"/>
              <a:t>云</a:t>
            </a:r>
            <a:r>
              <a:rPr lang="en-US" altLang="zh-CN" sz="1400" b="1"/>
              <a:t>”</a:t>
            </a:r>
            <a:r>
              <a:rPr lang="zh-CN" altLang="en-US" sz="1400" b="1"/>
              <a:t>。狭义云计算指</a:t>
            </a:r>
            <a:r>
              <a:rPr lang="en-US" altLang="zh-CN" sz="1400" b="1"/>
              <a:t>IT</a:t>
            </a:r>
            <a:r>
              <a:rPr lang="zh-CN" altLang="en-US" sz="1400" b="1"/>
              <a:t>基础设施的交付和使用模式，指通过网络以按需、易扩展的方式获得所需资源；广义云计算指服务的交付和使用模式，指通过网络以按需、易扩展的方式获得所需服务。这种服务可以是</a:t>
            </a:r>
            <a:r>
              <a:rPr lang="en-US" altLang="zh-CN" sz="1400" b="1"/>
              <a:t>IT</a:t>
            </a:r>
            <a:r>
              <a:rPr lang="zh-CN" altLang="en-US" sz="1400" b="1"/>
              <a:t>和软件、互联网相关，也可以是其他服务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rgbClr val="FF0000"/>
                </a:solidFill>
              </a:rPr>
              <a:t>特点</a:t>
            </a:r>
            <a:r>
              <a:rPr lang="en-US" altLang="zh-CN" sz="1400" b="1">
                <a:solidFill>
                  <a:srgbClr val="FF0000"/>
                </a:solidFill>
              </a:rPr>
              <a:t>:</a:t>
            </a:r>
            <a:endParaRPr lang="zh-CN" altLang="en-US" sz="14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b="1"/>
              <a:t>集合了大量计算机，规模达到成千上万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b="1"/>
              <a:t>多种软硬技术相结合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b="1"/>
              <a:t>对客户端设备的要求低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b="1"/>
              <a:t>规模化效应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zh-CN" altLang="en-US" sz="14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b="1"/>
              <a:t> 软件即服务（</a:t>
            </a:r>
            <a:r>
              <a:rPr lang="en-US" altLang="zh-CN" sz="1400" b="1"/>
              <a:t>SaaS</a:t>
            </a:r>
            <a:r>
              <a:rPr lang="zh-CN" altLang="en-US" sz="1400" b="1"/>
              <a:t>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b="1"/>
              <a:t>平台即服务（</a:t>
            </a:r>
            <a:r>
              <a:rPr lang="en-US" altLang="zh-CN" sz="1400" b="1"/>
              <a:t>Paas</a:t>
            </a:r>
            <a:r>
              <a:rPr lang="zh-CN" altLang="en-US" sz="1400" b="1"/>
              <a:t>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400" b="1"/>
              <a:t>基础设施即服务（</a:t>
            </a:r>
            <a:r>
              <a:rPr lang="en-US" altLang="zh-CN" sz="1400" b="1"/>
              <a:t>laaS</a:t>
            </a:r>
            <a:r>
              <a:rPr lang="zh-CN" altLang="en-US" sz="1400" b="1"/>
              <a:t>）</a:t>
            </a:r>
          </a:p>
          <a:p>
            <a:pPr>
              <a:spcBef>
                <a:spcPct val="50000"/>
              </a:spcBef>
            </a:pPr>
            <a:endParaRPr lang="zh-CN" altLang="en-US" sz="1400" b="1"/>
          </a:p>
        </p:txBody>
      </p:sp>
      <p:sp>
        <p:nvSpPr>
          <p:cNvPr id="4" name="五角星 3"/>
          <p:cNvSpPr/>
          <p:nvPr/>
        </p:nvSpPr>
        <p:spPr>
          <a:xfrm>
            <a:off x="80010" y="3966845"/>
            <a:ext cx="108001" cy="108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五角星 1"/>
          <p:cNvSpPr/>
          <p:nvPr/>
        </p:nvSpPr>
        <p:spPr>
          <a:xfrm>
            <a:off x="80010" y="4208145"/>
            <a:ext cx="108001" cy="108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80010" y="4483735"/>
            <a:ext cx="108001" cy="108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80010" y="2710815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80010" y="2974340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>
            <a:off x="80010" y="3226435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80010" y="3470910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7450" y="398145"/>
            <a:ext cx="4798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DHCP协议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32270" y="19558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9860" y="735330"/>
            <a:ext cx="648525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服务器模型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租约默认为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当租约过半时，客户机需要向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服务器申请续租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当租约超过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87.5%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时，如果仍然没有和当初提供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服务器联系上，则开始联系其他的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固定分配、动态分配和自动分配。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6.169.254.X.X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0.0.0.0</a:t>
            </a:r>
          </a:p>
        </p:txBody>
      </p:sp>
      <p:sp>
        <p:nvSpPr>
          <p:cNvPr id="10" name="五边形 9"/>
          <p:cNvSpPr/>
          <p:nvPr/>
        </p:nvSpPr>
        <p:spPr>
          <a:xfrm>
            <a:off x="1187450" y="925830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电脑"/>
          <p:cNvSpPr/>
          <p:nvPr/>
        </p:nvSpPr>
        <p:spPr bwMode="auto">
          <a:xfrm>
            <a:off x="5730240" y="2847975"/>
            <a:ext cx="648335" cy="50419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5695" y="3198495"/>
            <a:ext cx="15881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192.168.1.10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192.168.1.11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192.168.1.12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4" name="图片 3" descr="9@}KB~JI1P$2}18[2]RR%F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65" y="3352165"/>
            <a:ext cx="333375" cy="752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03830" y="3583940"/>
            <a:ext cx="487045" cy="2882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IP</a:t>
            </a:r>
          </a:p>
        </p:txBody>
      </p:sp>
      <p:sp>
        <p:nvSpPr>
          <p:cNvPr id="6" name="云形 5"/>
          <p:cNvSpPr/>
          <p:nvPr/>
        </p:nvSpPr>
        <p:spPr>
          <a:xfrm>
            <a:off x="4058285" y="3475990"/>
            <a:ext cx="864235" cy="50419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电脑"/>
          <p:cNvSpPr/>
          <p:nvPr/>
        </p:nvSpPr>
        <p:spPr bwMode="auto">
          <a:xfrm>
            <a:off x="5730240" y="3417570"/>
            <a:ext cx="648335" cy="50419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电脑"/>
          <p:cNvSpPr/>
          <p:nvPr/>
        </p:nvSpPr>
        <p:spPr bwMode="auto">
          <a:xfrm>
            <a:off x="5730240" y="4043045"/>
            <a:ext cx="648335" cy="50419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1" name="直接连接符 10"/>
          <p:cNvCxnSpPr>
            <a:stCxn id="4" idx="3"/>
            <a:endCxn id="6" idx="2"/>
          </p:cNvCxnSpPr>
          <p:nvPr/>
        </p:nvCxnSpPr>
        <p:spPr>
          <a:xfrm flipV="1">
            <a:off x="3596640" y="3728085"/>
            <a:ext cx="46418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4921885" y="3075305"/>
            <a:ext cx="802640" cy="65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32045" y="3723640"/>
            <a:ext cx="79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0"/>
          </p:cNvCxnSpPr>
          <p:nvPr/>
        </p:nvCxnSpPr>
        <p:spPr>
          <a:xfrm>
            <a:off x="4921885" y="3728085"/>
            <a:ext cx="80264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91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DNS协议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891540"/>
            <a:ext cx="1911985" cy="1621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180" y="891540"/>
            <a:ext cx="1207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根域名服务器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95" y="2101850"/>
            <a:ext cx="1376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本地域名服务器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dns.xyz.com</a:t>
            </a:r>
          </a:p>
        </p:txBody>
      </p:sp>
      <p:sp>
        <p:nvSpPr>
          <p:cNvPr id="2050" name="显示器"/>
          <p:cNvSpPr/>
          <p:nvPr/>
        </p:nvSpPr>
        <p:spPr bwMode="auto">
          <a:xfrm>
            <a:off x="1475740" y="2905125"/>
            <a:ext cx="287655" cy="288290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61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475740" y="2571750"/>
            <a:ext cx="75565" cy="2882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10800000">
            <a:off x="1650365" y="2571750"/>
            <a:ext cx="75565" cy="2882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7900" y="2486025"/>
            <a:ext cx="573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递归查询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38960" y="2792730"/>
            <a:ext cx="1376680" cy="2755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y.abc.com</a:t>
            </a:r>
            <a:r>
              <a:rPr lang="zh-CN" altLang="zh-CN" sz="1200"/>
              <a:t>的</a:t>
            </a:r>
            <a:r>
              <a:rPr lang="en-US" altLang="zh-CN" sz="1200"/>
              <a:t>IP</a:t>
            </a:r>
            <a:r>
              <a:rPr lang="zh-CN" altLang="en-US" sz="1200"/>
              <a:t>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50365" y="3068320"/>
            <a:ext cx="2051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需要查找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y.abc.com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m.xyz.com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34690" y="891540"/>
            <a:ext cx="1376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顶级域名服务器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dns.com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15640" y="2101850"/>
            <a:ext cx="1376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权限域名服务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dns.abc.com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45480" y="845820"/>
            <a:ext cx="21812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主机向本地域名服务器的查询采用递归查询。</a:t>
            </a:r>
          </a:p>
          <a:p>
            <a:endParaRPr 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本地域名服务器向根域名服务器的查询通常采用迭代查询。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8085" y="3728720"/>
            <a:ext cx="67678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递归查询：服务器必须回答目标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与域名的映射关系。</a:t>
            </a:r>
          </a:p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迭代查询：服务器收到一次迭代查询回复一次结果，这个结果不一定是目标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与域名的映射关系，也可以是其他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服务器的地址。</a:t>
            </a:r>
          </a:p>
        </p:txBody>
      </p:sp>
      <p:sp>
        <p:nvSpPr>
          <p:cNvPr id="17" name="五边形 16"/>
          <p:cNvSpPr/>
          <p:nvPr/>
        </p:nvSpPr>
        <p:spPr>
          <a:xfrm>
            <a:off x="1007745" y="3804920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>
            <a:off x="1008380" y="4185285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摘录 18"/>
          <p:cNvSpPr/>
          <p:nvPr/>
        </p:nvSpPr>
        <p:spPr>
          <a:xfrm>
            <a:off x="5529580" y="891540"/>
            <a:ext cx="215900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>
            <a:off x="5529580" y="1408430"/>
            <a:ext cx="215900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322705" y="2946400"/>
            <a:ext cx="108001" cy="108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</a:p>
        </p:txBody>
      </p:sp>
      <p:sp>
        <p:nvSpPr>
          <p:cNvPr id="23" name="椭圆 22"/>
          <p:cNvSpPr/>
          <p:nvPr/>
        </p:nvSpPr>
        <p:spPr>
          <a:xfrm>
            <a:off x="1763395" y="2662555"/>
            <a:ext cx="108001" cy="108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91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DNS协议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891540"/>
            <a:ext cx="1911985" cy="1621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180" y="891540"/>
            <a:ext cx="1207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根域名服务器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95" y="2101850"/>
            <a:ext cx="1376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本地域名服务器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dns.xyz.com</a:t>
            </a:r>
          </a:p>
        </p:txBody>
      </p:sp>
      <p:sp>
        <p:nvSpPr>
          <p:cNvPr id="2050" name="显示器"/>
          <p:cNvSpPr/>
          <p:nvPr/>
        </p:nvSpPr>
        <p:spPr bwMode="auto">
          <a:xfrm>
            <a:off x="1475740" y="2905125"/>
            <a:ext cx="287655" cy="288290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61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1475740" y="2571750"/>
            <a:ext cx="75565" cy="2882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10800000">
            <a:off x="1650365" y="2571750"/>
            <a:ext cx="75565" cy="2882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7900" y="2486025"/>
            <a:ext cx="573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递归查询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38960" y="2792730"/>
            <a:ext cx="1376680" cy="2755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/>
              <a:t>y.abc.com</a:t>
            </a:r>
            <a:r>
              <a:rPr lang="zh-CN" altLang="zh-CN" sz="1200"/>
              <a:t>的</a:t>
            </a:r>
            <a:r>
              <a:rPr lang="en-US" altLang="zh-CN" sz="1200"/>
              <a:t>IP</a:t>
            </a:r>
            <a:r>
              <a:rPr lang="zh-CN" altLang="en-US" sz="1200"/>
              <a:t>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50365" y="3068320"/>
            <a:ext cx="2051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需要查找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y.abc.com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m.xyz.com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34690" y="891540"/>
            <a:ext cx="1376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顶级域名服务器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dns.com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15640" y="2101850"/>
            <a:ext cx="1376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权限域名服务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dns.abc.com</a:t>
            </a:r>
          </a:p>
        </p:txBody>
      </p:sp>
      <p:sp>
        <p:nvSpPr>
          <p:cNvPr id="21" name="椭圆 20"/>
          <p:cNvSpPr/>
          <p:nvPr/>
        </p:nvSpPr>
        <p:spPr>
          <a:xfrm>
            <a:off x="1322705" y="2946400"/>
            <a:ext cx="108001" cy="108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</a:p>
        </p:txBody>
      </p:sp>
      <p:sp>
        <p:nvSpPr>
          <p:cNvPr id="23" name="椭圆 22"/>
          <p:cNvSpPr/>
          <p:nvPr/>
        </p:nvSpPr>
        <p:spPr>
          <a:xfrm>
            <a:off x="1763395" y="2662555"/>
            <a:ext cx="108001" cy="1080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45480" y="845820"/>
            <a:ext cx="2181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主机向本地域名服务器的查询采用递归查询。</a:t>
            </a:r>
          </a:p>
          <a:p>
            <a:endParaRPr 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本地域名服务器向根域名服务器的查询通常采用递代查询。</a:t>
            </a:r>
          </a:p>
          <a:p>
            <a:endParaRPr 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根域名服务器负担重，效率低，故较少采用。</a:t>
            </a:r>
          </a:p>
        </p:txBody>
      </p:sp>
      <p:sp>
        <p:nvSpPr>
          <p:cNvPr id="20" name="流程图: 摘录 19"/>
          <p:cNvSpPr/>
          <p:nvPr/>
        </p:nvSpPr>
        <p:spPr>
          <a:xfrm>
            <a:off x="5601335" y="891540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摘录 7"/>
          <p:cNvSpPr/>
          <p:nvPr/>
        </p:nvSpPr>
        <p:spPr>
          <a:xfrm>
            <a:off x="5601335" y="1425575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摘录 15"/>
          <p:cNvSpPr/>
          <p:nvPr/>
        </p:nvSpPr>
        <p:spPr>
          <a:xfrm>
            <a:off x="5601335" y="1957705"/>
            <a:ext cx="144001" cy="144145"/>
          </a:xfrm>
          <a:prstGeom prst="flowChartExtra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76229"/>
            <a:ext cx="918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DNS协议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505585" y="819785"/>
            <a:ext cx="644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host1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host2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进行域名查询的过程如下图所示，下列说法中正确的是（ ）。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34365" y="3489325"/>
            <a:ext cx="7943215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accent6"/>
                </a:solidFill>
              </a:rPr>
              <a:t>A.</a:t>
            </a:r>
            <a:r>
              <a:rPr lang="zh-CN" sz="1400" b="1">
                <a:solidFill>
                  <a:schemeClr val="accent6"/>
                </a:solidFill>
              </a:rPr>
              <a:t>根域名服务器采用迭代查询，中介域名服务器采用递归查询</a:t>
            </a:r>
          </a:p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accent6"/>
                </a:solidFill>
              </a:rPr>
              <a:t>B.</a:t>
            </a:r>
            <a:r>
              <a:rPr lang="zh-CN" altLang="en-US" sz="1400" b="1">
                <a:solidFill>
                  <a:schemeClr val="accent6"/>
                </a:solidFill>
              </a:rPr>
              <a:t>根域名服务器采用递归查询，中介域名服务器采用迭代查询</a:t>
            </a:r>
          </a:p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accent6"/>
                </a:solidFill>
              </a:rPr>
              <a:t>C.</a:t>
            </a:r>
            <a:r>
              <a:rPr lang="zh-CN" altLang="en-US" sz="1400" b="1">
                <a:solidFill>
                  <a:schemeClr val="accent6"/>
                </a:solidFill>
              </a:rPr>
              <a:t>根域名服务器和中介域名服务器均采用迭代查询</a:t>
            </a:r>
          </a:p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accent6"/>
                </a:solidFill>
              </a:rPr>
              <a:t>D.</a:t>
            </a:r>
            <a:r>
              <a:rPr lang="zh-CN" altLang="en-US" sz="1400" b="1">
                <a:solidFill>
                  <a:schemeClr val="accent6"/>
                </a:solidFill>
              </a:rPr>
              <a:t>根域名服务器和中介域名服务器均采用递归查询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1318260"/>
            <a:ext cx="4491990" cy="197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网络规划与设计—需求分析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5" name="文本框 254"/>
          <p:cNvSpPr txBox="1"/>
          <p:nvPr/>
        </p:nvSpPr>
        <p:spPr>
          <a:xfrm>
            <a:off x="3550920" y="1170940"/>
            <a:ext cx="1791970" cy="28022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b="1">
                <a:sym typeface="+mn-ea"/>
              </a:rPr>
              <a:t>功能需求</a:t>
            </a:r>
          </a:p>
          <a:p>
            <a:pPr algn="l">
              <a:lnSpc>
                <a:spcPct val="140000"/>
              </a:lnSpc>
            </a:pPr>
            <a:r>
              <a:rPr lang="zh-CN" altLang="en-US" b="1">
                <a:sym typeface="+mn-ea"/>
              </a:rPr>
              <a:t>通信需求</a:t>
            </a:r>
          </a:p>
          <a:p>
            <a:pPr algn="l">
              <a:lnSpc>
                <a:spcPct val="140000"/>
              </a:lnSpc>
            </a:pPr>
            <a:r>
              <a:rPr lang="zh-CN" altLang="en-US" b="1">
                <a:sym typeface="+mn-ea"/>
              </a:rPr>
              <a:t>性能需求</a:t>
            </a:r>
          </a:p>
          <a:p>
            <a:pPr algn="l">
              <a:lnSpc>
                <a:spcPct val="140000"/>
              </a:lnSpc>
            </a:pPr>
            <a:r>
              <a:rPr lang="zh-CN" altLang="en-US" b="1">
                <a:sym typeface="+mn-ea"/>
              </a:rPr>
              <a:t>可靠性需求</a:t>
            </a:r>
          </a:p>
          <a:p>
            <a:pPr algn="l">
              <a:lnSpc>
                <a:spcPct val="140000"/>
              </a:lnSpc>
            </a:pPr>
            <a:r>
              <a:rPr lang="zh-CN" altLang="en-US" b="1">
                <a:sym typeface="+mn-ea"/>
              </a:rPr>
              <a:t>安全需求</a:t>
            </a:r>
          </a:p>
          <a:p>
            <a:pPr algn="l">
              <a:lnSpc>
                <a:spcPct val="140000"/>
              </a:lnSpc>
            </a:pPr>
            <a:r>
              <a:rPr lang="zh-CN" altLang="en-US" b="1">
                <a:sym typeface="+mn-ea"/>
              </a:rPr>
              <a:t>运行与维护需求</a:t>
            </a:r>
          </a:p>
          <a:p>
            <a:pPr algn="l">
              <a:lnSpc>
                <a:spcPct val="140000"/>
              </a:lnSpc>
            </a:pPr>
            <a:r>
              <a:rPr lang="zh-CN" altLang="en-US" b="1">
                <a:sym typeface="+mn-ea"/>
              </a:rPr>
              <a:t>管理需求</a:t>
            </a:r>
          </a:p>
        </p:txBody>
      </p:sp>
      <p:sp>
        <p:nvSpPr>
          <p:cNvPr id="30" name="五边形 29"/>
          <p:cNvSpPr/>
          <p:nvPr/>
        </p:nvSpPr>
        <p:spPr>
          <a:xfrm>
            <a:off x="3232785" y="135001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边形 15"/>
          <p:cNvSpPr/>
          <p:nvPr/>
        </p:nvSpPr>
        <p:spPr>
          <a:xfrm>
            <a:off x="3232785" y="371157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>
            <a:off x="3232785" y="176720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>
            <a:off x="3232785" y="216535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19"/>
          <p:cNvSpPr/>
          <p:nvPr/>
        </p:nvSpPr>
        <p:spPr>
          <a:xfrm>
            <a:off x="3232785" y="257937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边形 22"/>
          <p:cNvSpPr/>
          <p:nvPr/>
        </p:nvSpPr>
        <p:spPr>
          <a:xfrm>
            <a:off x="3232785" y="298132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3232785" y="334645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网络规划与设计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03630" y="1002030"/>
            <a:ext cx="1600200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网络规划原则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实用性原则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开放性原则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先进性原则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60085" y="1002030"/>
            <a:ext cx="1600200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网络实施原则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可靠性原则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安全性原则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高效性原则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可扩展性原则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3630" y="2211705"/>
            <a:ext cx="2939415" cy="2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网络设计任务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确定网络总体目标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确定总体设计原则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通信子网设计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资源子网设计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设备选型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网络操作系统与服务器资源设备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网络安全设计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1045" y="2491105"/>
            <a:ext cx="1892300" cy="2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网络实施步骤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工程实施计划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网络设备到货验收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设备安装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系统测试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系统试运行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用户培训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系统转换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网络规划与设计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五边形 11"/>
          <p:cNvSpPr/>
          <p:nvPr/>
        </p:nvSpPr>
        <p:spPr>
          <a:xfrm>
            <a:off x="709295" y="2023745"/>
            <a:ext cx="1223645" cy="6477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>
            <a:off x="2347595" y="2023745"/>
            <a:ext cx="1223645" cy="6477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>
            <a:off x="3981450" y="2023745"/>
            <a:ext cx="1223645" cy="6477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边形 18"/>
          <p:cNvSpPr/>
          <p:nvPr/>
        </p:nvSpPr>
        <p:spPr>
          <a:xfrm>
            <a:off x="5606415" y="2023745"/>
            <a:ext cx="1223645" cy="6477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19"/>
          <p:cNvSpPr/>
          <p:nvPr/>
        </p:nvSpPr>
        <p:spPr>
          <a:xfrm>
            <a:off x="7259955" y="2023745"/>
            <a:ext cx="1223645" cy="6477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9295" y="2178685"/>
            <a:ext cx="1196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需求规范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74265" y="2179320"/>
            <a:ext cx="1196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通信规范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973195" y="20561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逻辑网络设计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33085" y="2023745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物理网络设计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273290" y="2178685"/>
            <a:ext cx="1196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实施阶段</a:t>
            </a:r>
          </a:p>
        </p:txBody>
      </p:sp>
      <p:cxnSp>
        <p:nvCxnSpPr>
          <p:cNvPr id="26" name="直接箭头连接符 25"/>
          <p:cNvCxnSpPr>
            <a:stCxn id="23" idx="0"/>
            <a:endCxn id="23" idx="0"/>
          </p:cNvCxnSpPr>
          <p:nvPr/>
        </p:nvCxnSpPr>
        <p:spPr>
          <a:xfrm>
            <a:off x="4572000" y="205613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72000" y="1303655"/>
            <a:ext cx="0" cy="72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409315" y="566420"/>
            <a:ext cx="2527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拓扑结构、网络地址分配、安全规划、网络管理、选择路由协议、设备命名规则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936615" y="2671445"/>
            <a:ext cx="0" cy="83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72965" y="3507105"/>
            <a:ext cx="2527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设备的具体物理分布、运行环境等确定设备选型、结构化布线、机房设计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Microsoft Office PowerPoint</Application>
  <PresentationFormat>全屏显示(16:9)</PresentationFormat>
  <Paragraphs>238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cl w</cp:lastModifiedBy>
  <cp:revision>664</cp:revision>
  <dcterms:created xsi:type="dcterms:W3CDTF">2015-03-22T11:03:00Z</dcterms:created>
  <dcterms:modified xsi:type="dcterms:W3CDTF">2019-09-22T08:42:56Z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