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88" r:id="rId4"/>
    <p:sldId id="287" r:id="rId5"/>
    <p:sldId id="280" r:id="rId6"/>
    <p:sldId id="289" r:id="rId7"/>
    <p:sldId id="279" r:id="rId8"/>
    <p:sldId id="274" r:id="rId9"/>
    <p:sldId id="259" r:id="rId10"/>
    <p:sldId id="284" r:id="rId11"/>
    <p:sldId id="285" r:id="rId12"/>
    <p:sldId id="283" r:id="rId13"/>
    <p:sldId id="286" r:id="rId14"/>
    <p:sldId id="266" r:id="rId15"/>
    <p:sldId id="282" r:id="rId16"/>
    <p:sldId id="281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1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704D-92B0-4C39-ADB2-FFC09B96C53A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05FE2-1D47-4B71-94FC-0D93B346D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6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motivation for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9D7E1-B9F9-46BE-983F-21A4DA405B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5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SDA uses modified root mean square norm of the relative difference of the parallel solution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with respect to the serial solution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𝑠𝑒𝑟𝑖𝑎𝑙</m:t>
                        </m:r>
                      </m:sup>
                    </m:sSubSup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for species “k” at receptor “j”.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modified root mean square norm of the relative difference of the parallel solution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 ̂_(𝑘,𝑗)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with respect to the serial solution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𝐶_(𝑘,𝑗)^𝑠𝑒𝑟𝑖𝑎𝑙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for species “k” at receptor “j”. </a:t>
                </a:r>
                <a:endParaRPr lang="en-US" dirty="0" smtClean="0"/>
              </a:p>
            </p:txBody>
          </p:sp>
        </mc:Fallback>
      </mc:AlternateContent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17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r>
              <a:rPr lang="en-US" baseline="0" dirty="0" smtClean="0"/>
              <a:t> results are a strong function of how the model is configures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5FE2-1D47-4B71-94FC-0D93B346D6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3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Hypothesize that it</a:t>
            </a:r>
            <a:r>
              <a:rPr lang="en-US" baseline="0" dirty="0" smtClean="0"/>
              <a:t> is faster for each processor to perform each calculation redundantly that it is to perform all calculations in parallel given the performance overhead associated with inter-process communication. Each processor performs dispersion, chemistry,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. for every puff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Next step is to output concentrations…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16CE51F-EF36-4A6B-8E3A-5425AD2F3E55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4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30AE-2F6B-49D0-9C7D-4140F1C35B07}" type="datetimeFigureOut">
              <a:rPr lang="en-US" smtClean="0"/>
              <a:t>12/9/2012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8229-D547-4774-B7BD-2F8E7D46D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85724" y="304800"/>
            <a:ext cx="89916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itchFamily="34" charset="0"/>
                <a:cs typeface="Tahoma" pitchFamily="34" charset="0"/>
              </a:rPr>
              <a:t>Parallel Acceleration of CALPUFF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29000"/>
            <a:ext cx="6781800" cy="1524000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DJ Rasmussen and Prof. Mike Kleeman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Presented to TRC Environmental Corporation and the U.S. Environmental Protection Agency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December 11, </a:t>
            </a:r>
            <a:r>
              <a:rPr lang="en-US" sz="2400" b="1" dirty="0">
                <a:solidFill>
                  <a:schemeClr val="tx1"/>
                </a:solidFill>
              </a:rPr>
              <a:t>2012</a:t>
            </a:r>
          </a:p>
          <a:p>
            <a:pPr>
              <a:defRPr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5" descr="cee_logo"/>
          <p:cNvPicPr>
            <a:picLocks noChangeAspect="1" noChangeArrowheads="1"/>
          </p:cNvPicPr>
          <p:nvPr/>
        </p:nvPicPr>
        <p:blipFill>
          <a:blip r:embed="rId3" cstate="print"/>
          <a:srcRect r="19394"/>
          <a:stretch>
            <a:fillRect/>
          </a:stretch>
        </p:blipFill>
        <p:spPr bwMode="auto">
          <a:xfrm>
            <a:off x="7010400" y="5873750"/>
            <a:ext cx="2138363" cy="98425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" y="5801871"/>
            <a:ext cx="3657600" cy="9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CALPUFF: adding more sources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t="31665" r="16860" b="29731"/>
          <a:stretch/>
        </p:blipFill>
        <p:spPr bwMode="auto">
          <a:xfrm>
            <a:off x="1196622" y="914400"/>
            <a:ext cx="6804378" cy="5379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8871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Speed-ups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lang="en-US" b="1" dirty="0" smtClean="0">
                <a:solidFill>
                  <a:srgbClr val="FF0000"/>
                </a:solidFill>
              </a:rPr>
              <a:t>2 observed when reading from NFS instead of HDFS</a:t>
            </a:r>
            <a:r>
              <a:rPr lang="en-US" b="1" dirty="0" smtClean="0"/>
              <a:t>; what is shown may be a “worst-case scenario” given this observation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745361" y="6545724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362200" y="11430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ea typeface="Tahoma" pitchFamily="34" charset="0"/>
                <a:cs typeface="Tahoma" pitchFamily="34" charset="0"/>
              </a:rPr>
              <a:t>Hourly sampling at 74,529 gridded receptors only</a:t>
            </a:r>
          </a:p>
        </p:txBody>
      </p:sp>
    </p:spTree>
    <p:extLst>
      <p:ext uri="{BB962C8B-B14F-4D97-AF65-F5344CB8AC3E}">
        <p14:creationId xmlns:p14="http://schemas.microsoft.com/office/powerpoint/2010/main" val="27118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CALPUFF: adding more sources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30876" r="16667" b="29662"/>
          <a:stretch/>
        </p:blipFill>
        <p:spPr bwMode="auto">
          <a:xfrm>
            <a:off x="752122" y="1501422"/>
            <a:ext cx="73914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683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Ultimate goal of project was to make CALPUFF more efficient at handling several thousand sources on a large modeling domain for year-long simulations  (i.e. BIG problem sizes)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7244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8GB of RAM needed for 10K+ sources to hold several thousand “puffs” on the grid at once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6400" y="16764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ea typeface="Tahoma" pitchFamily="34" charset="0"/>
                <a:cs typeface="Tahoma" pitchFamily="34" charset="0"/>
              </a:rPr>
              <a:t>Hourly sampling at 74,529 gridded receptors only</a:t>
            </a:r>
          </a:p>
        </p:txBody>
      </p:sp>
    </p:spTree>
    <p:extLst>
      <p:ext uri="{BB962C8B-B14F-4D97-AF65-F5344CB8AC3E}">
        <p14:creationId xmlns:p14="http://schemas.microsoft.com/office/powerpoint/2010/main" val="14252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Evaluating numerical accuracy of parallel CALPUFF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56" y="473076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OK for hundreds of sources, but trouble when using thousands of sources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206847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Impractical to run 698 sources on one CPU, so </a:t>
            </a:r>
            <a:r>
              <a:rPr lang="en-US" b="1" dirty="0"/>
              <a:t>d</a:t>
            </a:r>
            <a:r>
              <a:rPr lang="en-US" b="1" dirty="0" smtClean="0"/>
              <a:t>ivide </a:t>
            </a:r>
            <a:r>
              <a:rPr lang="en-US" b="1" dirty="0"/>
              <a:t>up sources arbitrarily and run one simulation per machine…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8"/>
          <a:stretch/>
        </p:blipFill>
        <p:spPr>
          <a:xfrm>
            <a:off x="381000" y="2726095"/>
            <a:ext cx="7141457" cy="1914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76800" y="4271288"/>
            <a:ext cx="344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…then add with CALSUM program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988680"/>
            <a:ext cx="849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interested in evaluating the numerical accuracy of the </a:t>
            </a:r>
            <a:r>
              <a:rPr lang="en-US" b="1" dirty="0"/>
              <a:t>model (serial vs. parallel) </a:t>
            </a:r>
            <a:r>
              <a:rPr lang="en-US" b="1" dirty="0" smtClean="0"/>
              <a:t> with a larger problem size (1 year, 698 area sources, CA domain)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60" y="1658719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Traditional approach with serial variant….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11289" y="5160454"/>
            <a:ext cx="749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Took about 13.2 days to simulate with serial variant using 7 machines and about 1.3 days with parallel </a:t>
            </a:r>
            <a:r>
              <a:rPr lang="en-US" b="1" dirty="0" smtClean="0"/>
              <a:t>CALPUFF (60 processors) </a:t>
            </a:r>
            <a:r>
              <a:rPr lang="en-US" b="1" dirty="0" smtClean="0"/>
              <a:t>(speed-up ~ 10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 descr="C:\Users\Sailfish\Desktop\CALPUFF\L_polluting_container_s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37717"/>
            <a:ext cx="2667000" cy="14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0637" y="5981256"/>
            <a:ext cx="74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both results, we compare annual avg. 1-hr. species concentrations…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85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2" grpId="0"/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12820"/>
          <a:stretch/>
        </p:blipFill>
        <p:spPr bwMode="auto">
          <a:xfrm>
            <a:off x="762000" y="1359932"/>
            <a:ext cx="77724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Comparing serial vs. parallel CALPUFF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5613021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 to see differences here, but…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71611" y="990600"/>
            <a:ext cx="355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Annual Avg. PM10 (μg m</a:t>
            </a:r>
            <a:r>
              <a:rPr lang="en-US" b="1" baseline="30000" dirty="0" smtClean="0"/>
              <a:t>-3</a:t>
            </a:r>
            <a:r>
              <a:rPr lang="en-US" b="1" dirty="0" smtClean="0"/>
              <a:t> 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1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Numerical Accuracy of all species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2529" r="8518" b="4869"/>
          <a:stretch/>
        </p:blipFill>
        <p:spPr>
          <a:xfrm>
            <a:off x="16933" y="1278464"/>
            <a:ext cx="9127067" cy="51761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2200" y="90913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concentrations </a:t>
            </a:r>
            <a:r>
              <a:rPr lang="en-US" b="1" dirty="0" smtClean="0">
                <a:cs typeface="Times New Roman"/>
              </a:rPr>
              <a:t>≥ 75</a:t>
            </a:r>
            <a:r>
              <a:rPr lang="en-US" b="1" baseline="30000" dirty="0" smtClean="0">
                <a:cs typeface="Times New Roman"/>
              </a:rPr>
              <a:t>th</a:t>
            </a:r>
            <a:r>
              <a:rPr lang="en-US" b="1" dirty="0" smtClean="0">
                <a:cs typeface="Times New Roman"/>
              </a:rPr>
              <a:t> percentile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53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Numerical Accuracy of all species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3366"/>
              </p:ext>
            </p:extLst>
          </p:nvPr>
        </p:nvGraphicFramePr>
        <p:xfrm>
          <a:off x="38100" y="1066800"/>
          <a:ext cx="90678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553"/>
                <a:gridCol w="1088247"/>
                <a:gridCol w="1143000"/>
                <a:gridCol w="1066800"/>
                <a:gridCol w="1143000"/>
                <a:gridCol w="1143000"/>
                <a:gridCol w="1143000"/>
                <a:gridCol w="1219200"/>
              </a:tblGrid>
              <a:tr h="384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Species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PM</a:t>
                      </a:r>
                      <a:r>
                        <a:rPr lang="en-US" sz="1900" baseline="-25000" dirty="0">
                          <a:effectLst/>
                        </a:rPr>
                        <a:t>10 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SO4 </a:t>
                      </a:r>
                      <a:r>
                        <a:rPr lang="en-US" sz="1900" baseline="30000" dirty="0">
                          <a:effectLst/>
                        </a:rPr>
                        <a:t>2-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NO3</a:t>
                      </a:r>
                      <a:r>
                        <a:rPr lang="en-US" sz="1900" baseline="30000" dirty="0">
                          <a:effectLst/>
                        </a:rPr>
                        <a:t> -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SO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NH</a:t>
                      </a:r>
                      <a:r>
                        <a:rPr lang="en-US" sz="1900" baseline="-250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HNO</a:t>
                      </a:r>
                      <a:r>
                        <a:rPr lang="en-US" sz="1900" baseline="-250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NO</a:t>
                      </a:r>
                      <a:r>
                        <a:rPr lang="en-US" sz="1900" baseline="-25000" dirty="0">
                          <a:effectLst/>
                        </a:rPr>
                        <a:t>x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0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Mean Bias (μg m</a:t>
                      </a:r>
                      <a:r>
                        <a:rPr lang="en-US" sz="1900" baseline="30000" dirty="0">
                          <a:effectLst/>
                        </a:rPr>
                        <a:t>-3</a:t>
                      </a:r>
                      <a:r>
                        <a:rPr lang="en-US" sz="1900" dirty="0">
                          <a:effectLst/>
                        </a:rPr>
                        <a:t>)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-1.27E-06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-6.03E-07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9.22E-09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-2.35E-06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-1.65E-08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-1.05E-06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-2.29E-06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0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NMB (%)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-2.73E-04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-1.30E-04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1.97E-06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-1.88E-04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-2.51E-04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-1.91E-04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-7.26E-05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NME (%)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3.34E-04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2.22E-04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8.73E-05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2.38E-04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3.10E-04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2.51E-04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1.10E-04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4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SDA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3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4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2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5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3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2</a:t>
                      </a:r>
                      <a:endParaRPr lang="en-US" sz="1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6600" y="5240866"/>
                <a:ext cx="6015024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𝒍𝒐𝒈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𝒌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≥</m:t>
                                              </m:r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≥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Sup>
                                                <m:sSubSupPr>
                                                  <m:ctrlP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𝒌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𝒔𝒆𝒓𝒊𝒂𝒍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1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/>
                                                        </a:rPr>
                                                        <m:t>𝑪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𝒌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𝒌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/>
                                                    </a:rPr>
                                                    <m:t>𝒔𝒆𝒓𝒊𝒂𝒍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40866"/>
                <a:ext cx="6015024" cy="1169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400800" y="6287987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[Sandu et al., 1997]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641168"/>
            <a:ext cx="3635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Significant digits of accuracy (SDA) =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" y="632376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 = species, j = receptor, a = threshold value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3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sub-gri</a:t>
            </a:r>
            <a:r>
              <a:rPr lang="en-US" sz="2800" b="1" dirty="0" smtClean="0"/>
              <a:t>d scale</a:t>
            </a:r>
            <a:r>
              <a:rPr lang="en-US" sz="2800" b="1" dirty="0" smtClean="0"/>
              <a:t> </a:t>
            </a:r>
            <a:r>
              <a:rPr lang="en-US" sz="2800" b="1" dirty="0" smtClean="0"/>
              <a:t>(discrete) and complex terrain receptors (both </a:t>
            </a:r>
            <a:r>
              <a:rPr lang="en-US" sz="2800" b="1" dirty="0"/>
              <a:t>also 1-D decomposed) </a:t>
            </a:r>
            <a:r>
              <a:rPr lang="en-US" sz="2800" b="1" dirty="0" smtClean="0">
                <a:solidFill>
                  <a:srgbClr val="FF0000"/>
                </a:solidFill>
              </a:rPr>
              <a:t>tested OK</a:t>
            </a:r>
          </a:p>
          <a:p>
            <a:r>
              <a:rPr lang="en-US" sz="2800" b="1" dirty="0" smtClean="0"/>
              <a:t>Compressed and uncompressed data </a:t>
            </a:r>
            <a:r>
              <a:rPr lang="en-US" sz="2800" b="1" dirty="0" smtClean="0">
                <a:solidFill>
                  <a:srgbClr val="FF0000"/>
                </a:solidFill>
              </a:rPr>
              <a:t>tested OK</a:t>
            </a:r>
          </a:p>
          <a:p>
            <a:r>
              <a:rPr lang="en-US" sz="2800" b="1" dirty="0" smtClean="0"/>
              <a:t>Other output files: Dry </a:t>
            </a:r>
            <a:r>
              <a:rPr lang="en-US" sz="2800" b="1" dirty="0"/>
              <a:t>flux, wet flux, </a:t>
            </a:r>
            <a:r>
              <a:rPr lang="en-US" sz="2800" b="1" dirty="0" smtClean="0"/>
              <a:t>visibility data, “puff” debug </a:t>
            </a:r>
            <a:r>
              <a:rPr lang="en-US" sz="2800" b="1" dirty="0"/>
              <a:t>data, mass </a:t>
            </a:r>
            <a:r>
              <a:rPr lang="en-US" sz="2800" b="1" dirty="0" smtClean="0"/>
              <a:t>flux over a specified area, </a:t>
            </a:r>
            <a:r>
              <a:rPr lang="en-US" sz="2800" b="1" dirty="0"/>
              <a:t>mass balance, restart file </a:t>
            </a:r>
            <a:r>
              <a:rPr lang="en-US" sz="2800" b="1" dirty="0">
                <a:solidFill>
                  <a:srgbClr val="FF0000"/>
                </a:solidFill>
              </a:rPr>
              <a:t>tested OK</a:t>
            </a:r>
          </a:p>
          <a:p>
            <a:r>
              <a:rPr lang="en-US" sz="2800" b="1" dirty="0" smtClean="0"/>
              <a:t>Since all processors perform redundant calculations (only sampling different), we have confidence that most of model options function normally</a:t>
            </a: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Further parallel CALPUFF 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474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Potential future improvements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103" y="825850"/>
            <a:ext cx="81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/>
              <a:t>Address processor load imbalances with a dynamic decomposition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7156719" cy="1476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040" y="1306964"/>
            <a:ext cx="209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</a:t>
            </a:r>
            <a:r>
              <a:rPr lang="en-US" dirty="0" smtClean="0"/>
              <a:t> </a:t>
            </a:r>
            <a:r>
              <a:rPr lang="en-US" b="1" dirty="0" smtClean="0"/>
              <a:t>occupancy</a:t>
            </a:r>
            <a:r>
              <a:rPr lang="en-US" dirty="0" smtClean="0"/>
              <a:t>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4837" y="1675170"/>
                <a:ext cx="3837910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/>
                          <m:t>time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spent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sampling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receptors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/>
                          <m:t>total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m:rPr>
                            <m:nor/>
                          </m:rPr>
                          <a:rPr lang="en-US" b="1" dirty="0"/>
                          <m:t>time</m:t>
                        </m:r>
                      </m:den>
                    </m:f>
                  </m:oMath>
                </a14:m>
                <a:r>
                  <a:rPr lang="en-US" b="1" dirty="0" smtClean="0"/>
                  <a:t> X 100%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" y="1675170"/>
                <a:ext cx="3837910" cy="536942"/>
              </a:xfrm>
              <a:prstGeom prst="rect">
                <a:avLst/>
              </a:prstGeom>
              <a:blipFill rotWithShape="1">
                <a:blip r:embed="rId4"/>
                <a:stretch>
                  <a:fillRect r="-174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25852" y="56388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000" b="1" dirty="0"/>
              <a:t>Improving efficiency of meteorology input (i.e. broadcasting met.)</a:t>
            </a:r>
          </a:p>
          <a:p>
            <a:pPr lvl="2"/>
            <a:r>
              <a:rPr lang="en-US" sz="2000" b="1" dirty="0"/>
              <a:t>-met files inundated by many processes </a:t>
            </a:r>
            <a:r>
              <a:rPr lang="en-US" sz="2000" b="1" dirty="0" smtClean="0"/>
              <a:t>trying to read at </a:t>
            </a:r>
            <a:r>
              <a:rPr lang="en-US" sz="2000" b="1" dirty="0"/>
              <a:t>once; becomes more of a problem as more processes are </a:t>
            </a:r>
            <a:r>
              <a:rPr lang="en-US" sz="2000" b="1" dirty="0" smtClean="0"/>
              <a:t>conscripted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7" t="16229" r="28640" b="24277"/>
          <a:stretch/>
        </p:blipFill>
        <p:spPr>
          <a:xfrm>
            <a:off x="5066713" y="1128890"/>
            <a:ext cx="3798125" cy="33477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413" y="24488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Some processors have many “puffs” to sample, while others have little/ none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2296563"/>
            <a:ext cx="1295400" cy="370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76402" y="3395427"/>
            <a:ext cx="437390" cy="6431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3407" y="3395427"/>
            <a:ext cx="2290012" cy="1229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1" y="3026095"/>
            <a:ext cx="193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Many “puffs” to sample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19400" y="3026094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Fewer “puffs” to sample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86800" y="6472653"/>
            <a:ext cx="4572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19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Conclusions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j-lt"/>
              </a:rPr>
              <a:t>Parallel CALPUFF speed-ups </a:t>
            </a:r>
            <a:r>
              <a:rPr lang="en-US" sz="2800" b="1" dirty="0" smtClean="0">
                <a:latin typeface="+mj-lt"/>
                <a:cs typeface="Times New Roman"/>
              </a:rPr>
              <a:t>~ 16 when using 52 processors with a 100 source </a:t>
            </a:r>
            <a:r>
              <a:rPr lang="en-US" sz="2800" b="1" dirty="0" smtClean="0">
                <a:latin typeface="+mj-lt"/>
                <a:cs typeface="Times New Roman"/>
              </a:rPr>
              <a:t>simulation </a:t>
            </a:r>
            <a:r>
              <a:rPr lang="en-US" sz="2800" b="1" dirty="0" smtClean="0">
                <a:latin typeface="+mj-lt"/>
                <a:cs typeface="Times New Roman"/>
              </a:rPr>
              <a:t>(typical problem size) (efficiency ~37%)</a:t>
            </a:r>
          </a:p>
          <a:p>
            <a:r>
              <a:rPr lang="en-US" sz="2800" b="1" dirty="0" smtClean="0"/>
              <a:t>Can simulate </a:t>
            </a:r>
            <a:r>
              <a:rPr lang="en-US" sz="2800" b="1" dirty="0"/>
              <a:t>tens of thousands of emissions </a:t>
            </a:r>
            <a:r>
              <a:rPr lang="en-US" sz="2800" b="1" dirty="0" smtClean="0"/>
              <a:t>sources, beyond </a:t>
            </a:r>
            <a:r>
              <a:rPr lang="en-US" sz="2800" b="1" dirty="0"/>
              <a:t>the capabilities of the serial CALPUFF model</a:t>
            </a:r>
            <a:endParaRPr lang="en-US" sz="2800" b="1" dirty="0" smtClean="0">
              <a:latin typeface="+mj-lt"/>
              <a:cs typeface="Times New Roman"/>
            </a:endParaRPr>
          </a:p>
          <a:p>
            <a:r>
              <a:rPr lang="en-US" sz="2800" b="1" dirty="0" smtClean="0">
                <a:latin typeface="+mj-lt"/>
              </a:rPr>
              <a:t>Results are numerically equivalent</a:t>
            </a:r>
          </a:p>
          <a:p>
            <a:r>
              <a:rPr lang="en-US" sz="2800" b="1" dirty="0" smtClean="0">
                <a:latin typeface="+mj-lt"/>
              </a:rPr>
              <a:t>Hope to show utility of model in a future publication</a:t>
            </a:r>
          </a:p>
          <a:p>
            <a:r>
              <a:rPr lang="en-US" sz="2800" b="1" dirty="0" smtClean="0">
                <a:latin typeface="+mj-lt"/>
              </a:rPr>
              <a:t>Interested in obtaining EPA approval </a:t>
            </a:r>
          </a:p>
          <a:p>
            <a:endParaRPr lang="en-US" sz="2800" b="1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44470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Acknowledgements:</a:t>
            </a:r>
          </a:p>
          <a:p>
            <a:r>
              <a:rPr lang="en-US" sz="2000" b="1" dirty="0" smtClean="0"/>
              <a:t>This work was funded by the California Air Resources Board (Contract No. 11-760)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8723489" y="6498413"/>
            <a:ext cx="42051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5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7239000" y="4374178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[NASA, Terra Sat.]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89" y="1295399"/>
            <a:ext cx="9045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Profiling and assessment of possible performance improvements of CALPUFF (v5.8 – level 070623)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Implementation of parallel algorithms in CALPUFF, profiling results, and numerical accuracy the parallel CALPUFF variant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Summary of capabilities of parallel CALPUFF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b="1" dirty="0" smtClean="0"/>
              <a:t>Suggestions for future performance improvement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759472" y="6396334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99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Profiling serial CALPUFF to ID bottlenecks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7239000" y="4374178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[NASA, Terra Sat.]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06030"/>
            <a:ext cx="48669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Test scenario (serial CALPUFF)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8 days, 100 area 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4-km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X 4-km resolution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ea typeface="Tahoma" pitchFamily="34" charset="0"/>
                <a:cs typeface="Tahoma" pitchFamily="34" charset="0"/>
              </a:rPr>
              <a:t>Hourly sampling at 74,529 gridded receptors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ea typeface="Tahoma" pitchFamily="34" charset="0"/>
                <a:cs typeface="Tahoma" pitchFamily="34" charset="0"/>
              </a:rPr>
              <a:t>Simulated diesel particulate matter dispersion from ocean going </a:t>
            </a:r>
            <a:r>
              <a:rPr lang="en-US" sz="2800" b="1" dirty="0" smtClean="0">
                <a:ea typeface="Tahoma" pitchFamily="34" charset="0"/>
                <a:cs typeface="Tahoma" pitchFamily="34" charset="0"/>
              </a:rPr>
              <a:t>vessels</a:t>
            </a:r>
            <a:endParaRPr lang="en-US" sz="2800" b="1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2600" r="2924" b="3224"/>
          <a:stretch/>
        </p:blipFill>
        <p:spPr>
          <a:xfrm>
            <a:off x="5036255" y="889955"/>
            <a:ext cx="4003323" cy="36801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036255" y="923723"/>
            <a:ext cx="0" cy="320040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266266" y="4396756"/>
            <a:ext cx="354330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088178" y="2395700"/>
            <a:ext cx="152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273 receptors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3933" y="4778149"/>
            <a:ext cx="4257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Run time ~ 4 </a:t>
            </a:r>
            <a:r>
              <a:rPr lang="en-US" sz="2400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hrs. </a:t>
            </a:r>
            <a:r>
              <a:rPr lang="en-US" sz="2400" b="1" dirty="0" smtClean="0">
                <a:ea typeface="Tahoma" pitchFamily="34" charset="0"/>
                <a:cs typeface="Tahoma" pitchFamily="34" charset="0"/>
              </a:rPr>
              <a:t>with </a:t>
            </a:r>
            <a:r>
              <a:rPr lang="en-US" sz="2400" b="1" dirty="0">
                <a:ea typeface="Tahoma" pitchFamily="34" charset="0"/>
                <a:cs typeface="Tahoma" pitchFamily="34" charset="0"/>
              </a:rPr>
              <a:t>Intel® Core™2 Quad Q6600 processor (8MB Cache, 2.40 GHz, 1066 MHz FSB) with 4GB DDR3 SDRAM.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89" y="4595533"/>
            <a:ext cx="2846589" cy="2201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04289" y="4519909"/>
            <a:ext cx="152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273 receptors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316942" y="6555867"/>
            <a:ext cx="4552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://www.viewzone2.com/sixteen-pollution.jpg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82050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8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Profiling serial CALPUFF to ID bottlenecks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5" t="2941"/>
          <a:stretch/>
        </p:blipFill>
        <p:spPr bwMode="auto">
          <a:xfrm>
            <a:off x="5198533" y="990600"/>
            <a:ext cx="3637843" cy="50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09600" y="990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Almost 99% of runtime confined to subroutine </a:t>
            </a:r>
            <a:r>
              <a:rPr lang="en-US" sz="2000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CALCPF!</a:t>
            </a:r>
            <a:endParaRPr lang="en-US" sz="20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2743200"/>
            <a:ext cx="2971800" cy="228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1419" y="2702930"/>
            <a:ext cx="3849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Using OpenMP</a:t>
            </a:r>
            <a:r>
              <a:rPr lang="en-US" b="1" dirty="0"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ea typeface="Tahoma" pitchFamily="34" charset="0"/>
                <a:cs typeface="Tahoma" pitchFamily="34" charset="0"/>
              </a:rPr>
              <a:t>[Suk-Hyun et al., 2011]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03628" y="3090124"/>
            <a:ext cx="4149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Used loop parallel directives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Speed-ups of ~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Did not explore consistency in </a:t>
            </a:r>
            <a:r>
              <a:rPr lang="en-US" b="1" dirty="0" smtClean="0"/>
              <a:t>results (serial vs. parallel variants)</a:t>
            </a:r>
            <a:endParaRPr lang="en-US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91175" y="4278320"/>
            <a:ext cx="350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Using </a:t>
            </a:r>
            <a:r>
              <a:rPr lang="en-US" b="1" dirty="0">
                <a:ea typeface="Tahoma" pitchFamily="34" charset="0"/>
                <a:cs typeface="Tahoma" pitchFamily="34" charset="0"/>
              </a:rPr>
              <a:t>GPUs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[Cremades </a:t>
            </a:r>
            <a:r>
              <a:rPr lang="en-US" dirty="0">
                <a:ea typeface="Tahoma" pitchFamily="34" charset="0"/>
                <a:cs typeface="Tahoma" pitchFamily="34" charset="0"/>
              </a:rPr>
              <a:t>et al.,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2010]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7806" y="4537287"/>
            <a:ext cx="3844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Found speed-ups of ~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Failed to produce consistent results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37067" y="5282091"/>
            <a:ext cx="5400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Hypothesize that using MPI (MPICH-2) library would provide an affordable,  scalable, and portable optimization solution to address the computational load on the subroutine CALCPF and would ultimately improve model performance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727537"/>
            <a:ext cx="4866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ahoma" pitchFamily="34" charset="0"/>
                <a:cs typeface="Tahoma" pitchFamily="34" charset="0"/>
              </a:rPr>
              <a:t>Result also found by previous studies attempting to accelerate performance of CALPUFF:</a:t>
            </a:r>
            <a:endParaRPr lang="en-US" sz="20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82050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98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-31335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Improving receptor sampling performance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15304" r="10983" b="19667"/>
          <a:stretch/>
        </p:blipFill>
        <p:spPr>
          <a:xfrm>
            <a:off x="925688" y="1371600"/>
            <a:ext cx="7710311" cy="44591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4779" y="800930"/>
            <a:ext cx="756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Receptor grid (i.e. our California domain) is divided amongst the number of processors (e.g. 4 processors) in a 1-dimensional domain decomposition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311" y="5681175"/>
            <a:ext cx="807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All processors perform redundant calculations, but </a:t>
            </a:r>
            <a:r>
              <a:rPr lang="en-US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each processor only samples receptors in assigned portion of receptor grid ( loop limits: </a:t>
            </a:r>
            <a:r>
              <a:rPr lang="en-US" b="1" dirty="0" err="1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mysamb</a:t>
            </a:r>
            <a:r>
              <a:rPr lang="en-US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 to </a:t>
            </a:r>
            <a:r>
              <a:rPr lang="en-US" b="1" dirty="0" err="1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mysamt</a:t>
            </a:r>
            <a:r>
              <a:rPr lang="en-US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)</a:t>
            </a:r>
            <a:endParaRPr lang="en-US" b="1" dirty="0">
              <a:solidFill>
                <a:srgbClr val="FF0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001" y="6285131"/>
            <a:ext cx="899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Process 3 samples </a:t>
            </a:r>
            <a:r>
              <a:rPr lang="en-US" b="1" dirty="0" smtClean="0">
                <a:solidFill>
                  <a:srgbClr val="FF0000"/>
                </a:solidFill>
                <a:ea typeface="Tahoma" pitchFamily="34" charset="0"/>
                <a:cs typeface="Tahoma" pitchFamily="34" charset="0"/>
              </a:rPr>
              <a:t>red “puffs”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because they are over its receptors. </a:t>
            </a:r>
            <a:r>
              <a:rPr lang="en-US" b="1" dirty="0" smtClean="0">
                <a:solidFill>
                  <a:srgbClr val="00B050"/>
                </a:solidFill>
                <a:ea typeface="Tahoma" pitchFamily="34" charset="0"/>
                <a:cs typeface="Tahoma" pitchFamily="34" charset="0"/>
              </a:rPr>
              <a:t>Green “puff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” not sampled by process 3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2050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31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Implementing parallel output routines</a:t>
            </a:r>
            <a:endParaRPr lang="en-US" sz="2800" b="1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539734"/>
            <a:ext cx="922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CALPOST will not allow consecutive counts of zeros in the global fields (e.g. ….-1.001 -10.001…)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5468" y="4909066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 , if one matrix ends in a zero count and another starts with a zero count, they need to be added…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84894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Each process writes their portion of the global field to the file each hour using an offset pointer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0080" y="2132673"/>
            <a:ext cx="1981200" cy="1524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61280" y="2132673"/>
            <a:ext cx="1981200" cy="152400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42480" y="2132673"/>
            <a:ext cx="1981200" cy="152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23680" y="2132673"/>
            <a:ext cx="1981200" cy="1524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617" y="1218272"/>
            <a:ext cx="9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Proc.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61280" y="1250539"/>
            <a:ext cx="10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Proc.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6099" y="1233521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Proc.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3793" y="1250539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Proc. 4</a:t>
            </a:r>
          </a:p>
        </p:txBody>
      </p:sp>
      <p:sp>
        <p:nvSpPr>
          <p:cNvPr id="7" name="Striped Right Arrow 6"/>
          <p:cNvSpPr/>
          <p:nvPr/>
        </p:nvSpPr>
        <p:spPr>
          <a:xfrm rot="5400000">
            <a:off x="216296" y="1716321"/>
            <a:ext cx="527566" cy="2505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5400000">
            <a:off x="2199511" y="1716321"/>
            <a:ext cx="527566" cy="2505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riped Right Arrow 38"/>
          <p:cNvSpPr/>
          <p:nvPr/>
        </p:nvSpPr>
        <p:spPr>
          <a:xfrm rot="5400000">
            <a:off x="4193583" y="1716321"/>
            <a:ext cx="527566" cy="2505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triped Right Arrow 39"/>
          <p:cNvSpPr/>
          <p:nvPr/>
        </p:nvSpPr>
        <p:spPr>
          <a:xfrm rot="5400000">
            <a:off x="6163797" y="1716321"/>
            <a:ext cx="527566" cy="25056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24193" y="2285073"/>
            <a:ext cx="341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Fortran sequential binary file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6113" y="2654405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CALPUFF compression routine replaces sequences of 0’s with negative </a:t>
            </a:r>
            <a:r>
              <a:rPr lang="en-US" b="1" dirty="0" err="1" smtClean="0"/>
              <a:t>reals</a:t>
            </a:r>
            <a:r>
              <a:rPr lang="en-US" b="1" dirty="0" smtClean="0"/>
              <a:t> </a:t>
            </a:r>
            <a:r>
              <a:rPr lang="en-US" b="1" dirty="0" smtClean="0"/>
              <a:t>to represent the number of successive zeros in </a:t>
            </a:r>
            <a:r>
              <a:rPr lang="en-US" b="1" dirty="0" smtClean="0"/>
              <a:t>an array (</a:t>
            </a:r>
            <a:r>
              <a:rPr lang="en-US" b="1" dirty="0" smtClean="0"/>
              <a:t>i.e. concentrations or fluxes)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5468" y="3789450"/>
                <a:ext cx="3980898" cy="54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0 0 1.425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−6 0 0 0 0 0 0 8.432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−13 0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0 0 0 0 0 1.345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−7 0 0 0 1.453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−10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8" y="3789450"/>
                <a:ext cx="3980898" cy="547779"/>
              </a:xfrm>
              <a:prstGeom prst="rect">
                <a:avLst/>
              </a:prstGeom>
              <a:blipFill rotWithShape="1">
                <a:blip r:embed="rId3"/>
                <a:stretch>
                  <a:fillRect r="-91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23134" y="3798632"/>
                <a:ext cx="4498623" cy="54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−2.001 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1.425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−6 −6.001 8.432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−5.001 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1.345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−7 −3.001 1.453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−10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𝟎𝟎𝟏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34" y="3798632"/>
                <a:ext cx="4498623" cy="547779"/>
              </a:xfrm>
              <a:prstGeom prst="rect">
                <a:avLst/>
              </a:prstGeom>
              <a:blipFill rotWithShape="1">
                <a:blip r:embed="rId4"/>
                <a:stretch>
                  <a:fillRect r="-542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/>
          <p:cNvSpPr/>
          <p:nvPr/>
        </p:nvSpPr>
        <p:spPr>
          <a:xfrm>
            <a:off x="4110093" y="3912717"/>
            <a:ext cx="438701" cy="319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6467" y="3438348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before compression…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73699" y="3444858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after compression…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1359" y="5573188"/>
                <a:ext cx="4498623" cy="54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−2.001 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1.425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−6 −6.001 8.432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−13 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−5.001 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1.345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−7 −3.001 1.453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−10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𝟎𝟎𝟏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9" y="5573188"/>
                <a:ext cx="4498623" cy="547779"/>
              </a:xfrm>
              <a:prstGeom prst="rect">
                <a:avLst/>
              </a:prstGeom>
              <a:blipFill rotWithShape="1">
                <a:blip r:embed="rId5"/>
                <a:stretch>
                  <a:fillRect r="-352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27699" y="6041229"/>
                <a:ext cx="4358717" cy="54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+mj-lt"/>
                                </a:rPr>
                                <m:t>−10.001 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86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−5 −9.001 1.442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−12 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−55.001 4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.3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−8 −7.001 8.653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−11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𝟎𝟎𝟏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699" y="6041229"/>
                <a:ext cx="4358717" cy="547779"/>
              </a:xfrm>
              <a:prstGeom prst="rect">
                <a:avLst/>
              </a:prstGeom>
              <a:blipFill rotWithShape="1">
                <a:blip r:embed="rId6"/>
                <a:stretch>
                  <a:fillRect r="-14545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477889" y="5265566"/>
            <a:ext cx="204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Process. 1’s field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36186" y="5683582"/>
            <a:ext cx="19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Process. 2’s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7161" y="5290250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</a:rPr>
                        <m:t>.00</m:t>
                      </m:r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rgbClr val="FF00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1" y="5290250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9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4337574" y="5525732"/>
            <a:ext cx="239587" cy="3157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" idx="2"/>
          </p:cNvCxnSpPr>
          <p:nvPr/>
        </p:nvCxnSpPr>
        <p:spPr>
          <a:xfrm flipH="1" flipV="1">
            <a:off x="5103107" y="5659582"/>
            <a:ext cx="119106" cy="42949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043" y="6135587"/>
            <a:ext cx="431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know about neighbor’s </a:t>
            </a:r>
            <a:r>
              <a:rPr lang="en-US" b="1" dirty="0" smtClean="0">
                <a:solidFill>
                  <a:srgbClr val="FF0000"/>
                </a:solidFill>
              </a:rPr>
              <a:t>start/ end </a:t>
            </a:r>
            <a:r>
              <a:rPr lang="en-US" b="1" dirty="0" smtClean="0">
                <a:solidFill>
                  <a:srgbClr val="FF0000"/>
                </a:solidFill>
              </a:rPr>
              <a:t>points to know if adjustments are needed…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2050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24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6" grpId="0" animBg="1"/>
      <p:bldP spid="28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7" grpId="0" animBg="1"/>
      <p:bldP spid="38" grpId="0" animBg="1"/>
      <p:bldP spid="39" grpId="0" animBg="1"/>
      <p:bldP spid="40" grpId="0" animBg="1"/>
      <p:bldP spid="44" grpId="0"/>
      <p:bldP spid="33" grpId="0"/>
      <p:bldP spid="46" grpId="0"/>
      <p:bldP spid="47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2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“Cascading” </a:t>
            </a: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send and </a:t>
            </a: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receive algorithm</a:t>
            </a:r>
            <a:endParaRPr lang="en-US" sz="2800" b="1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467" y="3845129"/>
            <a:ext cx="9191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the end of this procedure, each process will have an array that is fit to be written to disk.</a:t>
            </a:r>
          </a:p>
          <a:p>
            <a:r>
              <a:rPr lang="en-US" b="1" dirty="0" smtClean="0"/>
              <a:t>i.e. there are no consecutive zero counts spanning two local fields:</a:t>
            </a: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22" y="838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“cascading” send and receive algorithm is used to communicate the </a:t>
            </a:r>
            <a:r>
              <a:rPr lang="en-US" b="1" dirty="0" smtClean="0"/>
              <a:t>start/ endpoints </a:t>
            </a:r>
            <a:r>
              <a:rPr lang="en-US" b="1" dirty="0" smtClean="0"/>
              <a:t>of each processor’s portion of the global </a:t>
            </a:r>
            <a:r>
              <a:rPr lang="en-US" b="1" dirty="0" smtClean="0"/>
              <a:t>field to their neighbors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782050" y="6517809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252588" y="634855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global field can now be resurrected cohesively in CALPOST with out 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5588" y="4796681"/>
                <a:ext cx="4498623" cy="54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−2.001 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1.425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−6 −6.001 8.432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−13 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−5.001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1.345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−7 −3.001 1.453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−10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  <m: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𝟎𝟎𝟐</m:t>
                              </m:r>
                              <m: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8" y="4796681"/>
                <a:ext cx="4498623" cy="547779"/>
              </a:xfrm>
              <a:prstGeom prst="rect">
                <a:avLst/>
              </a:prstGeom>
              <a:blipFill rotWithShape="1">
                <a:blip r:embed="rId3"/>
                <a:stretch>
                  <a:fillRect r="-40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38600" y="5334000"/>
                <a:ext cx="4358717" cy="54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86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00B050"/>
                                  </a:solidFill>
                                  <a:latin typeface="+mj-lt"/>
                                </a:rPr>
                                <m:t>−5 −9.0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chemeClr val="tx1"/>
                                  </a:solidFill>
                                  <a:latin typeface="+mj-lt"/>
                                </a:rPr>
                                <m:t>01 1.442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−12 </m:t>
                              </m:r>
                              <m:r>
                                <m:rPr>
                                  <m:nor/>
                                </m:rPr>
                                <a:rPr lang="en-US" b="1" dirty="0"/>
                                <m:t>−55.001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.3</m:t>
                              </m:r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latin typeface="+mj-lt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−8 −7.001 8.653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latin typeface="+mj-lt"/>
                                </a:rPr>
                                <m:t>−11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𝟎𝟎𝟏</m:t>
                              </m:r>
                              <m:r>
                                <a:rPr lang="en-US" b="1" i="0" dirty="0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34000"/>
                <a:ext cx="4358717" cy="547779"/>
              </a:xfrm>
              <a:prstGeom prst="rect">
                <a:avLst/>
              </a:prstGeom>
              <a:blipFill rotWithShape="1"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67400" y="4964668"/>
            <a:ext cx="19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 </a:t>
            </a:r>
            <a:r>
              <a:rPr lang="en-US" b="1" dirty="0" smtClean="0"/>
              <a:t>2’s field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800" y="4427349"/>
            <a:ext cx="19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 </a:t>
            </a:r>
            <a:r>
              <a:rPr lang="en-US" b="1" dirty="0" smtClean="0"/>
              <a:t>1’s field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39511" y="5844136"/>
            <a:ext cx="4518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Process 2 removes one element of its array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127978" y="4564293"/>
            <a:ext cx="308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-1.001  and -10.001 are added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404712" y="5486400"/>
            <a:ext cx="786288" cy="43718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78868" y="4796681"/>
            <a:ext cx="626532" cy="27388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1" y="1600200"/>
            <a:ext cx="7222631" cy="21336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0967" y="1515574"/>
            <a:ext cx="254564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Proc. 1 send array end pt. right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946856" y="3448796"/>
            <a:ext cx="254564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smtClean="0"/>
              <a:t>Proc. 2 send array start pt. left</a:t>
            </a:r>
            <a:endParaRPr lang="en-US" sz="1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626156" y="3448796"/>
            <a:ext cx="1498044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25877" y="1826324"/>
            <a:ext cx="1498323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b="1" i="0" u="none" strike="noStrike" kern="1200" baseline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defRPr>
            </a:pPr>
            <a:r>
              <a:rPr lang="en-US" sz="2800" b="1" dirty="0" smtClean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Summary of parallel CALPUFF approach</a:t>
            </a:r>
            <a:endParaRPr lang="en-US" sz="2800" b="1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2286000"/>
            <a:ext cx="5943600" cy="0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4743510"/>
            <a:ext cx="5943600" cy="0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5" y="1799681"/>
            <a:ext cx="3151593" cy="25618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39833" y="3852851"/>
            <a:ext cx="14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process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8390" y="3135691"/>
            <a:ext cx="3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1250" y="2518477"/>
            <a:ext cx="28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1720" y="1916668"/>
            <a:ext cx="22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 rot="10800000">
            <a:off x="3385534" y="1958614"/>
            <a:ext cx="594342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59873" y="4440995"/>
            <a:ext cx="344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processes send &amp; receive </a:t>
            </a:r>
            <a:r>
              <a:rPr lang="en-US" b="1" dirty="0" smtClean="0"/>
              <a:t>array start/ end points from/ to </a:t>
            </a:r>
            <a:r>
              <a:rPr lang="en-US" b="1" dirty="0" smtClean="0"/>
              <a:t>their neighbor(‘s)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934200" y="1807225"/>
            <a:ext cx="1828800" cy="61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writes output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934200" y="2497361"/>
            <a:ext cx="1828800" cy="61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writes output</a:t>
            </a:r>
            <a:endParaRPr lang="en-US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6920669" y="3245112"/>
            <a:ext cx="1828800" cy="61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writes output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907138" y="3998272"/>
            <a:ext cx="1828800" cy="617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writes output</a:t>
            </a:r>
            <a:endParaRPr lang="en-US" b="1" dirty="0"/>
          </a:p>
        </p:txBody>
      </p:sp>
      <p:sp>
        <p:nvSpPr>
          <p:cNvPr id="42" name="Left Arrow 41"/>
          <p:cNvSpPr/>
          <p:nvPr/>
        </p:nvSpPr>
        <p:spPr>
          <a:xfrm rot="10800000">
            <a:off x="6236722" y="1930792"/>
            <a:ext cx="581494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28176" y="966540"/>
            <a:ext cx="300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processes output data from their assigned receptors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0224" y="979923"/>
            <a:ext cx="345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processes sample </a:t>
            </a:r>
            <a:r>
              <a:rPr lang="en-US" b="1" dirty="0" smtClean="0"/>
              <a:t>all </a:t>
            </a:r>
            <a:r>
              <a:rPr lang="en-US" b="1" dirty="0" smtClean="0"/>
              <a:t>receptors in their assigned domain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021314" y="1864368"/>
            <a:ext cx="2081131" cy="41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compression</a:t>
            </a:r>
            <a:endParaRPr lang="en-US" b="1" dirty="0"/>
          </a:p>
        </p:txBody>
      </p:sp>
      <p:sp>
        <p:nvSpPr>
          <p:cNvPr id="56" name="Left Arrow 55"/>
          <p:cNvSpPr/>
          <p:nvPr/>
        </p:nvSpPr>
        <p:spPr>
          <a:xfrm rot="10800000">
            <a:off x="3478546" y="2613139"/>
            <a:ext cx="594342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Left Arrow 56"/>
          <p:cNvSpPr/>
          <p:nvPr/>
        </p:nvSpPr>
        <p:spPr>
          <a:xfrm rot="10800000">
            <a:off x="6329734" y="2585317"/>
            <a:ext cx="581494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055819" y="2546715"/>
            <a:ext cx="2081131" cy="41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compression</a:t>
            </a:r>
            <a:endParaRPr lang="en-US" b="1" dirty="0"/>
          </a:p>
        </p:txBody>
      </p:sp>
      <p:sp>
        <p:nvSpPr>
          <p:cNvPr id="59" name="Left Arrow 58"/>
          <p:cNvSpPr/>
          <p:nvPr/>
        </p:nvSpPr>
        <p:spPr>
          <a:xfrm rot="10800000">
            <a:off x="3401349" y="3339358"/>
            <a:ext cx="594342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Left Arrow 59"/>
          <p:cNvSpPr/>
          <p:nvPr/>
        </p:nvSpPr>
        <p:spPr>
          <a:xfrm rot="10800000">
            <a:off x="6252537" y="3311536"/>
            <a:ext cx="581494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037129" y="3245112"/>
            <a:ext cx="2081131" cy="41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compression</a:t>
            </a:r>
            <a:endParaRPr lang="en-US" b="1" dirty="0"/>
          </a:p>
        </p:txBody>
      </p:sp>
      <p:sp>
        <p:nvSpPr>
          <p:cNvPr id="62" name="Left Arrow 61"/>
          <p:cNvSpPr/>
          <p:nvPr/>
        </p:nvSpPr>
        <p:spPr>
          <a:xfrm rot="10800000">
            <a:off x="3420040" y="4037517"/>
            <a:ext cx="594342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Left Arrow 62"/>
          <p:cNvSpPr/>
          <p:nvPr/>
        </p:nvSpPr>
        <p:spPr>
          <a:xfrm rot="10800000">
            <a:off x="6271228" y="4009695"/>
            <a:ext cx="581494" cy="285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055820" y="3943271"/>
            <a:ext cx="2081131" cy="418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compression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8680" y="2355578"/>
            <a:ext cx="0" cy="14178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115737" y="3791434"/>
            <a:ext cx="0" cy="14178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96384" y="3080620"/>
            <a:ext cx="0" cy="14178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21080" y="2355578"/>
            <a:ext cx="0" cy="15240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227222" y="3036515"/>
            <a:ext cx="0" cy="15240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7800" y="3722899"/>
            <a:ext cx="0" cy="15240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43000" y="5334000"/>
            <a:ext cx="744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Inter-process communication occurs only during array compression routine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41346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37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/>
      <p:bldP spid="4" grpId="0" animBg="1"/>
      <p:bldP spid="38" grpId="0" animBg="1"/>
      <p:bldP spid="39" grpId="0" animBg="1"/>
      <p:bldP spid="40" grpId="0" animBg="1"/>
      <p:bldP spid="42" grpId="0" animBg="1"/>
      <p:bldP spid="46" grpId="0"/>
      <p:bldP spid="49" grpId="0"/>
      <p:bldP spid="30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Scaling of parallel CALPUFF (100 area sources)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" t="7256" r="3739" b="5222"/>
          <a:stretch/>
        </p:blipFill>
        <p:spPr>
          <a:xfrm>
            <a:off x="486032" y="1447800"/>
            <a:ext cx="8657968" cy="4819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72537" y="3045630"/>
            <a:ext cx="271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6924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Returned to initial 8-day, 100 area source simulation using parallel CALPUFF to assess speed-ups and </a:t>
            </a:r>
            <a:r>
              <a:rPr lang="en-US" b="1" dirty="0" smtClean="0"/>
              <a:t>scaling (network connecting each node was </a:t>
            </a:r>
            <a:r>
              <a:rPr lang="en-US" b="1" dirty="0" err="1" smtClean="0"/>
              <a:t>Gbps</a:t>
            </a:r>
            <a:r>
              <a:rPr lang="en-US" b="1" dirty="0" smtClean="0"/>
              <a:t>)…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782050" y="6550223"/>
            <a:ext cx="3619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6456402"/>
            <a:ext cx="58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52 processors: ~4 hrs. → ~15 mins. (~16x speed-up)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44204</TotalTime>
  <Words>1716</Words>
  <Application>Microsoft Office PowerPoint</Application>
  <PresentationFormat>On-screen Show (4:3)</PresentationFormat>
  <Paragraphs>215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Parallel Acceleration of CALPUFF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of CALPUFF on a linux Beowulf</dc:title>
  <dc:creator>Sailfish</dc:creator>
  <cp:lastModifiedBy>Sailfish</cp:lastModifiedBy>
  <cp:revision>191</cp:revision>
  <dcterms:created xsi:type="dcterms:W3CDTF">2012-06-04T17:44:49Z</dcterms:created>
  <dcterms:modified xsi:type="dcterms:W3CDTF">2012-12-11T17:10:15Z</dcterms:modified>
</cp:coreProperties>
</file>