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3" r:id="rId6"/>
    <p:sldId id="264" r:id="rId7"/>
    <p:sldId id="265" r:id="rId8"/>
    <p:sldId id="266" r:id="rId9"/>
    <p:sldId id="267" r:id="rId10"/>
    <p:sldId id="268" r:id="rId11"/>
    <p:sldId id="260" r:id="rId12"/>
    <p:sldId id="261" r:id="rId13"/>
  </p:sldIdLst>
  <p:sldSz cx="9144000" cy="5143500" type="screen16x9"/>
  <p:notesSz cx="6858000" cy="9144000"/>
  <p:embeddedFontLst>
    <p:embeddedFont>
      <p:font typeface="Archivo ExtraBold" panose="020B0604020202020204" charset="-94"/>
      <p:bold r:id="rId15"/>
      <p:boldItalic r:id="rId16"/>
    </p:embeddedFont>
    <p:embeddedFont>
      <p:font typeface="Archivo SemiBold" panose="020B0604020202020204" charset="-94"/>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23">
          <p15:clr>
            <a:srgbClr val="747775"/>
          </p15:clr>
        </p15:guide>
        <p15:guide id="3" pos="5537">
          <p15:clr>
            <a:srgbClr val="747775"/>
          </p15:clr>
        </p15:guide>
        <p15:guide id="4" orient="horz" pos="302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23"/>
        <p:guide pos="5537"/>
        <p:guide orient="horz"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9a383088d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9a383088d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a383088d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a383088d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52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a383088d9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a383088d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9a383088d9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9a383088d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a383088d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a383088d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a383088d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a383088d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a383088d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9a383088d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a383088d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a383088d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4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a383088d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a383088d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71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a383088d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a383088d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65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a383088d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a383088d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100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a383088d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a383088d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53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 y="-12"/>
            <a:ext cx="9144000" cy="5143513"/>
          </a:xfrm>
          <a:prstGeom prst="rect">
            <a:avLst/>
          </a:prstGeom>
          <a:noFill/>
          <a:ln>
            <a:noFill/>
          </a:ln>
        </p:spPr>
      </p:pic>
      <p:pic>
        <p:nvPicPr>
          <p:cNvPr id="55" name="Google Shape;55;p13"/>
          <p:cNvPicPr preferRelativeResize="0"/>
          <p:nvPr/>
        </p:nvPicPr>
        <p:blipFill>
          <a:blip r:embed="rId4">
            <a:alphaModFix/>
          </a:blip>
          <a:stretch>
            <a:fillRect/>
          </a:stretch>
        </p:blipFill>
        <p:spPr>
          <a:xfrm>
            <a:off x="8372925" y="4413024"/>
            <a:ext cx="417674" cy="357484"/>
          </a:xfrm>
          <a:prstGeom prst="rect">
            <a:avLst/>
          </a:prstGeom>
          <a:noFill/>
          <a:ln>
            <a:noFill/>
          </a:ln>
        </p:spPr>
      </p:pic>
      <p:pic>
        <p:nvPicPr>
          <p:cNvPr id="56" name="Google Shape;56;p13"/>
          <p:cNvPicPr preferRelativeResize="0"/>
          <p:nvPr/>
        </p:nvPicPr>
        <p:blipFill>
          <a:blip r:embed="rId5">
            <a:alphaModFix/>
          </a:blip>
          <a:stretch>
            <a:fillRect/>
          </a:stretch>
        </p:blipFill>
        <p:spPr>
          <a:xfrm>
            <a:off x="353400" y="4382937"/>
            <a:ext cx="417674" cy="417674"/>
          </a:xfrm>
          <a:prstGeom prst="rect">
            <a:avLst/>
          </a:prstGeom>
          <a:noFill/>
          <a:ln>
            <a:noFill/>
          </a:ln>
        </p:spPr>
      </p:pic>
      <p:sp>
        <p:nvSpPr>
          <p:cNvPr id="57" name="Google Shape;57;p13"/>
          <p:cNvSpPr/>
          <p:nvPr/>
        </p:nvSpPr>
        <p:spPr>
          <a:xfrm>
            <a:off x="1481303" y="1648105"/>
            <a:ext cx="6181391" cy="110335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BCB3FF"/>
              </a:buClr>
              <a:buSzPts val="2400"/>
              <a:buFont typeface="Archivo SemiBold"/>
              <a:buNone/>
            </a:pPr>
            <a:r>
              <a:rPr lang="tr-TR" sz="3600" dirty="0" err="1">
                <a:solidFill>
                  <a:srgbClr val="BCB3FF"/>
                </a:solidFill>
                <a:latin typeface="Archivo SemiBold"/>
                <a:ea typeface="Archivo SemiBold"/>
                <a:cs typeface="Archivo SemiBold"/>
                <a:sym typeface="Archivo SemiBold"/>
              </a:rPr>
              <a:t>I</a:t>
            </a:r>
            <a:r>
              <a:rPr lang="tr-TR" sz="3600" b="0" i="0" u="none" strike="noStrike" cap="none" dirty="0" err="1">
                <a:solidFill>
                  <a:srgbClr val="BCB3FF"/>
                </a:solidFill>
                <a:latin typeface="Archivo SemiBold"/>
                <a:ea typeface="Archivo SemiBold"/>
                <a:cs typeface="Archivo SemiBold"/>
                <a:sym typeface="Archivo SemiBold"/>
              </a:rPr>
              <a:t>n</a:t>
            </a:r>
            <a:r>
              <a:rPr lang="tr-TR" sz="3600" dirty="0" err="1">
                <a:solidFill>
                  <a:srgbClr val="BCB3FF"/>
                </a:solidFill>
                <a:latin typeface="Archivo SemiBold"/>
                <a:ea typeface="Archivo SemiBold"/>
                <a:cs typeface="Archivo SemiBold"/>
                <a:sym typeface="Archivo SemiBold"/>
              </a:rPr>
              <a:t>-Vehicle</a:t>
            </a:r>
            <a:r>
              <a:rPr lang="tr-TR" sz="3600" dirty="0">
                <a:solidFill>
                  <a:srgbClr val="BCB3FF"/>
                </a:solidFill>
                <a:latin typeface="Archivo SemiBold"/>
                <a:ea typeface="Archivo SemiBold"/>
                <a:cs typeface="Archivo SemiBold"/>
                <a:sym typeface="Archivo SemiBold"/>
              </a:rPr>
              <a:t> </a:t>
            </a:r>
            <a:r>
              <a:rPr lang="tr-TR" sz="3600" dirty="0" err="1">
                <a:solidFill>
                  <a:srgbClr val="BCB3FF"/>
                </a:solidFill>
                <a:latin typeface="Archivo SemiBold"/>
                <a:ea typeface="Archivo SemiBold"/>
                <a:cs typeface="Archivo SemiBold"/>
                <a:sym typeface="Archivo SemiBold"/>
              </a:rPr>
              <a:t>Payment</a:t>
            </a:r>
            <a:r>
              <a:rPr lang="tr-TR" sz="3600" dirty="0">
                <a:solidFill>
                  <a:srgbClr val="BCB3FF"/>
                </a:solidFill>
                <a:latin typeface="Archivo SemiBold"/>
                <a:ea typeface="Archivo SemiBold"/>
                <a:cs typeface="Archivo SemiBold"/>
                <a:sym typeface="Archivo SemiBold"/>
              </a:rPr>
              <a:t> </a:t>
            </a:r>
            <a:r>
              <a:rPr lang="tr-TR" sz="3600" dirty="0" err="1">
                <a:solidFill>
                  <a:srgbClr val="BCB3FF"/>
                </a:solidFill>
                <a:latin typeface="Archivo SemiBold"/>
                <a:ea typeface="Archivo SemiBold"/>
                <a:cs typeface="Archivo SemiBold"/>
                <a:sym typeface="Archivo SemiBold"/>
              </a:rPr>
              <a:t>System</a:t>
            </a:r>
            <a:r>
              <a:rPr lang="tr-TR" sz="3600" b="0" i="0" u="none" strike="noStrike" cap="none" dirty="0">
                <a:solidFill>
                  <a:srgbClr val="BCB3FF"/>
                </a:solidFill>
                <a:latin typeface="Archivo SemiBold"/>
                <a:ea typeface="Archivo SemiBold"/>
                <a:cs typeface="Archivo SemiBold"/>
                <a:sym typeface="Archivo SemiBold"/>
              </a:rPr>
              <a:t> </a:t>
            </a:r>
            <a:endParaRPr lang="tr-TR" sz="3600" b="0" i="0" u="none" strike="noStrike" cap="none" dirty="0">
              <a:solidFill>
                <a:srgbClr val="000000"/>
              </a:solidFill>
              <a:latin typeface="Calibri"/>
              <a:ea typeface="Calibri"/>
              <a:cs typeface="Calibri"/>
              <a:sym typeface="Calibri"/>
            </a:endParaRPr>
          </a:p>
        </p:txBody>
      </p:sp>
      <p:sp>
        <p:nvSpPr>
          <p:cNvPr id="58" name="Google Shape;58;p13"/>
          <p:cNvSpPr/>
          <p:nvPr/>
        </p:nvSpPr>
        <p:spPr>
          <a:xfrm>
            <a:off x="952499" y="2869407"/>
            <a:ext cx="7239000" cy="14382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FFFFFF"/>
              </a:buClr>
              <a:buSzPts val="4500"/>
              <a:buFont typeface="Archivo ExtraBold"/>
              <a:buNone/>
            </a:pPr>
            <a:r>
              <a:rPr lang="en-US" sz="2000" b="0" i="0" u="none" strike="noStrike" cap="none" dirty="0">
                <a:solidFill>
                  <a:srgbClr val="FFFFFF"/>
                </a:solidFill>
                <a:latin typeface="Archivo ExtraBold"/>
                <a:ea typeface="Archivo ExtraBold"/>
                <a:cs typeface="Archivo ExtraBold"/>
                <a:sym typeface="Archivo ExtraBold"/>
              </a:rPr>
              <a:t>The mobile application that facilitates the purchase of fuel through cryptocurrency payments</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0" y="-13"/>
            <a:ext cx="9144000" cy="5143513"/>
          </a:xfrm>
          <a:prstGeom prst="rect">
            <a:avLst/>
          </a:prstGeom>
          <a:noFill/>
          <a:ln>
            <a:noFill/>
          </a:ln>
        </p:spPr>
      </p:pic>
      <p:pic>
        <p:nvPicPr>
          <p:cNvPr id="73" name="Google Shape;73;p15"/>
          <p:cNvPicPr preferRelativeResize="0"/>
          <p:nvPr/>
        </p:nvPicPr>
        <p:blipFill>
          <a:blip r:embed="rId4">
            <a:alphaModFix/>
          </a:blip>
          <a:stretch>
            <a:fillRect/>
          </a:stretch>
        </p:blipFill>
        <p:spPr>
          <a:xfrm>
            <a:off x="8372925" y="4413024"/>
            <a:ext cx="417674" cy="357484"/>
          </a:xfrm>
          <a:prstGeom prst="rect">
            <a:avLst/>
          </a:prstGeom>
          <a:noFill/>
          <a:ln>
            <a:noFill/>
          </a:ln>
        </p:spPr>
      </p:pic>
      <p:pic>
        <p:nvPicPr>
          <p:cNvPr id="74" name="Google Shape;74;p15"/>
          <p:cNvPicPr preferRelativeResize="0"/>
          <p:nvPr/>
        </p:nvPicPr>
        <p:blipFill>
          <a:blip r:embed="rId5">
            <a:alphaModFix/>
          </a:blip>
          <a:stretch>
            <a:fillRect/>
          </a:stretch>
        </p:blipFill>
        <p:spPr>
          <a:xfrm>
            <a:off x="353400" y="4382937"/>
            <a:ext cx="417674" cy="417674"/>
          </a:xfrm>
          <a:prstGeom prst="rect">
            <a:avLst/>
          </a:prstGeom>
          <a:noFill/>
          <a:ln>
            <a:noFill/>
          </a:ln>
        </p:spPr>
      </p:pic>
      <p:sp>
        <p:nvSpPr>
          <p:cNvPr id="75" name="Google Shape;75;p15"/>
          <p:cNvSpPr/>
          <p:nvPr/>
        </p:nvSpPr>
        <p:spPr>
          <a:xfrm>
            <a:off x="353400" y="550525"/>
            <a:ext cx="4826400" cy="45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500"/>
              <a:buFont typeface="Archivo ExtraBold"/>
              <a:buNone/>
            </a:pPr>
            <a:r>
              <a:rPr lang="tr-TR" sz="2800" dirty="0">
                <a:solidFill>
                  <a:srgbClr val="FFFFFF"/>
                </a:solidFill>
                <a:latin typeface="Archivo ExtraBold"/>
                <a:ea typeface="Calibri"/>
                <a:cs typeface="Archivo ExtraBold"/>
                <a:sym typeface="Archivo ExtraBold"/>
              </a:rPr>
              <a:t>Profile </a:t>
            </a:r>
            <a:r>
              <a:rPr lang="tr-TR" sz="2800" dirty="0" err="1">
                <a:solidFill>
                  <a:srgbClr val="FFFFFF"/>
                </a:solidFill>
                <a:latin typeface="Archivo ExtraBold"/>
                <a:ea typeface="Calibri"/>
                <a:cs typeface="Archivo ExtraBold"/>
                <a:sym typeface="Archivo ExtraBold"/>
              </a:rPr>
              <a:t>Screen</a:t>
            </a:r>
            <a:endParaRPr lang="tr-TR" sz="2800" b="0" i="0" u="none" strike="noStrike" cap="none" dirty="0">
              <a:solidFill>
                <a:srgbClr val="000000"/>
              </a:solidFill>
              <a:latin typeface="Calibri"/>
              <a:ea typeface="Calibri"/>
              <a:cs typeface="Calibri"/>
              <a:sym typeface="Calibri"/>
            </a:endParaRPr>
          </a:p>
        </p:txBody>
      </p:sp>
      <p:sp>
        <p:nvSpPr>
          <p:cNvPr id="76" name="Google Shape;76;p15"/>
          <p:cNvSpPr/>
          <p:nvPr/>
        </p:nvSpPr>
        <p:spPr>
          <a:xfrm>
            <a:off x="353400" y="1264390"/>
            <a:ext cx="3353059" cy="3148634"/>
          </a:xfrm>
          <a:prstGeom prst="rect">
            <a:avLst/>
          </a:prstGeom>
          <a:noFill/>
          <a:ln>
            <a:noFill/>
          </a:ln>
        </p:spPr>
        <p:txBody>
          <a:bodyPr spcFirstLastPara="1" wrap="square" lIns="0" tIns="0" rIns="0" bIns="0" anchor="t" anchorCtr="0">
            <a:noAutofit/>
          </a:bodyPr>
          <a:lstStyle/>
          <a:p>
            <a:pPr algn="just">
              <a:buClr>
                <a:srgbClr val="BCB3FF"/>
              </a:buClr>
              <a:buSzPts val="1300"/>
            </a:pPr>
            <a:r>
              <a:rPr lang="en-US" sz="1300" b="0" i="0" u="none" strike="noStrike" cap="none" dirty="0">
                <a:solidFill>
                  <a:schemeClr val="bg1">
                    <a:lumMod val="95000"/>
                  </a:schemeClr>
                </a:solidFill>
                <a:latin typeface="Calibri"/>
                <a:ea typeface="Calibri"/>
                <a:cs typeface="Calibri"/>
                <a:sym typeface="Calibri"/>
              </a:rPr>
              <a:t>It's an interface where users can view details of their past purchases. This interface shows the user's previous gasoline purchase amount, the price, and the date of purchase. Additionally, users can log out using this screen.</a:t>
            </a:r>
            <a:endParaRPr lang="tr-TR" sz="1300" b="0" i="0" u="none" strike="noStrike" cap="none" dirty="0">
              <a:solidFill>
                <a:schemeClr val="bg1">
                  <a:lumMod val="95000"/>
                </a:schemeClr>
              </a:solidFill>
              <a:latin typeface="Calibri"/>
              <a:ea typeface="Calibri"/>
              <a:cs typeface="Calibri"/>
              <a:sym typeface="Calibri"/>
            </a:endParaRPr>
          </a:p>
        </p:txBody>
      </p:sp>
      <p:pic>
        <p:nvPicPr>
          <p:cNvPr id="3" name="Resim 2" descr="metin, ekran görüntüsü, mobil telefon, mobil cihaz içeren bir resim&#10;&#10;Açıklama otomatik olarak oluşturuldu">
            <a:extLst>
              <a:ext uri="{FF2B5EF4-FFF2-40B4-BE49-F238E27FC236}">
                <a16:creationId xmlns:a16="http://schemas.microsoft.com/office/drawing/2014/main" id="{035D0871-1E3A-D5D3-C6F4-260AF2AB5708}"/>
              </a:ext>
            </a:extLst>
          </p:cNvPr>
          <p:cNvPicPr>
            <a:picLocks noChangeAspect="1"/>
          </p:cNvPicPr>
          <p:nvPr/>
        </p:nvPicPr>
        <p:blipFill>
          <a:blip r:embed="rId6"/>
          <a:stretch>
            <a:fillRect/>
          </a:stretch>
        </p:blipFill>
        <p:spPr>
          <a:xfrm>
            <a:off x="5836024" y="265736"/>
            <a:ext cx="2450771" cy="4612028"/>
          </a:xfrm>
          <a:prstGeom prst="rect">
            <a:avLst/>
          </a:prstGeom>
        </p:spPr>
      </p:pic>
    </p:spTree>
    <p:extLst>
      <p:ext uri="{BB962C8B-B14F-4D97-AF65-F5344CB8AC3E}">
        <p14:creationId xmlns:p14="http://schemas.microsoft.com/office/powerpoint/2010/main" val="156068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2" y="-12"/>
            <a:ext cx="9144000" cy="5143513"/>
          </a:xfrm>
          <a:prstGeom prst="rect">
            <a:avLst/>
          </a:prstGeom>
          <a:noFill/>
          <a:ln>
            <a:noFill/>
          </a:ln>
        </p:spPr>
      </p:pic>
      <p:sp>
        <p:nvSpPr>
          <p:cNvPr id="91" name="Google Shape;91;p17"/>
          <p:cNvSpPr/>
          <p:nvPr/>
        </p:nvSpPr>
        <p:spPr>
          <a:xfrm>
            <a:off x="3918900" y="-5630"/>
            <a:ext cx="52251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2" name="Google Shape;92;p17"/>
          <p:cNvPicPr preferRelativeResize="0"/>
          <p:nvPr/>
        </p:nvPicPr>
        <p:blipFill>
          <a:blip r:embed="rId4">
            <a:alphaModFix/>
          </a:blip>
          <a:stretch>
            <a:fillRect/>
          </a:stretch>
        </p:blipFill>
        <p:spPr>
          <a:xfrm>
            <a:off x="353400" y="4382937"/>
            <a:ext cx="417674" cy="417674"/>
          </a:xfrm>
          <a:prstGeom prst="rect">
            <a:avLst/>
          </a:prstGeom>
          <a:noFill/>
          <a:ln>
            <a:noFill/>
          </a:ln>
        </p:spPr>
      </p:pic>
      <p:sp>
        <p:nvSpPr>
          <p:cNvPr id="93" name="Google Shape;93;p17"/>
          <p:cNvSpPr/>
          <p:nvPr/>
        </p:nvSpPr>
        <p:spPr>
          <a:xfrm>
            <a:off x="353400" y="550525"/>
            <a:ext cx="4826400" cy="45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500"/>
              <a:buFont typeface="Archivo ExtraBold"/>
              <a:buNone/>
            </a:pPr>
            <a:r>
              <a:rPr lang="en" sz="2800">
                <a:solidFill>
                  <a:srgbClr val="FFFFFF"/>
                </a:solidFill>
                <a:latin typeface="Archivo ExtraBold"/>
                <a:ea typeface="Archivo ExtraBold"/>
                <a:cs typeface="Archivo ExtraBold"/>
                <a:sym typeface="Archivo ExtraBold"/>
              </a:rPr>
              <a:t>Team members</a:t>
            </a:r>
            <a:endParaRPr sz="2800" b="0" i="0" u="none" strike="noStrike" cap="none">
              <a:solidFill>
                <a:srgbClr val="000000"/>
              </a:solidFill>
              <a:latin typeface="Calibri"/>
              <a:ea typeface="Calibri"/>
              <a:cs typeface="Calibri"/>
              <a:sym typeface="Calibri"/>
            </a:endParaRPr>
          </a:p>
        </p:txBody>
      </p:sp>
      <p:pic>
        <p:nvPicPr>
          <p:cNvPr id="94" name="Google Shape;94;p17"/>
          <p:cNvPicPr preferRelativeResize="0"/>
          <p:nvPr/>
        </p:nvPicPr>
        <p:blipFill>
          <a:blip r:embed="rId5">
            <a:alphaModFix/>
          </a:blip>
          <a:stretch>
            <a:fillRect/>
          </a:stretch>
        </p:blipFill>
        <p:spPr>
          <a:xfrm>
            <a:off x="8245000" y="4253835"/>
            <a:ext cx="675850" cy="675850"/>
          </a:xfrm>
          <a:prstGeom prst="rect">
            <a:avLst/>
          </a:prstGeom>
          <a:noFill/>
          <a:ln>
            <a:noFill/>
          </a:ln>
        </p:spPr>
      </p:pic>
      <p:sp>
        <p:nvSpPr>
          <p:cNvPr id="97" name="Google Shape;97;p17"/>
          <p:cNvSpPr/>
          <p:nvPr/>
        </p:nvSpPr>
        <p:spPr>
          <a:xfrm>
            <a:off x="4059500" y="2157104"/>
            <a:ext cx="2050200" cy="428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BCB3FF"/>
              </a:buClr>
              <a:buSzPts val="1300"/>
              <a:buFont typeface="Archivo SemiBold"/>
              <a:buNone/>
            </a:pPr>
            <a:r>
              <a:rPr lang="tr-TR" sz="2000" b="0" i="0" u="none" strike="noStrike" cap="none" dirty="0">
                <a:solidFill>
                  <a:srgbClr val="BCB3FF"/>
                </a:solidFill>
                <a:latin typeface="Archivo SemiBold"/>
                <a:ea typeface="Calibri"/>
                <a:cs typeface="Archivo SemiBold"/>
                <a:sym typeface="Archivo SemiBold"/>
              </a:rPr>
              <a:t>Murat Dal</a:t>
            </a:r>
            <a:endParaRPr sz="2000" b="0" i="0" u="none" strike="noStrike" cap="none" dirty="0">
              <a:solidFill>
                <a:srgbClr val="000000"/>
              </a:solidFill>
              <a:latin typeface="Calibri"/>
              <a:ea typeface="Calibri"/>
              <a:cs typeface="Calibri"/>
              <a:sym typeface="Calibri"/>
            </a:endParaRPr>
          </a:p>
        </p:txBody>
      </p:sp>
      <p:sp>
        <p:nvSpPr>
          <p:cNvPr id="98" name="Google Shape;98;p17"/>
          <p:cNvSpPr/>
          <p:nvPr/>
        </p:nvSpPr>
        <p:spPr>
          <a:xfrm>
            <a:off x="6443475" y="2157104"/>
            <a:ext cx="2050200" cy="428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BCB3FF"/>
              </a:buClr>
              <a:buSzPts val="1300"/>
              <a:buFont typeface="Archivo SemiBold"/>
              <a:buNone/>
            </a:pPr>
            <a:r>
              <a:rPr lang="tr-TR" sz="2000" b="0" i="0" u="none" strike="noStrike" cap="none" dirty="0">
                <a:solidFill>
                  <a:srgbClr val="BCB3FF"/>
                </a:solidFill>
                <a:latin typeface="Archivo SemiBold"/>
                <a:ea typeface="Calibri"/>
                <a:cs typeface="Archivo SemiBold"/>
                <a:sym typeface="Archivo SemiBold"/>
              </a:rPr>
              <a:t>Hasan Ayas</a:t>
            </a:r>
            <a:endParaRPr sz="2000" b="0" i="0" u="none" strike="noStrike" cap="none" dirty="0">
              <a:solidFill>
                <a:srgbClr val="000000"/>
              </a:solidFill>
              <a:latin typeface="Calibri"/>
              <a:ea typeface="Calibri"/>
              <a:cs typeface="Calibri"/>
              <a:sym typeface="Calibri"/>
            </a:endParaRPr>
          </a:p>
        </p:txBody>
      </p:sp>
      <p:pic>
        <p:nvPicPr>
          <p:cNvPr id="1026" name="Picture 2" descr="profil resmi">
            <a:extLst>
              <a:ext uri="{FF2B5EF4-FFF2-40B4-BE49-F238E27FC236}">
                <a16:creationId xmlns:a16="http://schemas.microsoft.com/office/drawing/2014/main" id="{53C8E7F2-7961-81B4-30CA-A98E2B9B0C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0120" y="550525"/>
            <a:ext cx="1554880" cy="1554880"/>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a:extLst>
              <a:ext uri="{FF2B5EF4-FFF2-40B4-BE49-F238E27FC236}">
                <a16:creationId xmlns:a16="http://schemas.microsoft.com/office/drawing/2014/main" id="{FABFE950-9530-14A5-A500-CDCF85F35D23}"/>
              </a:ext>
            </a:extLst>
          </p:cNvPr>
          <p:cNvPicPr>
            <a:picLocks noChangeAspect="1"/>
          </p:cNvPicPr>
          <p:nvPr/>
        </p:nvPicPr>
        <p:blipFill>
          <a:blip r:embed="rId7"/>
          <a:stretch>
            <a:fillRect/>
          </a:stretch>
        </p:blipFill>
        <p:spPr>
          <a:xfrm>
            <a:off x="4436550" y="550525"/>
            <a:ext cx="1296099" cy="15548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8"/>
          <p:cNvPicPr preferRelativeResize="0"/>
          <p:nvPr/>
        </p:nvPicPr>
        <p:blipFill>
          <a:blip r:embed="rId3">
            <a:alphaModFix/>
          </a:blip>
          <a:stretch>
            <a:fillRect/>
          </a:stretch>
        </p:blipFill>
        <p:spPr>
          <a:xfrm>
            <a:off x="2" y="-12"/>
            <a:ext cx="9144000" cy="5143513"/>
          </a:xfrm>
          <a:prstGeom prst="rect">
            <a:avLst/>
          </a:prstGeom>
          <a:noFill/>
          <a:ln>
            <a:noFill/>
          </a:ln>
        </p:spPr>
      </p:pic>
      <p:pic>
        <p:nvPicPr>
          <p:cNvPr id="108" name="Google Shape;108;p18"/>
          <p:cNvPicPr preferRelativeResize="0"/>
          <p:nvPr/>
        </p:nvPicPr>
        <p:blipFill>
          <a:blip r:embed="rId4">
            <a:alphaModFix/>
          </a:blip>
          <a:stretch>
            <a:fillRect/>
          </a:stretch>
        </p:blipFill>
        <p:spPr>
          <a:xfrm>
            <a:off x="8372925" y="4413024"/>
            <a:ext cx="417674" cy="357484"/>
          </a:xfrm>
          <a:prstGeom prst="rect">
            <a:avLst/>
          </a:prstGeom>
          <a:noFill/>
          <a:ln>
            <a:noFill/>
          </a:ln>
        </p:spPr>
      </p:pic>
      <p:pic>
        <p:nvPicPr>
          <p:cNvPr id="109" name="Google Shape;109;p18"/>
          <p:cNvPicPr preferRelativeResize="0"/>
          <p:nvPr/>
        </p:nvPicPr>
        <p:blipFill>
          <a:blip r:embed="rId5">
            <a:alphaModFix/>
          </a:blip>
          <a:stretch>
            <a:fillRect/>
          </a:stretch>
        </p:blipFill>
        <p:spPr>
          <a:xfrm>
            <a:off x="353400" y="4382937"/>
            <a:ext cx="417674" cy="417674"/>
          </a:xfrm>
          <a:prstGeom prst="rect">
            <a:avLst/>
          </a:prstGeom>
          <a:noFill/>
          <a:ln>
            <a:noFill/>
          </a:ln>
        </p:spPr>
      </p:pic>
      <p:sp>
        <p:nvSpPr>
          <p:cNvPr id="110" name="Google Shape;110;p18"/>
          <p:cNvSpPr/>
          <p:nvPr/>
        </p:nvSpPr>
        <p:spPr>
          <a:xfrm>
            <a:off x="3106797" y="2854644"/>
            <a:ext cx="2930400" cy="435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BCB3FF"/>
              </a:buClr>
              <a:buSzPts val="2400"/>
              <a:buFont typeface="Archivo SemiBold"/>
              <a:buNone/>
            </a:pPr>
            <a:endParaRPr sz="2400" b="0" i="0" u="none" strike="noStrike" cap="none" dirty="0">
              <a:solidFill>
                <a:srgbClr val="000000"/>
              </a:solidFill>
              <a:latin typeface="Calibri"/>
              <a:ea typeface="Calibri"/>
              <a:cs typeface="Calibri"/>
              <a:sym typeface="Calibri"/>
            </a:endParaRPr>
          </a:p>
        </p:txBody>
      </p:sp>
      <p:sp>
        <p:nvSpPr>
          <p:cNvPr id="111" name="Google Shape;111;p18"/>
          <p:cNvSpPr/>
          <p:nvPr/>
        </p:nvSpPr>
        <p:spPr>
          <a:xfrm>
            <a:off x="954875" y="1969297"/>
            <a:ext cx="7239000" cy="833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FFFFFF"/>
              </a:buClr>
              <a:buSzPts val="4500"/>
              <a:buFont typeface="Archivo ExtraBold"/>
              <a:buNone/>
            </a:pPr>
            <a:r>
              <a:rPr lang="en" sz="4500">
                <a:solidFill>
                  <a:srgbClr val="FFFFFF"/>
                </a:solidFill>
                <a:latin typeface="Archivo ExtraBold"/>
                <a:ea typeface="Archivo ExtraBold"/>
                <a:cs typeface="Archivo ExtraBold"/>
                <a:sym typeface="Archivo ExtraBold"/>
              </a:rPr>
              <a:t>Thank you</a:t>
            </a:r>
            <a:endParaRPr sz="45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2" y="-12"/>
            <a:ext cx="9144000" cy="5143513"/>
          </a:xfrm>
          <a:prstGeom prst="rect">
            <a:avLst/>
          </a:prstGeom>
          <a:noFill/>
          <a:ln>
            <a:noFill/>
          </a:ln>
        </p:spPr>
      </p:pic>
      <p:pic>
        <p:nvPicPr>
          <p:cNvPr id="64" name="Google Shape;64;p14"/>
          <p:cNvPicPr preferRelativeResize="0"/>
          <p:nvPr/>
        </p:nvPicPr>
        <p:blipFill>
          <a:blip r:embed="rId4">
            <a:alphaModFix/>
          </a:blip>
          <a:stretch>
            <a:fillRect/>
          </a:stretch>
        </p:blipFill>
        <p:spPr>
          <a:xfrm>
            <a:off x="8372925" y="4413024"/>
            <a:ext cx="417674" cy="357484"/>
          </a:xfrm>
          <a:prstGeom prst="rect">
            <a:avLst/>
          </a:prstGeom>
          <a:noFill/>
          <a:ln>
            <a:noFill/>
          </a:ln>
        </p:spPr>
      </p:pic>
      <p:pic>
        <p:nvPicPr>
          <p:cNvPr id="65" name="Google Shape;65;p14"/>
          <p:cNvPicPr preferRelativeResize="0"/>
          <p:nvPr/>
        </p:nvPicPr>
        <p:blipFill>
          <a:blip r:embed="rId5">
            <a:alphaModFix/>
          </a:blip>
          <a:stretch>
            <a:fillRect/>
          </a:stretch>
        </p:blipFill>
        <p:spPr>
          <a:xfrm>
            <a:off x="353400" y="4382937"/>
            <a:ext cx="417674" cy="417674"/>
          </a:xfrm>
          <a:prstGeom prst="rect">
            <a:avLst/>
          </a:prstGeom>
          <a:noFill/>
          <a:ln>
            <a:noFill/>
          </a:ln>
        </p:spPr>
      </p:pic>
      <p:sp>
        <p:nvSpPr>
          <p:cNvPr id="66" name="Google Shape;66;p14"/>
          <p:cNvSpPr/>
          <p:nvPr/>
        </p:nvSpPr>
        <p:spPr>
          <a:xfrm>
            <a:off x="353400" y="550525"/>
            <a:ext cx="4826400" cy="45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500"/>
              <a:buFont typeface="Archivo ExtraBold"/>
              <a:buNone/>
            </a:pPr>
            <a:r>
              <a:rPr lang="en" sz="2800" dirty="0">
                <a:solidFill>
                  <a:srgbClr val="FFFFFF"/>
                </a:solidFill>
                <a:latin typeface="Archivo ExtraBold"/>
                <a:ea typeface="Archivo ExtraBold"/>
                <a:cs typeface="Archivo ExtraBold"/>
                <a:sym typeface="Archivo ExtraBold"/>
              </a:rPr>
              <a:t>Problem Statement</a:t>
            </a:r>
            <a:endParaRPr sz="2800" b="0" i="0" u="none" strike="noStrike" cap="none" dirty="0">
              <a:solidFill>
                <a:srgbClr val="000000"/>
              </a:solidFill>
              <a:latin typeface="Calibri"/>
              <a:ea typeface="Calibri"/>
              <a:cs typeface="Calibri"/>
              <a:sym typeface="Calibri"/>
            </a:endParaRPr>
          </a:p>
        </p:txBody>
      </p:sp>
      <p:sp>
        <p:nvSpPr>
          <p:cNvPr id="67" name="Google Shape;67;p14"/>
          <p:cNvSpPr/>
          <p:nvPr/>
        </p:nvSpPr>
        <p:spPr>
          <a:xfrm>
            <a:off x="353400" y="1448983"/>
            <a:ext cx="8437199" cy="3588383"/>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BCB3FF"/>
              </a:buClr>
              <a:buSzPts val="1300"/>
              <a:buFont typeface="Archivo SemiBold"/>
              <a:buNone/>
            </a:pPr>
            <a:r>
              <a:rPr lang="en-US" sz="1600" b="0" i="0" dirty="0">
                <a:solidFill>
                  <a:schemeClr val="bg1"/>
                </a:solidFill>
                <a:effectLst/>
                <a:latin typeface="Söhne"/>
              </a:rPr>
              <a:t>At gas stations, traditional payment methods during fuel purchases require drivers to get out of their vehicles to make payments, causing a loss of time and dissatisfaction among users. This process also limits the stations' ability to provide quick service. Furthermore, these methods increase the use of paper receipts, leading to paper waste. Alternative solutions like digital payment systems, however, eliminate these problems, allowing users to manage their time and environmental resources more efficiently.</a:t>
            </a:r>
            <a:endParaRPr lang="tr-TR" sz="1300" b="0" i="0" u="none" strike="noStrike" cap="none" dirty="0">
              <a:solidFill>
                <a:schemeClr val="bg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0" y="-13"/>
            <a:ext cx="9144000" cy="5143513"/>
          </a:xfrm>
          <a:prstGeom prst="rect">
            <a:avLst/>
          </a:prstGeom>
          <a:noFill/>
          <a:ln>
            <a:noFill/>
          </a:ln>
        </p:spPr>
      </p:pic>
      <p:pic>
        <p:nvPicPr>
          <p:cNvPr id="73" name="Google Shape;73;p15"/>
          <p:cNvPicPr preferRelativeResize="0"/>
          <p:nvPr/>
        </p:nvPicPr>
        <p:blipFill>
          <a:blip r:embed="rId4">
            <a:alphaModFix/>
          </a:blip>
          <a:stretch>
            <a:fillRect/>
          </a:stretch>
        </p:blipFill>
        <p:spPr>
          <a:xfrm>
            <a:off x="8372925" y="4413024"/>
            <a:ext cx="417674" cy="357484"/>
          </a:xfrm>
          <a:prstGeom prst="rect">
            <a:avLst/>
          </a:prstGeom>
          <a:noFill/>
          <a:ln>
            <a:noFill/>
          </a:ln>
        </p:spPr>
      </p:pic>
      <p:pic>
        <p:nvPicPr>
          <p:cNvPr id="74" name="Google Shape;74;p15"/>
          <p:cNvPicPr preferRelativeResize="0"/>
          <p:nvPr/>
        </p:nvPicPr>
        <p:blipFill>
          <a:blip r:embed="rId5">
            <a:alphaModFix/>
          </a:blip>
          <a:stretch>
            <a:fillRect/>
          </a:stretch>
        </p:blipFill>
        <p:spPr>
          <a:xfrm>
            <a:off x="353400" y="4382937"/>
            <a:ext cx="417674" cy="417674"/>
          </a:xfrm>
          <a:prstGeom prst="rect">
            <a:avLst/>
          </a:prstGeom>
          <a:noFill/>
          <a:ln>
            <a:noFill/>
          </a:ln>
        </p:spPr>
      </p:pic>
      <p:sp>
        <p:nvSpPr>
          <p:cNvPr id="75" name="Google Shape;75;p15"/>
          <p:cNvSpPr/>
          <p:nvPr/>
        </p:nvSpPr>
        <p:spPr>
          <a:xfrm>
            <a:off x="353400" y="550525"/>
            <a:ext cx="4826400" cy="45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500"/>
              <a:buFont typeface="Archivo ExtraBold"/>
              <a:buNone/>
            </a:pPr>
            <a:r>
              <a:rPr lang="tr-TR" sz="2800" dirty="0" err="1">
                <a:solidFill>
                  <a:srgbClr val="FFFFFF"/>
                </a:solidFill>
                <a:latin typeface="Archivo ExtraBold"/>
                <a:ea typeface="Archivo ExtraBold"/>
                <a:cs typeface="Archivo ExtraBold"/>
                <a:sym typeface="Archivo ExtraBold"/>
              </a:rPr>
              <a:t>Our</a:t>
            </a:r>
            <a:r>
              <a:rPr lang="tr-TR" sz="2800" dirty="0">
                <a:solidFill>
                  <a:srgbClr val="FFFFFF"/>
                </a:solidFill>
                <a:latin typeface="Archivo ExtraBold"/>
                <a:ea typeface="Archivo ExtraBold"/>
                <a:cs typeface="Archivo ExtraBold"/>
                <a:sym typeface="Archivo ExtraBold"/>
              </a:rPr>
              <a:t> </a:t>
            </a:r>
            <a:r>
              <a:rPr lang="tr-TR" sz="2800" dirty="0" err="1">
                <a:solidFill>
                  <a:srgbClr val="FFFFFF"/>
                </a:solidFill>
                <a:latin typeface="Archivo ExtraBold"/>
                <a:ea typeface="Archivo ExtraBold"/>
                <a:cs typeface="Archivo ExtraBold"/>
                <a:sym typeface="Archivo ExtraBold"/>
              </a:rPr>
              <a:t>solution</a:t>
            </a:r>
            <a:endParaRPr lang="tr-TR" sz="2800" dirty="0">
              <a:solidFill>
                <a:srgbClr val="FFFFFF"/>
              </a:solidFill>
              <a:latin typeface="Archivo ExtraBold"/>
              <a:ea typeface="Archivo ExtraBold"/>
              <a:cs typeface="Archivo ExtraBold"/>
              <a:sym typeface="Archivo ExtraBold"/>
            </a:endParaRPr>
          </a:p>
          <a:p>
            <a:pPr marL="0" marR="0" lvl="0" indent="0" algn="l" rtl="0">
              <a:spcBef>
                <a:spcPts val="0"/>
              </a:spcBef>
              <a:spcAft>
                <a:spcPts val="0"/>
              </a:spcAft>
              <a:buClr>
                <a:srgbClr val="FFFFFF"/>
              </a:buClr>
              <a:buSzPts val="4500"/>
              <a:buFont typeface="Archivo ExtraBold"/>
              <a:buNone/>
            </a:pPr>
            <a:r>
              <a:rPr lang="tr-TR" sz="2800" dirty="0">
                <a:solidFill>
                  <a:srgbClr val="FFFFFF"/>
                </a:solidFill>
                <a:latin typeface="Archivo ExtraBold"/>
                <a:ea typeface="Archivo ExtraBold"/>
                <a:cs typeface="Archivo ExtraBold"/>
                <a:sym typeface="Archivo ExtraBold"/>
              </a:rPr>
              <a:t>   </a:t>
            </a:r>
            <a:endParaRPr lang="tr-TR" sz="2800" b="0" i="0" u="none" strike="noStrike" cap="none" dirty="0">
              <a:solidFill>
                <a:srgbClr val="000000"/>
              </a:solidFill>
              <a:latin typeface="Calibri"/>
              <a:ea typeface="Calibri"/>
              <a:cs typeface="Calibri"/>
              <a:sym typeface="Calibri"/>
            </a:endParaRPr>
          </a:p>
        </p:txBody>
      </p:sp>
      <p:sp>
        <p:nvSpPr>
          <p:cNvPr id="76" name="Google Shape;76;p15"/>
          <p:cNvSpPr/>
          <p:nvPr/>
        </p:nvSpPr>
        <p:spPr>
          <a:xfrm>
            <a:off x="353400" y="1388466"/>
            <a:ext cx="8437199" cy="3148634"/>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BCB3FF"/>
              </a:buClr>
              <a:buSzPts val="1300"/>
              <a:buFont typeface="Archivo SemiBold"/>
              <a:buNone/>
            </a:pPr>
            <a:r>
              <a:rPr lang="en-US" sz="1600" b="0" i="0" dirty="0">
                <a:solidFill>
                  <a:schemeClr val="bg1">
                    <a:lumMod val="95000"/>
                  </a:schemeClr>
                </a:solidFill>
                <a:effectLst/>
                <a:latin typeface="Söhne"/>
              </a:rPr>
              <a:t>To overcome this </a:t>
            </a:r>
            <a:r>
              <a:rPr lang="tr-TR" sz="1600" b="0" i="0" dirty="0">
                <a:solidFill>
                  <a:schemeClr val="bg1">
                    <a:lumMod val="95000"/>
                  </a:schemeClr>
                </a:solidFill>
                <a:effectLst/>
                <a:latin typeface="Söhne"/>
              </a:rPr>
              <a:t>problem</a:t>
            </a:r>
            <a:r>
              <a:rPr lang="en-US" sz="1600" b="0" i="0" dirty="0">
                <a:solidFill>
                  <a:schemeClr val="bg1">
                    <a:lumMod val="95000"/>
                  </a:schemeClr>
                </a:solidFill>
                <a:effectLst/>
                <a:latin typeface="Söhne"/>
              </a:rPr>
              <a:t> and make the payment process during fuel purchases more efficient for users, a mobile application could be developed. This app allows users to make payments with cryptocurrency without getting out of their vehicles or going to the cashier. Additionally, it can monitor the congestion at gas stations, access past orders, and earn non-fungible tokens (NFTs) when certain payment limits are reached.</a:t>
            </a:r>
            <a:r>
              <a:rPr lang="tr-TR" sz="1600" b="0" i="0" dirty="0">
                <a:solidFill>
                  <a:schemeClr val="bg1">
                    <a:lumMod val="95000"/>
                  </a:schemeClr>
                </a:solidFill>
                <a:effectLst/>
                <a:latin typeface="Söhne"/>
              </a:rPr>
              <a:t> </a:t>
            </a:r>
            <a:endParaRPr lang="tr-TR" sz="1300" b="0" i="0" u="none" strike="noStrike" cap="none" dirty="0">
              <a:solidFill>
                <a:schemeClr val="bg1">
                  <a:lumMod val="95000"/>
                </a:schemeClr>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2" y="-12"/>
            <a:ext cx="9144000" cy="5143513"/>
          </a:xfrm>
          <a:prstGeom prst="rect">
            <a:avLst/>
          </a:prstGeom>
          <a:noFill/>
          <a:ln>
            <a:noFill/>
          </a:ln>
        </p:spPr>
      </p:pic>
      <p:pic>
        <p:nvPicPr>
          <p:cNvPr id="82" name="Google Shape;82;p16"/>
          <p:cNvPicPr preferRelativeResize="0"/>
          <p:nvPr/>
        </p:nvPicPr>
        <p:blipFill>
          <a:blip r:embed="rId4">
            <a:alphaModFix/>
          </a:blip>
          <a:stretch>
            <a:fillRect/>
          </a:stretch>
        </p:blipFill>
        <p:spPr>
          <a:xfrm>
            <a:off x="8372925" y="4413024"/>
            <a:ext cx="417674" cy="357484"/>
          </a:xfrm>
          <a:prstGeom prst="rect">
            <a:avLst/>
          </a:prstGeom>
          <a:noFill/>
          <a:ln>
            <a:noFill/>
          </a:ln>
        </p:spPr>
      </p:pic>
      <p:sp>
        <p:nvSpPr>
          <p:cNvPr id="84" name="Google Shape;84;p16"/>
          <p:cNvSpPr/>
          <p:nvPr/>
        </p:nvSpPr>
        <p:spPr>
          <a:xfrm>
            <a:off x="353400" y="53275"/>
            <a:ext cx="4826400" cy="45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500"/>
              <a:buFont typeface="Archivo ExtraBold"/>
              <a:buNone/>
            </a:pPr>
            <a:r>
              <a:rPr lang="tr-TR" sz="2800" b="0" i="0" u="none" strike="noStrike" cap="none" dirty="0" err="1">
                <a:solidFill>
                  <a:srgbClr val="FFFFFF"/>
                </a:solidFill>
                <a:latin typeface="Archivo ExtraBold"/>
                <a:ea typeface="Calibri"/>
                <a:cs typeface="Archivo ExtraBold"/>
                <a:sym typeface="Archivo ExtraBold"/>
              </a:rPr>
              <a:t>Roadmap</a:t>
            </a:r>
            <a:endParaRPr sz="2800" b="0" i="0" u="none" strike="noStrike" cap="none" dirty="0">
              <a:solidFill>
                <a:srgbClr val="000000"/>
              </a:solidFill>
              <a:latin typeface="Calibri"/>
              <a:ea typeface="Calibri"/>
              <a:cs typeface="Calibri"/>
              <a:sym typeface="Calibri"/>
            </a:endParaRPr>
          </a:p>
        </p:txBody>
      </p:sp>
      <p:sp>
        <p:nvSpPr>
          <p:cNvPr id="85" name="Google Shape;85;p16"/>
          <p:cNvSpPr/>
          <p:nvPr/>
        </p:nvSpPr>
        <p:spPr>
          <a:xfrm>
            <a:off x="353400" y="1130200"/>
            <a:ext cx="4762800" cy="4287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BCB3FF"/>
              </a:buClr>
              <a:buSzPts val="1300"/>
              <a:buFont typeface="Archivo SemiBold"/>
              <a:buNone/>
            </a:pPr>
            <a:endParaRPr sz="1300" b="0" i="0" u="none" strike="noStrike" cap="none" dirty="0">
              <a:solidFill>
                <a:srgbClr val="000000"/>
              </a:solidFill>
              <a:latin typeface="Calibri"/>
              <a:ea typeface="Calibri"/>
              <a:cs typeface="Calibri"/>
              <a:sym typeface="Calibri"/>
            </a:endParaRPr>
          </a:p>
        </p:txBody>
      </p:sp>
      <p:pic>
        <p:nvPicPr>
          <p:cNvPr id="3" name="Resim 2" descr="metin, ekran görüntüsü, yazı tipi, tasarım içeren bir resim&#10;&#10;Açıklama otomatik olarak oluşturuldu">
            <a:extLst>
              <a:ext uri="{FF2B5EF4-FFF2-40B4-BE49-F238E27FC236}">
                <a16:creationId xmlns:a16="http://schemas.microsoft.com/office/drawing/2014/main" id="{70B386B3-B6A7-4828-327D-AC07D661AB6B}"/>
              </a:ext>
            </a:extLst>
          </p:cNvPr>
          <p:cNvPicPr>
            <a:picLocks noChangeAspect="1"/>
          </p:cNvPicPr>
          <p:nvPr/>
        </p:nvPicPr>
        <p:blipFill>
          <a:blip r:embed="rId5"/>
          <a:stretch>
            <a:fillRect/>
          </a:stretch>
        </p:blipFill>
        <p:spPr>
          <a:xfrm>
            <a:off x="353400" y="562280"/>
            <a:ext cx="7325284" cy="43951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0" y="-13"/>
            <a:ext cx="9144000" cy="5143513"/>
          </a:xfrm>
          <a:prstGeom prst="rect">
            <a:avLst/>
          </a:prstGeom>
          <a:noFill/>
          <a:ln>
            <a:noFill/>
          </a:ln>
        </p:spPr>
      </p:pic>
      <p:pic>
        <p:nvPicPr>
          <p:cNvPr id="73" name="Google Shape;73;p15"/>
          <p:cNvPicPr preferRelativeResize="0"/>
          <p:nvPr/>
        </p:nvPicPr>
        <p:blipFill>
          <a:blip r:embed="rId4">
            <a:alphaModFix/>
          </a:blip>
          <a:stretch>
            <a:fillRect/>
          </a:stretch>
        </p:blipFill>
        <p:spPr>
          <a:xfrm>
            <a:off x="8372925" y="4413024"/>
            <a:ext cx="417674" cy="357484"/>
          </a:xfrm>
          <a:prstGeom prst="rect">
            <a:avLst/>
          </a:prstGeom>
          <a:noFill/>
          <a:ln>
            <a:noFill/>
          </a:ln>
        </p:spPr>
      </p:pic>
      <p:pic>
        <p:nvPicPr>
          <p:cNvPr id="74" name="Google Shape;74;p15"/>
          <p:cNvPicPr preferRelativeResize="0"/>
          <p:nvPr/>
        </p:nvPicPr>
        <p:blipFill>
          <a:blip r:embed="rId5">
            <a:alphaModFix/>
          </a:blip>
          <a:stretch>
            <a:fillRect/>
          </a:stretch>
        </p:blipFill>
        <p:spPr>
          <a:xfrm>
            <a:off x="353400" y="4382937"/>
            <a:ext cx="417674" cy="417674"/>
          </a:xfrm>
          <a:prstGeom prst="rect">
            <a:avLst/>
          </a:prstGeom>
          <a:noFill/>
          <a:ln>
            <a:noFill/>
          </a:ln>
        </p:spPr>
      </p:pic>
      <p:sp>
        <p:nvSpPr>
          <p:cNvPr id="75" name="Google Shape;75;p15"/>
          <p:cNvSpPr/>
          <p:nvPr/>
        </p:nvSpPr>
        <p:spPr>
          <a:xfrm>
            <a:off x="353400" y="342889"/>
            <a:ext cx="4826400" cy="45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500"/>
              <a:buFont typeface="Archivo ExtraBold"/>
              <a:buNone/>
            </a:pPr>
            <a:r>
              <a:rPr lang="tr-TR" sz="2800" b="0" i="0" u="none" strike="noStrike" cap="none" dirty="0">
                <a:solidFill>
                  <a:srgbClr val="FFFFFF"/>
                </a:solidFill>
                <a:latin typeface="Archivo ExtraBold"/>
                <a:ea typeface="Calibri"/>
                <a:cs typeface="Archivo ExtraBold"/>
                <a:sym typeface="Archivo ExtraBold"/>
              </a:rPr>
              <a:t>Login </a:t>
            </a:r>
            <a:r>
              <a:rPr lang="tr-TR" sz="2800" b="0" i="0" u="none" strike="noStrike" cap="none" dirty="0" err="1">
                <a:solidFill>
                  <a:srgbClr val="FFFFFF"/>
                </a:solidFill>
                <a:latin typeface="Archivo ExtraBold"/>
                <a:ea typeface="Calibri"/>
                <a:cs typeface="Archivo ExtraBold"/>
                <a:sym typeface="Archivo ExtraBold"/>
              </a:rPr>
              <a:t>Screen</a:t>
            </a:r>
            <a:r>
              <a:rPr lang="tr-TR" sz="2800" b="0" i="0" u="none" strike="noStrike" cap="none" dirty="0">
                <a:solidFill>
                  <a:srgbClr val="FFFFFF"/>
                </a:solidFill>
                <a:latin typeface="Archivo ExtraBold"/>
                <a:ea typeface="Calibri"/>
                <a:cs typeface="Archivo ExtraBold"/>
                <a:sym typeface="Archivo ExtraBold"/>
              </a:rPr>
              <a:t> </a:t>
            </a:r>
            <a:endParaRPr sz="2800" b="0" i="0" u="none" strike="noStrike" cap="none" dirty="0">
              <a:solidFill>
                <a:srgbClr val="000000"/>
              </a:solidFill>
              <a:latin typeface="Calibri"/>
              <a:ea typeface="Calibri"/>
              <a:cs typeface="Calibri"/>
              <a:sym typeface="Calibri"/>
            </a:endParaRPr>
          </a:p>
        </p:txBody>
      </p:sp>
      <p:sp>
        <p:nvSpPr>
          <p:cNvPr id="76" name="Google Shape;76;p15"/>
          <p:cNvSpPr/>
          <p:nvPr/>
        </p:nvSpPr>
        <p:spPr>
          <a:xfrm>
            <a:off x="353400" y="1142091"/>
            <a:ext cx="3353059" cy="3148634"/>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BCB3FF"/>
              </a:buClr>
              <a:buSzPts val="1300"/>
              <a:buFont typeface="Archivo SemiBold"/>
              <a:buNone/>
            </a:pPr>
            <a:r>
              <a:rPr lang="en-US" sz="1300" b="0" i="0" u="none" strike="noStrike" cap="none" dirty="0">
                <a:solidFill>
                  <a:schemeClr val="bg1">
                    <a:lumMod val="95000"/>
                  </a:schemeClr>
                </a:solidFill>
                <a:latin typeface="Calibri"/>
                <a:ea typeface="Calibri"/>
                <a:cs typeface="Calibri"/>
                <a:sym typeface="Calibri"/>
              </a:rPr>
              <a:t>It's an interface where users access the system with their email addresses and passwords. This interface allows users to authenticate their identity to log in to the platform. Users don’t need to log in again for subsequent actions as long as they haven't logged out of the application.</a:t>
            </a:r>
            <a:endParaRPr lang="tr-TR" sz="1300" b="0" i="0" u="none" strike="noStrike" cap="none" dirty="0">
              <a:solidFill>
                <a:schemeClr val="bg1">
                  <a:lumMod val="95000"/>
                </a:schemeClr>
              </a:solidFill>
              <a:latin typeface="Calibri"/>
              <a:ea typeface="Calibri"/>
              <a:cs typeface="Calibri"/>
              <a:sym typeface="Calibri"/>
            </a:endParaRPr>
          </a:p>
          <a:p>
            <a:pPr marL="0" marR="0" lvl="0" indent="0" algn="just" rtl="0">
              <a:spcBef>
                <a:spcPts val="0"/>
              </a:spcBef>
              <a:spcAft>
                <a:spcPts val="0"/>
              </a:spcAft>
              <a:buClr>
                <a:srgbClr val="BCB3FF"/>
              </a:buClr>
              <a:buSzPts val="1300"/>
              <a:buFont typeface="Archivo SemiBold"/>
              <a:buNone/>
            </a:pPr>
            <a:endParaRPr lang="tr-TR" sz="1300" dirty="0">
              <a:solidFill>
                <a:schemeClr val="bg1">
                  <a:lumMod val="95000"/>
                </a:schemeClr>
              </a:solidFill>
              <a:latin typeface="Calibri"/>
              <a:ea typeface="Calibri"/>
              <a:cs typeface="Calibri"/>
              <a:sym typeface="Calibri"/>
            </a:endParaRPr>
          </a:p>
        </p:txBody>
      </p:sp>
      <p:pic>
        <p:nvPicPr>
          <p:cNvPr id="9" name="Resim 8" descr="metin, ekran görüntüsü, mobil telefon, mobil cihaz içeren bir resim&#10;&#10;Açıklama otomatik olarak oluşturuldu">
            <a:extLst>
              <a:ext uri="{FF2B5EF4-FFF2-40B4-BE49-F238E27FC236}">
                <a16:creationId xmlns:a16="http://schemas.microsoft.com/office/drawing/2014/main" id="{843FC6DC-A5A0-14A5-0EB0-1F68362B9C11}"/>
              </a:ext>
            </a:extLst>
          </p:cNvPr>
          <p:cNvPicPr>
            <a:picLocks noChangeAspect="1"/>
          </p:cNvPicPr>
          <p:nvPr/>
        </p:nvPicPr>
        <p:blipFill>
          <a:blip r:embed="rId6"/>
          <a:stretch>
            <a:fillRect/>
          </a:stretch>
        </p:blipFill>
        <p:spPr>
          <a:xfrm>
            <a:off x="5616713" y="125519"/>
            <a:ext cx="2402811" cy="4644989"/>
          </a:xfrm>
          <a:prstGeom prst="rect">
            <a:avLst/>
          </a:prstGeom>
        </p:spPr>
      </p:pic>
    </p:spTree>
    <p:extLst>
      <p:ext uri="{BB962C8B-B14F-4D97-AF65-F5344CB8AC3E}">
        <p14:creationId xmlns:p14="http://schemas.microsoft.com/office/powerpoint/2010/main" val="329455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0" y="-13"/>
            <a:ext cx="9144000" cy="5143513"/>
          </a:xfrm>
          <a:prstGeom prst="rect">
            <a:avLst/>
          </a:prstGeom>
          <a:noFill/>
          <a:ln>
            <a:noFill/>
          </a:ln>
        </p:spPr>
      </p:pic>
      <p:pic>
        <p:nvPicPr>
          <p:cNvPr id="73" name="Google Shape;73;p15"/>
          <p:cNvPicPr preferRelativeResize="0"/>
          <p:nvPr/>
        </p:nvPicPr>
        <p:blipFill>
          <a:blip r:embed="rId4">
            <a:alphaModFix/>
          </a:blip>
          <a:stretch>
            <a:fillRect/>
          </a:stretch>
        </p:blipFill>
        <p:spPr>
          <a:xfrm>
            <a:off x="8372925" y="4413024"/>
            <a:ext cx="417674" cy="357484"/>
          </a:xfrm>
          <a:prstGeom prst="rect">
            <a:avLst/>
          </a:prstGeom>
          <a:noFill/>
          <a:ln>
            <a:noFill/>
          </a:ln>
        </p:spPr>
      </p:pic>
      <p:pic>
        <p:nvPicPr>
          <p:cNvPr id="74" name="Google Shape;74;p15"/>
          <p:cNvPicPr preferRelativeResize="0"/>
          <p:nvPr/>
        </p:nvPicPr>
        <p:blipFill>
          <a:blip r:embed="rId5">
            <a:alphaModFix/>
          </a:blip>
          <a:stretch>
            <a:fillRect/>
          </a:stretch>
        </p:blipFill>
        <p:spPr>
          <a:xfrm>
            <a:off x="353400" y="4382937"/>
            <a:ext cx="417674" cy="417674"/>
          </a:xfrm>
          <a:prstGeom prst="rect">
            <a:avLst/>
          </a:prstGeom>
          <a:noFill/>
          <a:ln>
            <a:noFill/>
          </a:ln>
        </p:spPr>
      </p:pic>
      <p:sp>
        <p:nvSpPr>
          <p:cNvPr id="75" name="Google Shape;75;p15"/>
          <p:cNvSpPr/>
          <p:nvPr/>
        </p:nvSpPr>
        <p:spPr>
          <a:xfrm>
            <a:off x="353400" y="342902"/>
            <a:ext cx="4826400" cy="45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500"/>
              <a:buFont typeface="Archivo ExtraBold"/>
              <a:buNone/>
            </a:pPr>
            <a:r>
              <a:rPr lang="tr-TR" sz="2800" dirty="0" err="1">
                <a:solidFill>
                  <a:srgbClr val="FFFFFF"/>
                </a:solidFill>
                <a:latin typeface="Archivo ExtraBold"/>
                <a:ea typeface="Calibri"/>
                <a:cs typeface="Archivo ExtraBold"/>
                <a:sym typeface="Archivo ExtraBold"/>
              </a:rPr>
              <a:t>Gas</a:t>
            </a:r>
            <a:r>
              <a:rPr lang="tr-TR" sz="2800" dirty="0">
                <a:solidFill>
                  <a:srgbClr val="FFFFFF"/>
                </a:solidFill>
                <a:latin typeface="Archivo ExtraBold"/>
                <a:ea typeface="Calibri"/>
                <a:cs typeface="Archivo ExtraBold"/>
                <a:sym typeface="Archivo ExtraBold"/>
              </a:rPr>
              <a:t> Station Information </a:t>
            </a:r>
            <a:endParaRPr sz="2800" b="0" i="0" u="none" strike="noStrike" cap="none" dirty="0">
              <a:solidFill>
                <a:srgbClr val="000000"/>
              </a:solidFill>
              <a:latin typeface="Calibri"/>
              <a:ea typeface="Calibri"/>
              <a:cs typeface="Calibri"/>
              <a:sym typeface="Calibri"/>
            </a:endParaRPr>
          </a:p>
        </p:txBody>
      </p:sp>
      <p:sp>
        <p:nvSpPr>
          <p:cNvPr id="76" name="Google Shape;76;p15"/>
          <p:cNvSpPr/>
          <p:nvPr/>
        </p:nvSpPr>
        <p:spPr>
          <a:xfrm>
            <a:off x="353400" y="1142091"/>
            <a:ext cx="3353059" cy="838203"/>
          </a:xfrm>
          <a:prstGeom prst="rect">
            <a:avLst/>
          </a:prstGeom>
          <a:noFill/>
          <a:ln>
            <a:noFill/>
          </a:ln>
        </p:spPr>
        <p:txBody>
          <a:bodyPr spcFirstLastPara="1" wrap="square" lIns="0" tIns="0" rIns="0" bIns="0" anchor="t" anchorCtr="0">
            <a:noAutofit/>
          </a:bodyPr>
          <a:lstStyle/>
          <a:p>
            <a:pPr algn="just">
              <a:buClr>
                <a:srgbClr val="BCB3FF"/>
              </a:buClr>
              <a:buSzPts val="1300"/>
            </a:pPr>
            <a:r>
              <a:rPr lang="en-US" sz="1300" dirty="0">
                <a:solidFill>
                  <a:schemeClr val="bg1">
                    <a:lumMod val="95000"/>
                  </a:schemeClr>
                </a:solidFill>
                <a:latin typeface="Calibri"/>
                <a:ea typeface="Calibri"/>
                <a:cs typeface="Calibri"/>
                <a:sym typeface="Calibri"/>
              </a:rPr>
              <a:t>It provides users with an interface where they can see nearby gas stations based on their locations and check the congestion status of these gas stations.</a:t>
            </a:r>
            <a:endParaRPr lang="tr-TR" sz="1300" b="0" i="0" u="none" strike="noStrike" cap="none" dirty="0">
              <a:solidFill>
                <a:schemeClr val="bg1">
                  <a:lumMod val="95000"/>
                </a:schemeClr>
              </a:solidFill>
              <a:latin typeface="Calibri"/>
              <a:ea typeface="Calibri"/>
              <a:cs typeface="Calibri"/>
              <a:sym typeface="Calibri"/>
            </a:endParaRPr>
          </a:p>
        </p:txBody>
      </p:sp>
      <p:pic>
        <p:nvPicPr>
          <p:cNvPr id="9" name="Resim 8" descr="ekran görüntüsü, mobil telefon, metin, mobil cihaz içeren bir resim&#10;&#10;Açıklama otomatik olarak oluşturuldu">
            <a:extLst>
              <a:ext uri="{FF2B5EF4-FFF2-40B4-BE49-F238E27FC236}">
                <a16:creationId xmlns:a16="http://schemas.microsoft.com/office/drawing/2014/main" id="{384947AF-4AED-72C7-5E35-F9C90053F601}"/>
              </a:ext>
            </a:extLst>
          </p:cNvPr>
          <p:cNvPicPr>
            <a:picLocks noChangeAspect="1"/>
          </p:cNvPicPr>
          <p:nvPr/>
        </p:nvPicPr>
        <p:blipFill>
          <a:blip r:embed="rId6"/>
          <a:stretch>
            <a:fillRect/>
          </a:stretch>
        </p:blipFill>
        <p:spPr>
          <a:xfrm>
            <a:off x="5555947" y="67978"/>
            <a:ext cx="2550828" cy="4706556"/>
          </a:xfrm>
          <a:prstGeom prst="rect">
            <a:avLst/>
          </a:prstGeom>
        </p:spPr>
      </p:pic>
    </p:spTree>
    <p:extLst>
      <p:ext uri="{BB962C8B-B14F-4D97-AF65-F5344CB8AC3E}">
        <p14:creationId xmlns:p14="http://schemas.microsoft.com/office/powerpoint/2010/main" val="262721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0" y="-13"/>
            <a:ext cx="9144000" cy="5143513"/>
          </a:xfrm>
          <a:prstGeom prst="rect">
            <a:avLst/>
          </a:prstGeom>
          <a:noFill/>
          <a:ln>
            <a:noFill/>
          </a:ln>
        </p:spPr>
      </p:pic>
      <p:pic>
        <p:nvPicPr>
          <p:cNvPr id="73" name="Google Shape;73;p15"/>
          <p:cNvPicPr preferRelativeResize="0"/>
          <p:nvPr/>
        </p:nvPicPr>
        <p:blipFill>
          <a:blip r:embed="rId4">
            <a:alphaModFix/>
          </a:blip>
          <a:stretch>
            <a:fillRect/>
          </a:stretch>
        </p:blipFill>
        <p:spPr>
          <a:xfrm>
            <a:off x="8372925" y="4413024"/>
            <a:ext cx="417674" cy="357484"/>
          </a:xfrm>
          <a:prstGeom prst="rect">
            <a:avLst/>
          </a:prstGeom>
          <a:noFill/>
          <a:ln>
            <a:noFill/>
          </a:ln>
        </p:spPr>
      </p:pic>
      <p:pic>
        <p:nvPicPr>
          <p:cNvPr id="74" name="Google Shape;74;p15"/>
          <p:cNvPicPr preferRelativeResize="0"/>
          <p:nvPr/>
        </p:nvPicPr>
        <p:blipFill>
          <a:blip r:embed="rId5">
            <a:alphaModFix/>
          </a:blip>
          <a:stretch>
            <a:fillRect/>
          </a:stretch>
        </p:blipFill>
        <p:spPr>
          <a:xfrm>
            <a:off x="353400" y="4382937"/>
            <a:ext cx="417674" cy="417674"/>
          </a:xfrm>
          <a:prstGeom prst="rect">
            <a:avLst/>
          </a:prstGeom>
          <a:noFill/>
          <a:ln>
            <a:noFill/>
          </a:ln>
        </p:spPr>
      </p:pic>
      <p:sp>
        <p:nvSpPr>
          <p:cNvPr id="75" name="Google Shape;75;p15"/>
          <p:cNvSpPr/>
          <p:nvPr/>
        </p:nvSpPr>
        <p:spPr>
          <a:xfrm>
            <a:off x="353400" y="274629"/>
            <a:ext cx="3192518" cy="45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500"/>
              <a:buFont typeface="Archivo ExtraBold"/>
              <a:buNone/>
            </a:pPr>
            <a:r>
              <a:rPr lang="tr-TR" sz="2800" b="0" i="0" u="none" strike="noStrike" cap="none" dirty="0" err="1">
                <a:solidFill>
                  <a:srgbClr val="FFFFFF"/>
                </a:solidFill>
                <a:latin typeface="Archivo ExtraBold"/>
                <a:ea typeface="Calibri"/>
                <a:cs typeface="Archivo ExtraBold"/>
                <a:sym typeface="Archivo ExtraBold"/>
              </a:rPr>
              <a:t>Payment</a:t>
            </a:r>
            <a:r>
              <a:rPr lang="tr-TR" sz="2800" b="0" i="0" u="none" strike="noStrike" cap="none" dirty="0">
                <a:solidFill>
                  <a:srgbClr val="FFFFFF"/>
                </a:solidFill>
                <a:latin typeface="Archivo ExtraBold"/>
                <a:ea typeface="Calibri"/>
                <a:cs typeface="Archivo ExtraBold"/>
                <a:sym typeface="Archivo ExtraBold"/>
              </a:rPr>
              <a:t> </a:t>
            </a:r>
            <a:r>
              <a:rPr lang="tr-TR" sz="2800" b="0" i="0" u="none" strike="noStrike" cap="none" dirty="0" err="1">
                <a:solidFill>
                  <a:srgbClr val="FFFFFF"/>
                </a:solidFill>
                <a:latin typeface="Archivo ExtraBold"/>
                <a:ea typeface="Calibri"/>
                <a:cs typeface="Archivo ExtraBold"/>
                <a:sym typeface="Archivo ExtraBold"/>
              </a:rPr>
              <a:t>Screen</a:t>
            </a:r>
            <a:endParaRPr lang="tr-TR" sz="2800" b="0" i="0" u="none" strike="noStrike" cap="none" dirty="0">
              <a:solidFill>
                <a:srgbClr val="000000"/>
              </a:solidFill>
              <a:latin typeface="Calibri"/>
              <a:ea typeface="Calibri"/>
              <a:cs typeface="Calibri"/>
              <a:sym typeface="Calibri"/>
            </a:endParaRPr>
          </a:p>
        </p:txBody>
      </p:sp>
      <p:sp>
        <p:nvSpPr>
          <p:cNvPr id="76" name="Google Shape;76;p15"/>
          <p:cNvSpPr/>
          <p:nvPr/>
        </p:nvSpPr>
        <p:spPr>
          <a:xfrm>
            <a:off x="353400" y="943641"/>
            <a:ext cx="3353059" cy="1075528"/>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BCB3FF"/>
              </a:buClr>
              <a:buSzPts val="1300"/>
              <a:buFont typeface="Archivo SemiBold"/>
              <a:buNone/>
            </a:pPr>
            <a:r>
              <a:rPr lang="en-US" sz="1300" b="0" i="0" u="none" strike="noStrike" cap="none" dirty="0">
                <a:solidFill>
                  <a:schemeClr val="bg1">
                    <a:lumMod val="95000"/>
                  </a:schemeClr>
                </a:solidFill>
                <a:latin typeface="Calibri"/>
                <a:ea typeface="Calibri"/>
                <a:cs typeface="Calibri"/>
                <a:sym typeface="Calibri"/>
              </a:rPr>
              <a:t>Users can make payments using the services offered by the blockchain using their preferred cryptocurrency. When the payment is completed, users will have purchased gasoline equivalent to the specified amount.</a:t>
            </a:r>
            <a:endParaRPr lang="tr-TR" sz="1300" b="0" i="0" u="none" strike="noStrike" cap="none" dirty="0">
              <a:solidFill>
                <a:schemeClr val="bg1">
                  <a:lumMod val="95000"/>
                </a:schemeClr>
              </a:solidFill>
              <a:latin typeface="Calibri"/>
              <a:ea typeface="Calibri"/>
              <a:cs typeface="Calibri"/>
              <a:sym typeface="Calibri"/>
            </a:endParaRPr>
          </a:p>
        </p:txBody>
      </p:sp>
      <p:pic>
        <p:nvPicPr>
          <p:cNvPr id="7" name="Resim 6" descr="ekran görüntüsü, metin, mobil telefon, akıllı telefon içeren bir resim&#10;&#10;Açıklama otomatik olarak oluşturuldu">
            <a:extLst>
              <a:ext uri="{FF2B5EF4-FFF2-40B4-BE49-F238E27FC236}">
                <a16:creationId xmlns:a16="http://schemas.microsoft.com/office/drawing/2014/main" id="{2CDDA224-51FB-E728-A902-F73D3AEF4532}"/>
              </a:ext>
            </a:extLst>
          </p:cNvPr>
          <p:cNvPicPr>
            <a:picLocks noChangeAspect="1"/>
          </p:cNvPicPr>
          <p:nvPr/>
        </p:nvPicPr>
        <p:blipFill>
          <a:blip r:embed="rId6"/>
          <a:stretch>
            <a:fillRect/>
          </a:stretch>
        </p:blipFill>
        <p:spPr>
          <a:xfrm>
            <a:off x="5883089" y="278812"/>
            <a:ext cx="2254513" cy="4521799"/>
          </a:xfrm>
          <a:prstGeom prst="rect">
            <a:avLst/>
          </a:prstGeom>
        </p:spPr>
      </p:pic>
    </p:spTree>
    <p:extLst>
      <p:ext uri="{BB962C8B-B14F-4D97-AF65-F5344CB8AC3E}">
        <p14:creationId xmlns:p14="http://schemas.microsoft.com/office/powerpoint/2010/main" val="321941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0" y="-13"/>
            <a:ext cx="9144000" cy="5143513"/>
          </a:xfrm>
          <a:prstGeom prst="rect">
            <a:avLst/>
          </a:prstGeom>
          <a:noFill/>
          <a:ln>
            <a:noFill/>
          </a:ln>
        </p:spPr>
      </p:pic>
      <p:pic>
        <p:nvPicPr>
          <p:cNvPr id="73" name="Google Shape;73;p15"/>
          <p:cNvPicPr preferRelativeResize="0"/>
          <p:nvPr/>
        </p:nvPicPr>
        <p:blipFill>
          <a:blip r:embed="rId4">
            <a:alphaModFix/>
          </a:blip>
          <a:stretch>
            <a:fillRect/>
          </a:stretch>
        </p:blipFill>
        <p:spPr>
          <a:xfrm>
            <a:off x="8372925" y="4413024"/>
            <a:ext cx="417674" cy="357484"/>
          </a:xfrm>
          <a:prstGeom prst="rect">
            <a:avLst/>
          </a:prstGeom>
          <a:noFill/>
          <a:ln>
            <a:noFill/>
          </a:ln>
        </p:spPr>
      </p:pic>
      <p:pic>
        <p:nvPicPr>
          <p:cNvPr id="74" name="Google Shape;74;p15"/>
          <p:cNvPicPr preferRelativeResize="0"/>
          <p:nvPr/>
        </p:nvPicPr>
        <p:blipFill>
          <a:blip r:embed="rId5">
            <a:alphaModFix/>
          </a:blip>
          <a:stretch>
            <a:fillRect/>
          </a:stretch>
        </p:blipFill>
        <p:spPr>
          <a:xfrm>
            <a:off x="353400" y="4382937"/>
            <a:ext cx="417674" cy="417674"/>
          </a:xfrm>
          <a:prstGeom prst="rect">
            <a:avLst/>
          </a:prstGeom>
          <a:noFill/>
          <a:ln>
            <a:noFill/>
          </a:ln>
        </p:spPr>
      </p:pic>
      <p:sp>
        <p:nvSpPr>
          <p:cNvPr id="75" name="Google Shape;75;p15"/>
          <p:cNvSpPr/>
          <p:nvPr/>
        </p:nvSpPr>
        <p:spPr>
          <a:xfrm>
            <a:off x="353400" y="271319"/>
            <a:ext cx="3243688" cy="45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500"/>
              <a:buFont typeface="Archivo ExtraBold"/>
              <a:buNone/>
            </a:pPr>
            <a:r>
              <a:rPr lang="tr-TR" sz="2800" b="0" i="0" u="none" strike="noStrike" cap="none" dirty="0">
                <a:solidFill>
                  <a:srgbClr val="FFFFFF"/>
                </a:solidFill>
                <a:latin typeface="Archivo ExtraBold"/>
                <a:ea typeface="Calibri"/>
                <a:cs typeface="Archivo ExtraBold"/>
                <a:sym typeface="Archivo ExtraBold"/>
              </a:rPr>
              <a:t>Q</a:t>
            </a:r>
            <a:r>
              <a:rPr lang="tr-TR" sz="2800" dirty="0">
                <a:solidFill>
                  <a:srgbClr val="FFFFFF"/>
                </a:solidFill>
                <a:latin typeface="Archivo ExtraBold"/>
                <a:ea typeface="Calibri"/>
                <a:cs typeface="Archivo ExtraBold"/>
                <a:sym typeface="Archivo ExtraBold"/>
              </a:rPr>
              <a:t>R </a:t>
            </a:r>
            <a:r>
              <a:rPr lang="tr-TR" sz="2800" dirty="0" err="1">
                <a:solidFill>
                  <a:srgbClr val="FFFFFF"/>
                </a:solidFill>
                <a:latin typeface="Archivo ExtraBold"/>
                <a:ea typeface="Calibri"/>
                <a:cs typeface="Archivo ExtraBold"/>
                <a:sym typeface="Archivo ExtraBold"/>
              </a:rPr>
              <a:t>Code</a:t>
            </a:r>
            <a:r>
              <a:rPr lang="tr-TR" sz="2800" dirty="0">
                <a:solidFill>
                  <a:srgbClr val="FFFFFF"/>
                </a:solidFill>
                <a:latin typeface="Archivo ExtraBold"/>
                <a:ea typeface="Calibri"/>
                <a:cs typeface="Archivo ExtraBold"/>
                <a:sym typeface="Archivo ExtraBold"/>
              </a:rPr>
              <a:t> </a:t>
            </a:r>
            <a:r>
              <a:rPr lang="tr-TR" sz="2800" dirty="0" err="1">
                <a:solidFill>
                  <a:srgbClr val="FFFFFF"/>
                </a:solidFill>
                <a:latin typeface="Archivo ExtraBold"/>
                <a:ea typeface="Calibri"/>
                <a:cs typeface="Archivo ExtraBold"/>
                <a:sym typeface="Archivo ExtraBold"/>
              </a:rPr>
              <a:t>Screen</a:t>
            </a:r>
            <a:endParaRPr lang="tr-TR" sz="2800" b="0" i="0" u="none" strike="noStrike" cap="none" dirty="0">
              <a:solidFill>
                <a:srgbClr val="000000"/>
              </a:solidFill>
              <a:latin typeface="Calibri"/>
              <a:ea typeface="Calibri"/>
              <a:cs typeface="Calibri"/>
              <a:sym typeface="Calibri"/>
            </a:endParaRPr>
          </a:p>
        </p:txBody>
      </p:sp>
      <p:sp>
        <p:nvSpPr>
          <p:cNvPr id="76" name="Google Shape;76;p15"/>
          <p:cNvSpPr/>
          <p:nvPr/>
        </p:nvSpPr>
        <p:spPr>
          <a:xfrm>
            <a:off x="353400" y="1021564"/>
            <a:ext cx="3353059" cy="1550179"/>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Clr>
                <a:srgbClr val="BCB3FF"/>
              </a:buClr>
              <a:buSzPts val="1300"/>
              <a:buFont typeface="Archivo SemiBold"/>
              <a:buNone/>
            </a:pPr>
            <a:r>
              <a:rPr lang="en-US" sz="1300" dirty="0">
                <a:solidFill>
                  <a:schemeClr val="bg1">
                    <a:lumMod val="95000"/>
                  </a:schemeClr>
                </a:solidFill>
                <a:latin typeface="Calibri"/>
                <a:ea typeface="Calibri"/>
                <a:cs typeface="Calibri"/>
                <a:sym typeface="Calibri"/>
              </a:rPr>
              <a:t>Users automatically receive a unique QR code specific to their payment transactions. This QR code contains information such as the amount of gasoline purchased (in liters), the transaction amount, and the date of the transaction. Gas station attendants complete the user's fuel filling process by scanning this QR code.</a:t>
            </a:r>
            <a:endParaRPr lang="tr-TR" sz="1300" b="0" i="0" u="none" strike="noStrike" cap="none" dirty="0">
              <a:solidFill>
                <a:schemeClr val="bg1">
                  <a:lumMod val="95000"/>
                </a:schemeClr>
              </a:solidFill>
              <a:latin typeface="Calibri"/>
              <a:ea typeface="Calibri"/>
              <a:cs typeface="Calibri"/>
              <a:sym typeface="Calibri"/>
            </a:endParaRPr>
          </a:p>
        </p:txBody>
      </p:sp>
      <p:pic>
        <p:nvPicPr>
          <p:cNvPr id="5" name="Resim 4" descr="metin, ekran görüntüsü, mobil telefon, akıllı telefon içeren bir resim&#10;&#10;Açıklama otomatik olarak oluşturuldu">
            <a:extLst>
              <a:ext uri="{FF2B5EF4-FFF2-40B4-BE49-F238E27FC236}">
                <a16:creationId xmlns:a16="http://schemas.microsoft.com/office/drawing/2014/main" id="{5534D237-DBC7-A7B0-13FE-89D435BD120E}"/>
              </a:ext>
            </a:extLst>
          </p:cNvPr>
          <p:cNvPicPr>
            <a:picLocks noChangeAspect="1"/>
          </p:cNvPicPr>
          <p:nvPr/>
        </p:nvPicPr>
        <p:blipFill>
          <a:blip r:embed="rId6"/>
          <a:stretch>
            <a:fillRect/>
          </a:stretch>
        </p:blipFill>
        <p:spPr>
          <a:xfrm>
            <a:off x="5735169" y="271319"/>
            <a:ext cx="2474259" cy="4577717"/>
          </a:xfrm>
          <a:prstGeom prst="rect">
            <a:avLst/>
          </a:prstGeom>
        </p:spPr>
      </p:pic>
    </p:spTree>
    <p:extLst>
      <p:ext uri="{BB962C8B-B14F-4D97-AF65-F5344CB8AC3E}">
        <p14:creationId xmlns:p14="http://schemas.microsoft.com/office/powerpoint/2010/main" val="344261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0" y="-13"/>
            <a:ext cx="9144000" cy="5143513"/>
          </a:xfrm>
          <a:prstGeom prst="rect">
            <a:avLst/>
          </a:prstGeom>
          <a:noFill/>
          <a:ln>
            <a:noFill/>
          </a:ln>
        </p:spPr>
      </p:pic>
      <p:pic>
        <p:nvPicPr>
          <p:cNvPr id="73" name="Google Shape;73;p15"/>
          <p:cNvPicPr preferRelativeResize="0"/>
          <p:nvPr/>
        </p:nvPicPr>
        <p:blipFill>
          <a:blip r:embed="rId4">
            <a:alphaModFix/>
          </a:blip>
          <a:stretch>
            <a:fillRect/>
          </a:stretch>
        </p:blipFill>
        <p:spPr>
          <a:xfrm>
            <a:off x="8372925" y="4413024"/>
            <a:ext cx="417674" cy="357484"/>
          </a:xfrm>
          <a:prstGeom prst="rect">
            <a:avLst/>
          </a:prstGeom>
          <a:noFill/>
          <a:ln>
            <a:noFill/>
          </a:ln>
        </p:spPr>
      </p:pic>
      <p:pic>
        <p:nvPicPr>
          <p:cNvPr id="74" name="Google Shape;74;p15"/>
          <p:cNvPicPr preferRelativeResize="0"/>
          <p:nvPr/>
        </p:nvPicPr>
        <p:blipFill>
          <a:blip r:embed="rId5">
            <a:alphaModFix/>
          </a:blip>
          <a:stretch>
            <a:fillRect/>
          </a:stretch>
        </p:blipFill>
        <p:spPr>
          <a:xfrm>
            <a:off x="353400" y="4382937"/>
            <a:ext cx="417674" cy="417674"/>
          </a:xfrm>
          <a:prstGeom prst="rect">
            <a:avLst/>
          </a:prstGeom>
          <a:noFill/>
          <a:ln>
            <a:noFill/>
          </a:ln>
        </p:spPr>
      </p:pic>
      <p:sp>
        <p:nvSpPr>
          <p:cNvPr id="75" name="Google Shape;75;p15"/>
          <p:cNvSpPr/>
          <p:nvPr/>
        </p:nvSpPr>
        <p:spPr>
          <a:xfrm>
            <a:off x="353400" y="342889"/>
            <a:ext cx="2282224" cy="45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500"/>
              <a:buFont typeface="Archivo ExtraBold"/>
              <a:buNone/>
            </a:pPr>
            <a:r>
              <a:rPr lang="tr-TR" sz="2800" dirty="0" err="1">
                <a:solidFill>
                  <a:srgbClr val="FFFFFF"/>
                </a:solidFill>
                <a:latin typeface="Archivo ExtraBold"/>
                <a:ea typeface="Calibri"/>
                <a:cs typeface="Archivo ExtraBold"/>
                <a:sym typeface="Archivo ExtraBold"/>
              </a:rPr>
              <a:t>Nft</a:t>
            </a:r>
            <a:r>
              <a:rPr lang="tr-TR" sz="2800" dirty="0">
                <a:solidFill>
                  <a:srgbClr val="FFFFFF"/>
                </a:solidFill>
                <a:latin typeface="Archivo ExtraBold"/>
                <a:ea typeface="Calibri"/>
                <a:cs typeface="Archivo ExtraBold"/>
                <a:sym typeface="Archivo ExtraBold"/>
              </a:rPr>
              <a:t> </a:t>
            </a:r>
            <a:r>
              <a:rPr lang="tr-TR" sz="2800" dirty="0" err="1">
                <a:solidFill>
                  <a:srgbClr val="FFFFFF"/>
                </a:solidFill>
                <a:latin typeface="Archivo ExtraBold"/>
                <a:ea typeface="Calibri"/>
                <a:cs typeface="Archivo ExtraBold"/>
                <a:sym typeface="Archivo ExtraBold"/>
              </a:rPr>
              <a:t>Screen</a:t>
            </a:r>
            <a:endParaRPr lang="tr-TR" sz="2800" b="0" i="0" u="none" strike="noStrike" cap="none" dirty="0">
              <a:solidFill>
                <a:srgbClr val="000000"/>
              </a:solidFill>
              <a:latin typeface="Calibri"/>
              <a:ea typeface="Calibri"/>
              <a:cs typeface="Calibri"/>
              <a:sym typeface="Calibri"/>
            </a:endParaRPr>
          </a:p>
        </p:txBody>
      </p:sp>
      <p:sp>
        <p:nvSpPr>
          <p:cNvPr id="76" name="Google Shape;76;p15"/>
          <p:cNvSpPr/>
          <p:nvPr/>
        </p:nvSpPr>
        <p:spPr>
          <a:xfrm>
            <a:off x="353400" y="1142091"/>
            <a:ext cx="3353059" cy="1585079"/>
          </a:xfrm>
          <a:prstGeom prst="rect">
            <a:avLst/>
          </a:prstGeom>
          <a:noFill/>
          <a:ln>
            <a:noFill/>
          </a:ln>
        </p:spPr>
        <p:txBody>
          <a:bodyPr spcFirstLastPara="1" wrap="square" lIns="0" tIns="0" rIns="0" bIns="0" anchor="t" anchorCtr="0">
            <a:noAutofit/>
          </a:bodyPr>
          <a:lstStyle/>
          <a:p>
            <a:pPr algn="just">
              <a:buClr>
                <a:srgbClr val="BCB3FF"/>
              </a:buClr>
              <a:buSzPts val="1300"/>
            </a:pPr>
            <a:r>
              <a:rPr lang="en-US" sz="1300" b="0" i="0" u="none" strike="noStrike" cap="none" dirty="0">
                <a:solidFill>
                  <a:schemeClr val="bg1">
                    <a:lumMod val="95000"/>
                  </a:schemeClr>
                </a:solidFill>
                <a:latin typeface="Calibri"/>
                <a:ea typeface="Calibri"/>
                <a:cs typeface="Calibri"/>
                <a:sym typeface="Calibri"/>
              </a:rPr>
              <a:t>It provides an interface where users can view the NFTs they have accumulated from their previous purchases. Users can review their collected NFTs, see details about them, and have the option to sell any NFT they wish. This screen allows users to manage their digital collections</a:t>
            </a:r>
            <a:endParaRPr lang="tr-TR" sz="1300" b="0" i="0" u="none" strike="noStrike" cap="none" dirty="0">
              <a:solidFill>
                <a:schemeClr val="bg1">
                  <a:lumMod val="95000"/>
                </a:schemeClr>
              </a:solidFill>
              <a:latin typeface="Calibri"/>
              <a:ea typeface="Calibri"/>
              <a:cs typeface="Calibri"/>
              <a:sym typeface="Calibri"/>
            </a:endParaRPr>
          </a:p>
        </p:txBody>
      </p:sp>
      <p:pic>
        <p:nvPicPr>
          <p:cNvPr id="5" name="Resim 4" descr="ekran görüntüsü içeren bir resim&#10;&#10;Açıklama otomatik olarak oluşturuldu">
            <a:extLst>
              <a:ext uri="{FF2B5EF4-FFF2-40B4-BE49-F238E27FC236}">
                <a16:creationId xmlns:a16="http://schemas.microsoft.com/office/drawing/2014/main" id="{EFDF410E-9CC4-1EAB-D439-CAE1F27B7411}"/>
              </a:ext>
            </a:extLst>
          </p:cNvPr>
          <p:cNvPicPr>
            <a:picLocks noChangeAspect="1"/>
          </p:cNvPicPr>
          <p:nvPr/>
        </p:nvPicPr>
        <p:blipFill>
          <a:blip r:embed="rId6"/>
          <a:stretch>
            <a:fillRect/>
          </a:stretch>
        </p:blipFill>
        <p:spPr>
          <a:xfrm>
            <a:off x="5695081" y="82860"/>
            <a:ext cx="2496308" cy="4778251"/>
          </a:xfrm>
          <a:prstGeom prst="rect">
            <a:avLst/>
          </a:prstGeom>
        </p:spPr>
      </p:pic>
    </p:spTree>
    <p:extLst>
      <p:ext uri="{BB962C8B-B14F-4D97-AF65-F5344CB8AC3E}">
        <p14:creationId xmlns:p14="http://schemas.microsoft.com/office/powerpoint/2010/main" val="4829830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461</Words>
  <Application>Microsoft Office PowerPoint</Application>
  <PresentationFormat>Ekran Gösterisi (16:9)</PresentationFormat>
  <Paragraphs>24</Paragraphs>
  <Slides>12</Slides>
  <Notes>12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Archivo ExtraBold</vt:lpstr>
      <vt:lpstr>Söhne</vt:lpstr>
      <vt:lpstr>Archivo SemiBold</vt:lpstr>
      <vt:lpstr>Calibri</vt:lpstr>
      <vt:lpstr>Arial</vt:lpstr>
      <vt:lpstr>Simple Light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Hasan Ayas</cp:lastModifiedBy>
  <cp:revision>13</cp:revision>
  <dcterms:modified xsi:type="dcterms:W3CDTF">2023-11-15T16:35:16Z</dcterms:modified>
</cp:coreProperties>
</file>