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  <p:sldMasterId id="2147483677" r:id="rId2"/>
  </p:sldMasterIdLst>
  <p:notesMasterIdLst>
    <p:notesMasterId r:id="rId7"/>
  </p:notesMasterIdLst>
  <p:handoutMasterIdLst>
    <p:handoutMasterId r:id="rId8"/>
  </p:handoutMasterIdLst>
  <p:sldIdLst>
    <p:sldId id="258" r:id="rId3"/>
    <p:sldId id="426" r:id="rId4"/>
    <p:sldId id="495" r:id="rId5"/>
    <p:sldId id="49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A9D"/>
    <a:srgbClr val="969696"/>
    <a:srgbClr val="AB1A86"/>
    <a:srgbClr val="FDB813"/>
    <a:srgbClr val="594F13"/>
    <a:srgbClr val="003F69"/>
    <a:srgbClr val="00B2EF"/>
    <a:srgbClr val="008CC4"/>
    <a:srgbClr val="0043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08" autoAdjust="0"/>
    <p:restoredTop sz="90480" autoAdjust="0"/>
  </p:normalViewPr>
  <p:slideViewPr>
    <p:cSldViewPr snapToGrid="0">
      <p:cViewPr>
        <p:scale>
          <a:sx n="120" d="100"/>
          <a:sy n="120" d="100"/>
        </p:scale>
        <p:origin x="288" y="-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720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 dirty="0" smtClean="0"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IBM Analytics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dirty="0"/>
              <a:t>© 2015 IBM Corporation</a:t>
            </a:r>
            <a:endParaRPr lang="en-US" sz="1200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D674A4ED-63EB-DF4F-8B48-B32E039141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88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smtClean="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smtClean="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16522" y="642745"/>
            <a:ext cx="3678229" cy="275867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1998" y="3573641"/>
            <a:ext cx="6005122" cy="488455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 dirty="0" smtClean="0"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IBM Analytics</a:t>
            </a:r>
            <a:br>
              <a:rPr lang="en-US" dirty="0" smtClean="0"/>
            </a:br>
            <a:r>
              <a:rPr lang="en-US" dirty="0" smtClean="0"/>
              <a:t>© 2015 IBM Corporation</a:t>
            </a: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 smtClean="0">
                <a:cs typeface="+mn-cs"/>
              </a:defRPr>
            </a:lvl1pPr>
          </a:lstStyle>
          <a:p>
            <a:pPr>
              <a:defRPr/>
            </a:pPr>
            <a:fld id="{040B581C-626E-294F-B722-58DBE95396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283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IBM </a:t>
            </a:r>
            <a:r>
              <a:rPr lang="en-US" dirty="0"/>
              <a:t>Analytics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dirty="0"/>
              <a:t>© </a:t>
            </a:r>
            <a:r>
              <a:rPr lang="en-US" dirty="0" smtClean="0"/>
              <a:t>2016 </a:t>
            </a:r>
            <a:r>
              <a:rPr lang="en-US" dirty="0"/>
              <a:t>IBM Corporation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29AEFC-F65E-6343-A56A-79CAA0DBC2EA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16075" y="642938"/>
            <a:ext cx="3678238" cy="27590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367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3" descr="Analytics-pos-inline.png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630175"/>
            <a:ext cx="12096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ibm_sp_lockup_western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47" y="602615"/>
            <a:ext cx="817632" cy="31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260350" y="906463"/>
            <a:ext cx="862171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" name="Picture 12" descr="BDA_PPT_color_4x3_whit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3683000"/>
            <a:ext cx="8631237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27013" y="2343150"/>
            <a:ext cx="8631614" cy="1077913"/>
          </a:xfrm>
        </p:spPr>
        <p:txBody>
          <a:bodyPr anchor="b"/>
          <a:lstStyle>
            <a:lvl1pPr>
              <a:defRPr sz="35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49237" y="917575"/>
            <a:ext cx="8593311" cy="492125"/>
          </a:xfrm>
        </p:spPr>
        <p:txBody>
          <a:bodyPr anchor="b"/>
          <a:lstStyle>
            <a:lvl1pPr marL="0" indent="0">
              <a:buFont typeface="Wingdings" charset="0"/>
              <a:buNone/>
              <a:defRPr sz="11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black">
          <a:xfrm>
            <a:off x="5934075" y="6481763"/>
            <a:ext cx="30543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r"/>
            <a:r>
              <a:rPr lang="en-US" sz="900" dirty="0"/>
              <a:t>© </a:t>
            </a:r>
            <a:r>
              <a:rPr lang="en-US" sz="900" dirty="0" smtClean="0"/>
              <a:t>2017 </a:t>
            </a:r>
            <a:r>
              <a:rPr lang="en-US" sz="900" dirty="0"/>
              <a:t>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362991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105150" y="1821485"/>
            <a:ext cx="5661454" cy="4343400"/>
          </a:xfrm>
        </p:spPr>
        <p:txBody>
          <a:bodyPr tIns="73152"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57174" y="1828884"/>
            <a:ext cx="2743200" cy="435527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itle 10"/>
          <p:cNvSpPr>
            <a:spLocks noGrp="1"/>
          </p:cNvSpPr>
          <p:nvPr>
            <p:ph type="title"/>
          </p:nvPr>
        </p:nvSpPr>
        <p:spPr>
          <a:xfrm>
            <a:off x="342489" y="300858"/>
            <a:ext cx="8436385" cy="9144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0304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TYLE - white IBV l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2"/>
          <p:cNvPicPr>
            <a:picLocks noChangeAspect="1"/>
          </p:cNvPicPr>
          <p:nvPr userDrawn="1"/>
        </p:nvPicPr>
        <p:blipFill>
          <a:blip r:embed="rId2" cstate="screen">
            <a:grayscl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778875" y="6170613"/>
            <a:ext cx="2047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899275" y="6562725"/>
            <a:ext cx="1704975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358775" y="6577013"/>
            <a:ext cx="333375" cy="165100"/>
          </a:xfrm>
          <a:prstGeom prst="rect">
            <a:avLst/>
          </a:prstGeom>
        </p:spPr>
        <p:txBody>
          <a:bodyPr lIns="0" tIns="0" rIns="0" bIns="0"/>
          <a:lstStyle/>
          <a:p>
            <a:fld id="{03203BD5-EEE8-4CA3-B4C8-3E04B524F290}" type="slidenum">
              <a:rPr lang="en-US" sz="800">
                <a:solidFill>
                  <a:srgbClr val="F2F2F2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pPr/>
              <a:t>‹#›</a:t>
            </a:fld>
            <a:endParaRPr lang="en-US" sz="800" dirty="0">
              <a:solidFill>
                <a:srgbClr val="F2F2F2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744538" y="6577013"/>
            <a:ext cx="1130300" cy="109537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eaLnBrk="0" hangingPunct="0"/>
            <a:r>
              <a:rPr lang="en-US" sz="800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©2015 IBM Corporation</a:t>
            </a:r>
          </a:p>
        </p:txBody>
      </p:sp>
      <p:sp>
        <p:nvSpPr>
          <p:cNvPr id="9" name="TextBox 44"/>
          <p:cNvSpPr txBox="1">
            <a:spLocks noChangeArrowheads="1"/>
          </p:cNvSpPr>
          <p:nvPr userDrawn="1"/>
        </p:nvSpPr>
        <p:spPr bwMode="auto">
          <a:xfrm>
            <a:off x="3094038" y="6577013"/>
            <a:ext cx="1020762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IBM Confidential</a:t>
            </a:r>
          </a:p>
        </p:txBody>
      </p:sp>
      <p:sp>
        <p:nvSpPr>
          <p:cNvPr id="10" name="Date Placeholder 2"/>
          <p:cNvSpPr txBox="1">
            <a:spLocks/>
          </p:cNvSpPr>
          <p:nvPr userDrawn="1"/>
        </p:nvSpPr>
        <p:spPr>
          <a:xfrm>
            <a:off x="2090738" y="6577013"/>
            <a:ext cx="1004887" cy="138112"/>
          </a:xfrm>
          <a:prstGeom prst="rect">
            <a:avLst/>
          </a:prstGeom>
        </p:spPr>
        <p:txBody>
          <a:bodyPr lIns="0" tIns="0" rIns="0" bIns="0"/>
          <a:lstStyle/>
          <a:p>
            <a:fld id="{EE878D74-4171-42A9-8E95-05D9FC34E401}" type="datetime3">
              <a:rPr lang="en-US" sz="8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pPr/>
              <a:t>2 September 2017</a:t>
            </a:fld>
            <a:endParaRPr lang="en-US" sz="8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25176"/>
            <a:ext cx="6400800" cy="1752600"/>
          </a:xfrm>
        </p:spPr>
        <p:txBody>
          <a:bodyPr>
            <a:normAutofit/>
          </a:bodyPr>
          <a:lstStyle>
            <a:lvl1pPr marL="137160" indent="-137160" algn="l">
              <a:lnSpc>
                <a:spcPts val="3600"/>
              </a:lnSpc>
              <a:spcBef>
                <a:spcPts val="1800"/>
              </a:spcBef>
              <a:buNone/>
              <a:defRPr sz="32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0053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25176"/>
            <a:ext cx="6400800" cy="1752600"/>
          </a:xfrm>
        </p:spPr>
        <p:txBody>
          <a:bodyPr>
            <a:normAutofit/>
          </a:bodyPr>
          <a:lstStyle>
            <a:lvl1pPr marL="137160" indent="-137160" algn="l">
              <a:lnSpc>
                <a:spcPts val="3600"/>
              </a:lnSpc>
              <a:spcBef>
                <a:spcPts val="1200"/>
              </a:spcBef>
              <a:buNone/>
              <a:defRPr sz="32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0764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ided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4572000"/>
          </a:xfrm>
        </p:spPr>
        <p:txBody>
          <a:bodyPr tIns="914400" rtlCol="0" anchor="ctr">
            <a:normAutofit/>
          </a:bodyPr>
          <a:lstStyle>
            <a:lvl1pPr algn="ctr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47" y="4895849"/>
            <a:ext cx="8438993" cy="548640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>
                <a:solidFill>
                  <a:srgbClr val="00B0D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8444" y="5300878"/>
            <a:ext cx="8217524" cy="914400"/>
          </a:xfrm>
        </p:spPr>
        <p:txBody>
          <a:bodyPr anchor="b"/>
          <a:lstStyle>
            <a:lvl1pPr marL="0" indent="0">
              <a:spcBef>
                <a:spcPts val="900"/>
              </a:spcBef>
              <a:buNone/>
              <a:defRPr sz="1600" kern="1200">
                <a:solidFill>
                  <a:srgbClr val="6D6E7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367340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CBC73-C457-4C6F-BDD8-7C3C2CD9B071}" type="datetimeFigureOut">
              <a:rPr lang="en-US">
                <a:solidFill>
                  <a:srgbClr val="191919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pPr>
                <a:defRPr/>
              </a:pPr>
              <a:t>9/2/17</a:t>
            </a:fld>
            <a:endParaRPr lang="en-US" dirty="0">
              <a:solidFill>
                <a:srgbClr val="191919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191919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3C991-2034-42F6-8910-E303ED8D130B}" type="slidenum">
              <a:rPr lang="en-US">
                <a:solidFill>
                  <a:srgbClr val="191919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pPr>
                <a:defRPr/>
              </a:pPr>
              <a:t>‹#›</a:t>
            </a:fld>
            <a:endParaRPr lang="en-US" dirty="0">
              <a:solidFill>
                <a:srgbClr val="191919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4505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2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13" y="0"/>
            <a:ext cx="8782050" cy="609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228600" y="838200"/>
            <a:ext cx="8686800" cy="4953000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57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YELLOW 3 - Title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yellow-tri-color-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5463" y="6415088"/>
            <a:ext cx="63182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27" y="3663565"/>
            <a:ext cx="8440547" cy="338328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5760" y="5166360"/>
            <a:ext cx="8413115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12089" y="2975743"/>
            <a:ext cx="8466786" cy="67710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8560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73533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24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419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66700" y="1471749"/>
            <a:ext cx="4194175" cy="48973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13275" y="1471749"/>
            <a:ext cx="4195763" cy="48973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31179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817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081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42489" y="300858"/>
            <a:ext cx="8436385" cy="9144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541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43" y="1831144"/>
            <a:ext cx="8442931" cy="4357003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600">
                <a:solidFill>
                  <a:srgbClr val="002060"/>
                </a:solidFill>
              </a:defRPr>
            </a:lvl1pPr>
            <a:lvl2pPr marL="457200" indent="-228600">
              <a:spcBef>
                <a:spcPts val="0"/>
              </a:spcBef>
              <a:defRPr sz="1600">
                <a:solidFill>
                  <a:srgbClr val="002060"/>
                </a:solidFill>
              </a:defRPr>
            </a:lvl2pPr>
            <a:lvl3pPr marL="685800" indent="-228600">
              <a:spcBef>
                <a:spcPts val="0"/>
              </a:spcBef>
              <a:buFont typeface="Wingdings" pitchFamily="2" charset="2"/>
              <a:buChar char="§"/>
              <a:defRPr sz="1600">
                <a:solidFill>
                  <a:srgbClr val="002060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Title 10"/>
          <p:cNvSpPr>
            <a:spLocks noGrp="1"/>
          </p:cNvSpPr>
          <p:nvPr>
            <p:ph type="title"/>
          </p:nvPr>
        </p:nvSpPr>
        <p:spPr>
          <a:xfrm>
            <a:off x="342489" y="300858"/>
            <a:ext cx="8436385" cy="9144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53197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8342" y="1831563"/>
            <a:ext cx="4232700" cy="4354303"/>
          </a:xfrm>
        </p:spPr>
        <p:txBody>
          <a:bodyPr rIns="137160">
            <a:normAutofit/>
          </a:bodyPr>
          <a:lstStyle>
            <a:lvl1pPr marL="228600" indent="-228600">
              <a:spcBef>
                <a:spcPts val="900"/>
              </a:spcBef>
              <a:buFont typeface="Wingdings" pitchFamily="2" charset="2"/>
              <a:buChar char="§"/>
              <a:defRPr sz="1600">
                <a:solidFill>
                  <a:srgbClr val="002060"/>
                </a:solidFill>
              </a:defRPr>
            </a:lvl1pPr>
            <a:lvl2pPr marL="457200" indent="-228600">
              <a:spcBef>
                <a:spcPts val="0"/>
              </a:spcBef>
              <a:defRPr sz="1600">
                <a:solidFill>
                  <a:srgbClr val="002060"/>
                </a:solidFill>
              </a:defRPr>
            </a:lvl2pPr>
            <a:lvl3pPr marL="685800" indent="-228600">
              <a:spcBef>
                <a:spcPts val="0"/>
              </a:spcBef>
              <a:buFont typeface="Wingdings" pitchFamily="2" charset="2"/>
              <a:buChar char="§"/>
              <a:defRPr sz="1600">
                <a:solidFill>
                  <a:srgbClr val="002060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4684" y="1827209"/>
            <a:ext cx="4206875" cy="4355000"/>
          </a:xfrm>
        </p:spPr>
        <p:txBody>
          <a:bodyPr>
            <a:normAutofit/>
          </a:bodyPr>
          <a:lstStyle>
            <a:lvl1pPr marL="228600" indent="-228600">
              <a:spcBef>
                <a:spcPts val="900"/>
              </a:spcBef>
              <a:buFont typeface="Wingdings" pitchFamily="2" charset="2"/>
              <a:buChar char="§"/>
              <a:defRPr sz="1600">
                <a:solidFill>
                  <a:srgbClr val="002060"/>
                </a:solidFill>
              </a:defRPr>
            </a:lvl1pPr>
            <a:lvl2pPr marL="457200" indent="-228600">
              <a:spcBef>
                <a:spcPts val="0"/>
              </a:spcBef>
              <a:defRPr sz="1600">
                <a:solidFill>
                  <a:srgbClr val="002060"/>
                </a:solidFill>
              </a:defRPr>
            </a:lvl2pPr>
            <a:lvl3pPr marL="685800" indent="-228600">
              <a:spcBef>
                <a:spcPts val="0"/>
              </a:spcBef>
              <a:buFont typeface="Wingdings" pitchFamily="2" charset="2"/>
              <a:buChar char="§"/>
              <a:defRPr sz="1600">
                <a:solidFill>
                  <a:srgbClr val="002060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itle 10"/>
          <p:cNvSpPr>
            <a:spLocks noGrp="1"/>
          </p:cNvSpPr>
          <p:nvPr>
            <p:ph type="title"/>
          </p:nvPr>
        </p:nvSpPr>
        <p:spPr>
          <a:xfrm>
            <a:off x="342489" y="300858"/>
            <a:ext cx="8436385" cy="9144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75160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4.png"/><Relationship Id="rId13" Type="http://schemas.openxmlformats.org/officeDocument/2006/relationships/image" Target="../media/image5.jpeg"/><Relationship Id="rId1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9" descr="Analytics-pos-inline.png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88" y="280925"/>
            <a:ext cx="12096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5113" y="593725"/>
            <a:ext cx="8545512" cy="5016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6700" y="1269874"/>
            <a:ext cx="8542338" cy="509917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258763" y="549275"/>
            <a:ext cx="8620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black">
          <a:xfrm>
            <a:off x="5934075" y="6481763"/>
            <a:ext cx="30543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r"/>
            <a:r>
              <a:rPr lang="en-US" sz="900" dirty="0"/>
              <a:t>© </a:t>
            </a:r>
            <a:r>
              <a:rPr lang="en-US" sz="900" dirty="0" smtClean="0"/>
              <a:t>2017 </a:t>
            </a:r>
            <a:r>
              <a:rPr lang="en-US" sz="900" dirty="0"/>
              <a:t>IBM Corporation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90500" y="6456363"/>
            <a:ext cx="5524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5981CAD-D717-E041-9EB6-AABBDF800876}" type="slidenum">
              <a:rPr lang="en-US" sz="1000">
                <a:cs typeface="+mn-cs"/>
              </a:rPr>
              <a:pPr>
                <a:defRPr/>
              </a:pPr>
              <a:t>‹#›</a:t>
            </a:fld>
            <a:endParaRPr lang="en-US" sz="1000" dirty="0">
              <a:cs typeface="+mn-cs"/>
            </a:endParaRPr>
          </a:p>
        </p:txBody>
      </p:sp>
      <p:pic>
        <p:nvPicPr>
          <p:cNvPr id="1031" name="Picture 7" descr="ibm_sp_lockup_western-0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955" y="257493"/>
            <a:ext cx="817632" cy="31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9" r:id="rId5"/>
    <p:sldLayoutId id="2147483670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charset="0"/>
        <a:buChar char="§"/>
        <a:defRPr sz="2000" b="1">
          <a:solidFill>
            <a:srgbClr val="000000"/>
          </a:solidFill>
          <a:latin typeface="+mn-lt"/>
          <a:ea typeface="+mn-ea"/>
          <a:cs typeface="ＭＳ Ｐゴシック" charset="0"/>
        </a:defRPr>
      </a:lvl1pPr>
      <a:lvl2pPr marL="515938" indent="-22542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0"/>
        <a:buChar char="-"/>
        <a:defRPr sz="1800">
          <a:solidFill>
            <a:schemeClr val="tx1"/>
          </a:solidFill>
          <a:latin typeface="+mn-lt"/>
          <a:ea typeface="+mn-ea"/>
        </a:defRPr>
      </a:lvl2pPr>
      <a:lvl3pPr marL="804863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430338" indent="-1762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ea typeface="+mn-ea"/>
        </a:defRPr>
      </a:lvl4pPr>
      <a:lvl5pPr marL="1719263" indent="-7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5pPr>
      <a:lvl6pPr marL="2176463" indent="-7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6pPr>
      <a:lvl7pPr marL="2633663" indent="-7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7pPr>
      <a:lvl8pPr marL="3090863" indent="-7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8pPr>
      <a:lvl9pPr marL="3548063" indent="-7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0838" y="1828800"/>
            <a:ext cx="8420100" cy="427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7" name="Picture 26"/>
          <p:cNvPicPr>
            <a:picLocks noChangeAspect="1"/>
          </p:cNvPicPr>
          <p:nvPr/>
        </p:nvPicPr>
        <p:blipFill>
          <a:blip r:embed="rId12" cstate="screen"/>
          <a:srcRect/>
          <a:stretch>
            <a:fillRect/>
          </a:stretch>
        </p:blipFill>
        <p:spPr bwMode="auto">
          <a:xfrm>
            <a:off x="8778875" y="6172200"/>
            <a:ext cx="20478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904038" y="6578600"/>
            <a:ext cx="1674812" cy="10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Date Placeholder 5"/>
          <p:cNvSpPr txBox="1">
            <a:spLocks/>
          </p:cNvSpPr>
          <p:nvPr/>
        </p:nvSpPr>
        <p:spPr>
          <a:xfrm>
            <a:off x="744538" y="6577013"/>
            <a:ext cx="1130300" cy="109537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eaLnBrk="0" hangingPunct="0"/>
            <a:r>
              <a:rPr lang="en-US" sz="800" dirty="0">
                <a:solidFill>
                  <a:srgbClr val="666666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©2015 IBM Corporation</a:t>
            </a:r>
          </a:p>
        </p:txBody>
      </p:sp>
      <p:sp>
        <p:nvSpPr>
          <p:cNvPr id="31" name="Date Placeholder 2"/>
          <p:cNvSpPr txBox="1">
            <a:spLocks/>
          </p:cNvSpPr>
          <p:nvPr/>
        </p:nvSpPr>
        <p:spPr>
          <a:xfrm>
            <a:off x="2090738" y="6577013"/>
            <a:ext cx="1004887" cy="138112"/>
          </a:xfrm>
          <a:prstGeom prst="rect">
            <a:avLst/>
          </a:prstGeom>
        </p:spPr>
        <p:txBody>
          <a:bodyPr lIns="0" tIns="0" rIns="0" bIns="0"/>
          <a:lstStyle/>
          <a:p>
            <a:fld id="{B7D3F397-3EBC-4BDC-80D6-BC5CB85E0F6C}" type="datetime3">
              <a:rPr lang="en-US" sz="800">
                <a:solidFill>
                  <a:srgbClr val="666666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pPr/>
              <a:t>2 September 2017</a:t>
            </a:fld>
            <a:endParaRPr lang="en-US" sz="800" dirty="0">
              <a:solidFill>
                <a:srgbClr val="666666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2" name="Slide Number Placeholder 4"/>
          <p:cNvSpPr txBox="1">
            <a:spLocks/>
          </p:cNvSpPr>
          <p:nvPr/>
        </p:nvSpPr>
        <p:spPr>
          <a:xfrm>
            <a:off x="358775" y="6577013"/>
            <a:ext cx="333375" cy="165100"/>
          </a:xfrm>
          <a:prstGeom prst="rect">
            <a:avLst/>
          </a:prstGeom>
        </p:spPr>
        <p:txBody>
          <a:bodyPr lIns="0" tIns="0" rIns="0" bIns="0"/>
          <a:lstStyle/>
          <a:p>
            <a:fld id="{F3614844-556A-4E1F-AA52-5B4B05C48448}" type="slidenum">
              <a:rPr lang="en-US" sz="800">
                <a:solidFill>
                  <a:srgbClr val="666666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pPr/>
              <a:t>‹#›</a:t>
            </a:fld>
            <a:endParaRPr lang="en-US" sz="800" dirty="0">
              <a:solidFill>
                <a:srgbClr val="666666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9" name="Text Placeholder 3"/>
          <p:cNvSpPr txBox="1">
            <a:spLocks/>
          </p:cNvSpPr>
          <p:nvPr userDrawn="1"/>
        </p:nvSpPr>
        <p:spPr>
          <a:xfrm>
            <a:off x="381000" y="6172200"/>
            <a:ext cx="8382000" cy="3810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600"/>
            </a:lvl1pPr>
          </a:lstStyle>
          <a:p>
            <a:pPr marL="228600" indent="-228600" eaLnBrk="0" hangingPunct="0">
              <a:spcBef>
                <a:spcPts val="0"/>
              </a:spcBef>
              <a:defRPr/>
            </a:pPr>
            <a:r>
              <a:rPr lang="en-US" sz="1000" b="1" dirty="0" smtClean="0">
                <a:solidFill>
                  <a:srgbClr val="FFFFFF">
                    <a:lumMod val="50000"/>
                  </a:srgbClr>
                </a:solidFill>
                <a:latin typeface="Arial"/>
                <a:ea typeface="ＭＳ Ｐゴシック" pitchFamily="34" charset="-128"/>
                <a:cs typeface="MS PGothic" charset="0"/>
              </a:rPr>
              <a:t>Source</a:t>
            </a:r>
            <a:r>
              <a:rPr lang="en-US" sz="1000" i="1" dirty="0" smtClean="0">
                <a:solidFill>
                  <a:srgbClr val="FFFFFF">
                    <a:lumMod val="50000"/>
                  </a:srgbClr>
                </a:solidFill>
                <a:latin typeface="Arial"/>
                <a:ea typeface="ＭＳ Ｐゴシック" pitchFamily="34" charset="-128"/>
                <a:cs typeface="MS PGothic" charset="0"/>
              </a:rPr>
              <a:t>: Analytics: The upside of disruption</a:t>
            </a:r>
            <a:r>
              <a:rPr lang="en-US" sz="1000" b="1" dirty="0" smtClean="0">
                <a:solidFill>
                  <a:srgbClr val="FFFFFF">
                    <a:lumMod val="50000"/>
                  </a:srgbClr>
                </a:solidFill>
                <a:latin typeface="Arial"/>
                <a:ea typeface="ＭＳ Ｐゴシック" pitchFamily="34" charset="-128"/>
                <a:cs typeface="MS PGothic" charset="0"/>
              </a:rPr>
              <a:t>. </a:t>
            </a:r>
            <a:r>
              <a:rPr lang="en-US" sz="1000" dirty="0" smtClean="0">
                <a:solidFill>
                  <a:srgbClr val="FFFFFF">
                    <a:lumMod val="50000"/>
                  </a:srgbClr>
                </a:solidFill>
                <a:latin typeface="Arial"/>
                <a:ea typeface="ＭＳ Ｐゴシック" pitchFamily="34" charset="-128"/>
                <a:cs typeface="MS PGothic" charset="0"/>
              </a:rPr>
              <a:t>IBM Institute for Business Value 2015 Analytics research study. </a:t>
            </a:r>
          </a:p>
          <a:p>
            <a:pPr marL="228600" indent="-228600" eaLnBrk="0" hangingPunct="0">
              <a:spcBef>
                <a:spcPts val="0"/>
              </a:spcBef>
              <a:defRPr/>
            </a:pPr>
            <a:r>
              <a:rPr lang="en-US" sz="1000" dirty="0" smtClean="0">
                <a:solidFill>
                  <a:srgbClr val="FFFFFF">
                    <a:lumMod val="50000"/>
                  </a:srgbClr>
                </a:solidFill>
                <a:latin typeface="Arial"/>
                <a:ea typeface="ＭＳ Ｐゴシック" pitchFamily="34" charset="-128"/>
                <a:cs typeface="MS PGothic" charset="0"/>
              </a:rPr>
              <a:t> © 2015 IBM Institute for Business Value. Cross-industry n = 1226. Healthcare &amp; Life Sciences Industries n = 80.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229600" y="0"/>
            <a:ext cx="914400" cy="70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137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</p:sldLayoutIdLst>
  <p:transition/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ＭＳ Ｐゴシック" pitchFamily="34" charset="-128"/>
          <a:cs typeface="MS PGothic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ＭＳ Ｐゴシック" pitchFamily="34" charset="-128"/>
          <a:cs typeface="MS PGothic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ＭＳ Ｐゴシック" pitchFamily="34" charset="-128"/>
          <a:cs typeface="MS PGothic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ＭＳ Ｐゴシック" pitchFamily="34" charset="-128"/>
          <a:cs typeface="MS PGothic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ＭＳ Ｐゴシック" pitchFamily="34" charset="-128"/>
          <a:cs typeface="MS PGothic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9pPr>
    </p:titleStyle>
    <p:bodyStyle>
      <a:lvl1pPr marL="228600" indent="-228600" algn="l" rtl="0" eaLnBrk="0" fontAlgn="base" hangingPunct="0">
        <a:spcBef>
          <a:spcPts val="900"/>
        </a:spcBef>
        <a:spcAft>
          <a:spcPct val="0"/>
        </a:spcAft>
        <a:buFont typeface="Wingdings" pitchFamily="2" charset="2"/>
        <a:buChar char="§"/>
        <a:defRPr sz="1600" kern="1200">
          <a:solidFill>
            <a:srgbClr val="002060"/>
          </a:solidFill>
          <a:latin typeface="+mn-lt"/>
          <a:ea typeface="ＭＳ Ｐゴシック" pitchFamily="34" charset="-128"/>
          <a:cs typeface="MS PGothic" charset="0"/>
        </a:defRPr>
      </a:lvl1pPr>
      <a:lvl2pPr marL="457200" indent="-2286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Char char="–"/>
        <a:defRPr sz="1600" kern="1200">
          <a:solidFill>
            <a:srgbClr val="002060"/>
          </a:solidFill>
          <a:latin typeface="+mn-lt"/>
          <a:ea typeface="ＭＳ Ｐゴシック" pitchFamily="34" charset="-128"/>
          <a:cs typeface="MS PGothic" charset="0"/>
        </a:defRPr>
      </a:lvl2pPr>
      <a:lvl3pPr marL="685800" indent="-2286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§"/>
        <a:defRPr sz="1600" kern="1200">
          <a:solidFill>
            <a:srgbClr val="002060"/>
          </a:solidFill>
          <a:latin typeface="+mn-lt"/>
          <a:ea typeface="ＭＳ Ｐゴシック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ＭＳ Ｐゴシック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ＭＳ Ｐゴシック" pitchFamily="34" charset="-128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Oil Blend Optimization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/>
              <a:t>Maximize Oil Company Profit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5316" y="998362"/>
            <a:ext cx="8593311" cy="336681"/>
          </a:xfrm>
        </p:spPr>
        <p:txBody>
          <a:bodyPr/>
          <a:lstStyle/>
          <a:p>
            <a:r>
              <a:rPr lang="en-US" sz="1400" dirty="0" err="1" smtClean="0">
                <a:sym typeface="Arial" charset="0"/>
              </a:rPr>
              <a:t>Sumeet</a:t>
            </a:r>
            <a:r>
              <a:rPr lang="en-US" sz="1400" dirty="0" smtClean="0">
                <a:sym typeface="Arial" charset="0"/>
              </a:rPr>
              <a:t> </a:t>
            </a:r>
            <a:r>
              <a:rPr lang="en-US" sz="1400" dirty="0" err="1" smtClean="0">
                <a:sym typeface="Arial" charset="0"/>
              </a:rPr>
              <a:t>Parashar</a:t>
            </a:r>
            <a:r>
              <a:rPr lang="en-US" sz="1400" dirty="0" smtClean="0">
                <a:sym typeface="Arial" charset="0"/>
              </a:rPr>
              <a:t>,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Arial" charset="0"/>
              </a:rPr>
              <a:t>Technical Specialist – IBM Data Science and Decision Optimization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6"/>
          <a:stretch/>
        </p:blipFill>
        <p:spPr>
          <a:xfrm>
            <a:off x="702430" y="1943153"/>
            <a:ext cx="3420740" cy="1754426"/>
          </a:xfrm>
          <a:prstGeom prst="rect">
            <a:avLst/>
          </a:prstGeom>
        </p:spPr>
      </p:pic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771742" y="1653519"/>
            <a:ext cx="12692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0" hangingPunct="0"/>
            <a:r>
              <a:rPr lang="en-US" b="1" smtClean="0"/>
              <a:t>Gas Data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760" y="1943153"/>
            <a:ext cx="3312983" cy="1768417"/>
          </a:xfrm>
          <a:prstGeom prst="rect">
            <a:avLst/>
          </a:prstGeom>
        </p:spPr>
      </p:pic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4941332" y="1653519"/>
            <a:ext cx="12692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0" hangingPunct="0"/>
            <a:r>
              <a:rPr lang="en-US" b="1" dirty="0" smtClean="0"/>
              <a:t>Oil Data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146372" y="1027951"/>
            <a:ext cx="8997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solidFill>
                  <a:srgbClr val="000000"/>
                </a:solidFill>
                <a:latin typeface="Helvetica" charset="0"/>
              </a:rPr>
              <a:t>Given:</a:t>
            </a:r>
            <a:r>
              <a:rPr lang="en-US" dirty="0" smtClean="0">
                <a:solidFill>
                  <a:srgbClr val="000000"/>
                </a:solidFill>
                <a:latin typeface="Helvetica" charset="0"/>
              </a:rPr>
              <a:t> Oil </a:t>
            </a:r>
            <a:r>
              <a:rPr lang="en-US" dirty="0">
                <a:solidFill>
                  <a:srgbClr val="000000"/>
                </a:solidFill>
                <a:latin typeface="Helvetica" charset="0"/>
              </a:rPr>
              <a:t>company manufactures different types of gasoline and </a:t>
            </a:r>
            <a:r>
              <a:rPr lang="en-US" dirty="0" smtClean="0">
                <a:solidFill>
                  <a:srgbClr val="000000"/>
                </a:solidFill>
                <a:latin typeface="Helvetica" charset="0"/>
              </a:rPr>
              <a:t>diesel by </a:t>
            </a:r>
            <a:r>
              <a:rPr lang="en-US" dirty="0">
                <a:solidFill>
                  <a:srgbClr val="000000"/>
                </a:solidFill>
                <a:latin typeface="Helvetica" charset="0"/>
              </a:rPr>
              <a:t>blending different types of crude oils 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6258" y="4057597"/>
            <a:ext cx="35654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Helvetica" charset="0"/>
              </a:rPr>
              <a:t>Objective:</a:t>
            </a:r>
            <a:r>
              <a:rPr lang="en-US" dirty="0">
                <a:solidFill>
                  <a:srgbClr val="000000"/>
                </a:solidFill>
                <a:latin typeface="Helvetica" charset="0"/>
              </a:rPr>
              <a:t> maximize profit.</a:t>
            </a:r>
            <a:endParaRPr lang="en-US" dirty="0"/>
          </a:p>
          <a:p>
            <a:r>
              <a:rPr lang="en-US" u="sng" dirty="0" smtClean="0">
                <a:solidFill>
                  <a:srgbClr val="000000"/>
                </a:solidFill>
                <a:latin typeface="Helvetica" charset="0"/>
              </a:rPr>
              <a:t>Decide:</a:t>
            </a:r>
            <a:r>
              <a:rPr lang="en-US" dirty="0" smtClean="0">
                <a:solidFill>
                  <a:srgbClr val="000000"/>
                </a:solidFill>
                <a:latin typeface="Helvetica" charset="0"/>
              </a:rPr>
              <a:t> decide </a:t>
            </a:r>
            <a:r>
              <a:rPr lang="en-US" dirty="0">
                <a:solidFill>
                  <a:srgbClr val="000000"/>
                </a:solidFill>
                <a:latin typeface="Helvetica" charset="0"/>
              </a:rPr>
              <a:t>how much crude oil to </a:t>
            </a:r>
            <a:r>
              <a:rPr lang="en-US" dirty="0" smtClean="0">
                <a:solidFill>
                  <a:srgbClr val="000000"/>
                </a:solidFill>
                <a:latin typeface="Helvetica" charset="0"/>
              </a:rPr>
              <a:t>buy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299887"/>
              </p:ext>
            </p:extLst>
          </p:nvPr>
        </p:nvGraphicFramePr>
        <p:xfrm>
          <a:off x="166257" y="5119886"/>
          <a:ext cx="3565484" cy="128991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891371"/>
                <a:gridCol w="891371"/>
                <a:gridCol w="891371"/>
                <a:gridCol w="891371"/>
              </a:tblGrid>
              <a:tr h="32247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Super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Regular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Diesel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47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Crude 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47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Crude 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47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Crude 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3903360" y="4250728"/>
            <a:ext cx="0" cy="2159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014573" y="4057597"/>
            <a:ext cx="52282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solidFill>
                  <a:srgbClr val="000000"/>
                </a:solidFill>
                <a:latin typeface="Helvetica" charset="0"/>
              </a:rPr>
              <a:t>Constraints: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Helvetica" charset="0"/>
              </a:rPr>
              <a:t>Meet demand; Octane level; Lead restrictions</a:t>
            </a: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rgbClr val="000000"/>
              </a:solidFill>
              <a:latin typeface="Helvetica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Company can only purchase 5,000 barrels of each type of crude oil per day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Company can process at most 14,000 barrels a day.</a:t>
            </a: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rgbClr val="000000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69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46372" y="1027951"/>
            <a:ext cx="89976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solidFill>
                  <a:srgbClr val="000000"/>
                </a:solidFill>
                <a:latin typeface="Helvetica" charset="0"/>
              </a:rPr>
              <a:t>Additional Variables and Constraints:</a:t>
            </a:r>
            <a:r>
              <a:rPr lang="en-US" dirty="0" smtClean="0">
                <a:solidFill>
                  <a:srgbClr val="000000"/>
                </a:solidFill>
                <a:latin typeface="Helvetica" charset="0"/>
              </a:rPr>
              <a:t> </a:t>
            </a:r>
          </a:p>
          <a:p>
            <a:endParaRPr lang="en-US" dirty="0" smtClean="0">
              <a:solidFill>
                <a:srgbClr val="000000"/>
              </a:solidFill>
              <a:latin typeface="Helvetica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The company has the option of advertising a gasoline, which increases the demand for this type of gasoline by ten barrels for every dollar spent</a:t>
            </a:r>
            <a:r>
              <a:rPr lang="en-US" dirty="0" smtClean="0"/>
              <a:t>.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u="sng" dirty="0" smtClean="0"/>
              <a:t>Decision Variable</a:t>
            </a:r>
            <a:r>
              <a:rPr lang="en-US" dirty="0" smtClean="0"/>
              <a:t>: How much to spend on each product promotion</a:t>
            </a: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0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DOcplexCloud</a:t>
            </a:r>
            <a:r>
              <a:rPr lang="en-US" dirty="0" smtClean="0"/>
              <a:t>: </a:t>
            </a:r>
            <a:r>
              <a:rPr lang="en-US" dirty="0" err="1" smtClean="0"/>
              <a:t>url</a:t>
            </a:r>
            <a:r>
              <a:rPr lang="en-US" dirty="0" smtClean="0"/>
              <a:t> and API key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914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0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BM Analytics_wht_template">
  <a:themeElements>
    <a:clrScheme name="Custom 2">
      <a:dk1>
        <a:srgbClr val="000000"/>
      </a:dk1>
      <a:lt1>
        <a:srgbClr val="FFFFFF"/>
      </a:lt1>
      <a:dk2>
        <a:srgbClr val="005D81"/>
      </a:dk2>
      <a:lt2>
        <a:srgbClr val="808080"/>
      </a:lt2>
      <a:accent1>
        <a:srgbClr val="007DAD"/>
      </a:accent1>
      <a:accent2>
        <a:srgbClr val="00B2EF"/>
      </a:accent2>
      <a:accent3>
        <a:srgbClr val="FFFFFF"/>
      </a:accent3>
      <a:accent4>
        <a:srgbClr val="000000"/>
      </a:accent4>
      <a:accent5>
        <a:srgbClr val="F39128"/>
      </a:accent5>
      <a:accent6>
        <a:srgbClr val="0070C0"/>
      </a:accent6>
      <a:hlink>
        <a:srgbClr val="007DAD"/>
      </a:hlink>
      <a:folHlink>
        <a:srgbClr val="F39128"/>
      </a:folHlink>
    </a:clrScheme>
    <a:fontScheme name="Big_Data_&amp;_Analytics_Brand_wht_templat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ig_Data_&amp;_Analytics_Brand_wh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3D1F5"/>
        </a:accent1>
        <a:accent2>
          <a:srgbClr val="008ABF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7DAD"/>
        </a:accent6>
        <a:hlink>
          <a:srgbClr val="007670"/>
        </a:hlink>
        <a:folHlink>
          <a:srgbClr val="FDB8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ZACS_Template_2016_4x3_V7(3).potx" id="{BA492A2B-8588-429D-8452-FD31B0767FBC}" vid="{DE6CF20A-CEEF-4A27-A122-AAD4BF063DB2}"/>
    </a:ext>
  </a:extLst>
</a:theme>
</file>

<file path=ppt/theme/theme2.xml><?xml version="1.0" encoding="utf-8"?>
<a:theme xmlns:a="http://schemas.openxmlformats.org/drawingml/2006/main" name="1_Custom Design">
  <a:themeElements>
    <a:clrScheme name="IBM January 2015 Presentation Palette">
      <a:dk1>
        <a:srgbClr val="191919"/>
      </a:dk1>
      <a:lt1>
        <a:srgbClr val="FFFFFF"/>
      </a:lt1>
      <a:dk2>
        <a:srgbClr val="666666"/>
      </a:dk2>
      <a:lt2>
        <a:srgbClr val="00B0DA"/>
      </a:lt2>
      <a:accent1>
        <a:srgbClr val="00A6A0"/>
      </a:accent1>
      <a:accent2>
        <a:srgbClr val="8CC63F"/>
      </a:accent2>
      <a:accent3>
        <a:srgbClr val="FDB813"/>
      </a:accent3>
      <a:accent4>
        <a:srgbClr val="F19027"/>
      </a:accent4>
      <a:accent5>
        <a:srgbClr val="F04E37"/>
      </a:accent5>
      <a:accent6>
        <a:srgbClr val="AB1A86"/>
      </a:accent6>
      <a:hlink>
        <a:srgbClr val="00B0DA"/>
      </a:hlink>
      <a:folHlink>
        <a:srgbClr val="7F1C7D"/>
      </a:folHlink>
    </a:clrScheme>
    <a:fontScheme name="2015 IBM Presentation Template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rmAutofit/>
      </a:bodyPr>
      <a:lstStyle>
        <a:defPPr>
          <a:spcBef>
            <a:spcPts val="900"/>
          </a:spcBef>
          <a:defRPr sz="1600" dirty="0" smtClean="0">
            <a:solidFill>
              <a:schemeClr val="tx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ZACS_Template_2016_4x3_V9(1)</Template>
  <TotalTime>64185</TotalTime>
  <Words>159</Words>
  <Application>Microsoft Macintosh PowerPoint</Application>
  <PresentationFormat>On-screen Show (4:3)</PresentationFormat>
  <Paragraphs>37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Calibri</vt:lpstr>
      <vt:lpstr>Helvetica</vt:lpstr>
      <vt:lpstr>MS PGothic</vt:lpstr>
      <vt:lpstr>ＭＳ Ｐゴシック</vt:lpstr>
      <vt:lpstr>Symbol</vt:lpstr>
      <vt:lpstr>Wingdings</vt:lpstr>
      <vt:lpstr>Arial</vt:lpstr>
      <vt:lpstr>IBM Analytics_wht_template</vt:lpstr>
      <vt:lpstr>1_Custom Design</vt:lpstr>
      <vt:lpstr>Oil Blend Optimization (Maximize Oil Company Profit)</vt:lpstr>
      <vt:lpstr>Problem Statement</vt:lpstr>
      <vt:lpstr>Problem Statement</vt:lpstr>
      <vt:lpstr>DOcplexCloud: url and API key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Headline Subhead</dc:title>
  <dc:creator>YIANNI Gamvros</dc:creator>
  <cp:lastModifiedBy>Sumeet PARASHAR</cp:lastModifiedBy>
  <cp:revision>473</cp:revision>
  <dcterms:created xsi:type="dcterms:W3CDTF">2016-09-05T20:33:35Z</dcterms:created>
  <dcterms:modified xsi:type="dcterms:W3CDTF">2017-09-03T20:12:07Z</dcterms:modified>
</cp:coreProperties>
</file>