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08062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16124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24186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32248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40310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48372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56434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64496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6A"/>
    <a:srgbClr val="000000"/>
    <a:srgbClr val="1B5FAE"/>
    <a:srgbClr val="1F285B"/>
    <a:srgbClr val="125528"/>
    <a:srgbClr val="5DB346"/>
    <a:srgbClr val="931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661"/>
  </p:normalViewPr>
  <p:slideViewPr>
    <p:cSldViewPr snapToGrid="0" snapToObjects="1">
      <p:cViewPr>
        <p:scale>
          <a:sx n="34" d="100"/>
          <a:sy n="34" d="100"/>
        </p:scale>
        <p:origin x="224" y="-1496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FEE10-73C0-F645-9E61-1251A7E3312C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863F1-3256-F842-8007-06EAA2FD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863F1-3256-F842-8007-06EAA2FD8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144000"/>
            <a:ext cx="40233600" cy="457200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0"/>
            <a:ext cx="40233600" cy="24688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43891200" cy="43891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9144000"/>
            <a:ext cx="40233600" cy="457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3716000"/>
            <a:ext cx="40233600" cy="24688800"/>
          </a:xfrm>
          <a:prstGeom prst="rect">
            <a:avLst/>
          </a:prstGeom>
        </p:spPr>
        <p:txBody>
          <a:bodyPr vert="horz" lIns="0" tIns="0" rIns="501612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2508062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81047" indent="-1881047" algn="l" defTabSz="2508062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Arial"/>
          <a:ea typeface="+mn-ea"/>
          <a:cs typeface="Arial"/>
        </a:defRPr>
      </a:lvl1pPr>
      <a:lvl2pPr marL="4075601" indent="-1567539" algn="l" defTabSz="2508062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Arial"/>
          <a:ea typeface="+mn-ea"/>
          <a:cs typeface="Arial"/>
        </a:defRPr>
      </a:lvl2pPr>
      <a:lvl3pPr marL="6270155" indent="-1254031" algn="l" defTabSz="2508062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Arial"/>
          <a:ea typeface="+mn-ea"/>
          <a:cs typeface="Arial"/>
        </a:defRPr>
      </a:lvl3pPr>
      <a:lvl4pPr marL="8778217" indent="-1254031" algn="l" defTabSz="2508062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Arial"/>
          <a:ea typeface="+mn-ea"/>
          <a:cs typeface="Arial"/>
        </a:defRPr>
      </a:lvl4pPr>
      <a:lvl5pPr marL="11286279" indent="-1254031" algn="l" defTabSz="2508062" rtl="0" eaLnBrk="1" latinLnBrk="0" hangingPunct="1">
        <a:spcBef>
          <a:spcPct val="20000"/>
        </a:spcBef>
        <a:buFont typeface="Arial"/>
        <a:buChar char="»"/>
        <a:defRPr sz="8800" kern="1200">
          <a:solidFill>
            <a:schemeClr val="tx1"/>
          </a:solidFill>
          <a:latin typeface="Arial"/>
          <a:ea typeface="+mn-ea"/>
          <a:cs typeface="Arial"/>
        </a:defRPr>
      </a:lvl5pPr>
      <a:lvl6pPr marL="13794341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403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0465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8527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62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6124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186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248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310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372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434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496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492046" y="10430092"/>
            <a:ext cx="20336060" cy="103532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3358" y="1424671"/>
            <a:ext cx="37641441" cy="444272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3000" b="1" dirty="0">
                <a:solidFill>
                  <a:srgbClr val="0070C0"/>
                </a:solidFill>
                <a:latin typeface="Arial"/>
                <a:cs typeface="Arial"/>
              </a:rPr>
              <a:t>Overview of Uncertainty Quantification (UQ) </a:t>
            </a:r>
          </a:p>
          <a:p>
            <a:r>
              <a:rPr lang="en-US" sz="13000" b="1" dirty="0">
                <a:solidFill>
                  <a:srgbClr val="0070C0"/>
                </a:solidFill>
                <a:latin typeface="Arial"/>
                <a:cs typeface="Arial"/>
              </a:rPr>
              <a:t>Methods for Complex Models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46923" y="10421944"/>
            <a:ext cx="20904295" cy="24613451"/>
            <a:chOff x="1371600" y="9601200"/>
            <a:chExt cx="20116800" cy="14274108"/>
          </a:xfrm>
        </p:grpSpPr>
        <p:sp>
          <p:nvSpPr>
            <p:cNvPr id="6" name="Rectangle 5"/>
            <p:cNvSpPr/>
            <p:nvPr/>
          </p:nvSpPr>
          <p:spPr>
            <a:xfrm>
              <a:off x="1371600" y="9601200"/>
              <a:ext cx="20116800" cy="14173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0802" y="11887200"/>
              <a:ext cx="20057598" cy="11988108"/>
            </a:xfrm>
            <a:prstGeom prst="rect">
              <a:avLst/>
            </a:prstGeom>
            <a:noFill/>
          </p:spPr>
          <p:txBody>
            <a:bodyPr wrap="none" lIns="457200" tIns="457200" rIns="457200" bIns="457200" rtlCol="0">
              <a:noAutofit/>
            </a:bodyPr>
            <a:lstStyle/>
            <a:p>
              <a:pPr>
                <a:lnSpc>
                  <a:spcPct val="110000"/>
                </a:lnSpc>
              </a:pPr>
              <a:endParaRPr lang="en-US" sz="3600" dirty="0"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1600" y="9601201"/>
              <a:ext cx="20116800" cy="10139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lIns="457200" tIns="457200" rIns="457200" bIns="457200" rtlCol="0" anchor="ctr" anchorCtr="0">
              <a:no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Arial"/>
                  <a:cs typeface="Arial"/>
                </a:rPr>
                <a:t>UQ Components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357127" y="35244472"/>
            <a:ext cx="20877022" cy="44960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227B36-58A8-8E45-B0A3-BC5881F6B69D}"/>
              </a:ext>
            </a:extLst>
          </p:cNvPr>
          <p:cNvGrpSpPr/>
          <p:nvPr/>
        </p:nvGrpSpPr>
        <p:grpSpPr>
          <a:xfrm>
            <a:off x="6073300" y="40666313"/>
            <a:ext cx="21815900" cy="2413913"/>
            <a:chOff x="6073300" y="40666313"/>
            <a:chExt cx="21815900" cy="24139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8A1060-48D7-8A42-ACE1-0692A95762FA}"/>
                </a:ext>
              </a:extLst>
            </p:cNvPr>
            <p:cNvSpPr txBox="1"/>
            <p:nvPr/>
          </p:nvSpPr>
          <p:spPr>
            <a:xfrm>
              <a:off x="16002000" y="40666313"/>
              <a:ext cx="5486400" cy="1828800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 anchorCtr="0">
              <a:no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i="1" dirty="0">
                  <a:latin typeface="Arial"/>
                  <a:cs typeface="Arial"/>
                </a:rPr>
                <a:t>For additional information, contact:</a:t>
              </a:r>
            </a:p>
            <a:p>
              <a:r>
                <a:rPr lang="en-US" sz="2800" b="1" dirty="0">
                  <a:latin typeface="Arial"/>
                  <a:cs typeface="Arial"/>
                </a:rPr>
                <a:t>Khachik Sargsyan</a:t>
              </a:r>
            </a:p>
            <a:p>
              <a:r>
                <a:rPr lang="en-US" sz="2400" dirty="0">
                  <a:latin typeface="Arial"/>
                  <a:cs typeface="Arial"/>
                </a:rPr>
                <a:t>Principal Member of Technical Staff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42BBB1-8074-2F4C-A66F-7A7247FC5D8A}"/>
                </a:ext>
              </a:extLst>
            </p:cNvPr>
            <p:cNvSpPr txBox="1"/>
            <p:nvPr/>
          </p:nvSpPr>
          <p:spPr>
            <a:xfrm>
              <a:off x="22402800" y="40666313"/>
              <a:ext cx="5486400" cy="1828800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 anchorCtr="0">
              <a:no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latin typeface="Arial"/>
                  <a:cs typeface="Arial"/>
                </a:rPr>
                <a:t>Sandia National Laboratories</a:t>
              </a:r>
            </a:p>
            <a:p>
              <a:r>
                <a:rPr lang="en-US" sz="2400" dirty="0">
                  <a:latin typeface="Arial"/>
                  <a:cs typeface="Arial"/>
                </a:rPr>
                <a:t>(925) 294-4885</a:t>
              </a:r>
            </a:p>
            <a:p>
              <a:r>
                <a:rPr lang="en-US" sz="2400" dirty="0" err="1">
                  <a:latin typeface="Arial"/>
                  <a:cs typeface="Arial"/>
                </a:rPr>
                <a:t>ksargsy@sandia.gov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35528-4129-7F41-8B8D-514C11F5EAB4}"/>
                </a:ext>
              </a:extLst>
            </p:cNvPr>
            <p:cNvSpPr txBox="1"/>
            <p:nvPr/>
          </p:nvSpPr>
          <p:spPr>
            <a:xfrm>
              <a:off x="6073300" y="41251426"/>
              <a:ext cx="9144000" cy="1828800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 anchorCtr="0">
              <a:noAutofit/>
            </a:bodyPr>
            <a:lstStyle/>
            <a:p>
              <a:r>
                <a:rPr lang="en-US" sz="4000" b="1" dirty="0">
                  <a:solidFill>
                    <a:srgbClr val="1B5FAE"/>
                  </a:solidFill>
                  <a:latin typeface="Arial"/>
                  <a:cs typeface="Arial"/>
                </a:rPr>
                <a:t>e3sm.org</a:t>
              </a:r>
              <a:endParaRPr lang="en-US" sz="3600" dirty="0">
                <a:solidFill>
                  <a:srgbClr val="1B5FAE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928" name="Picture 927">
            <a:extLst>
              <a:ext uri="{FF2B5EF4-FFF2-40B4-BE49-F238E27FC236}">
                <a16:creationId xmlns:a16="http://schemas.microsoft.com/office/drawing/2014/main" id="{F02BB706-417D-8E44-A2C2-1B67909B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179" y="12449928"/>
            <a:ext cx="15415302" cy="6761399"/>
          </a:xfrm>
          <a:prstGeom prst="rect">
            <a:avLst/>
          </a:prstGeom>
        </p:spPr>
      </p:pic>
      <p:sp>
        <p:nvSpPr>
          <p:cNvPr id="929" name="Rectangle 928">
            <a:extLst>
              <a:ext uri="{FF2B5EF4-FFF2-40B4-BE49-F238E27FC236}">
                <a16:creationId xmlns:a16="http://schemas.microsoft.com/office/drawing/2014/main" id="{254BE734-B013-D640-92C3-27A8F1E66271}"/>
              </a:ext>
            </a:extLst>
          </p:cNvPr>
          <p:cNvSpPr/>
          <p:nvPr/>
        </p:nvSpPr>
        <p:spPr>
          <a:xfrm>
            <a:off x="1521525" y="19022324"/>
            <a:ext cx="10554044" cy="1641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endParaRPr lang="en-US" sz="4000" b="1" dirty="0">
              <a:solidFill>
                <a:srgbClr val="1B5FAE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4400" b="1" dirty="0">
                <a:solidFill>
                  <a:srgbClr val="1B5FAE"/>
                </a:solidFill>
                <a:latin typeface="Arial"/>
                <a:cs typeface="Arial"/>
              </a:rPr>
              <a:t>Forward UQ</a:t>
            </a:r>
          </a:p>
          <a:p>
            <a:pPr algn="just">
              <a:lnSpc>
                <a:spcPct val="110000"/>
              </a:lnSpc>
            </a:pPr>
            <a:endParaRPr lang="en-US" sz="4000" b="1" dirty="0">
              <a:solidFill>
                <a:srgbClr val="1B5FAE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3000" i="1" dirty="0">
                <a:latin typeface="Arial"/>
                <a:cs typeface="Arial"/>
              </a:rPr>
              <a:t>Given input parameter uncertainty, </a:t>
            </a:r>
          </a:p>
          <a:p>
            <a:pPr algn="ctr">
              <a:lnSpc>
                <a:spcPct val="110000"/>
              </a:lnSpc>
            </a:pPr>
            <a:r>
              <a:rPr lang="en-US" sz="3000" i="1" dirty="0">
                <a:latin typeface="Arial"/>
                <a:cs typeface="Arial"/>
              </a:rPr>
              <a:t>find output </a:t>
            </a:r>
            <a:r>
              <a:rPr lang="en-US" sz="3000" i="1" dirty="0" err="1">
                <a:latin typeface="Arial"/>
                <a:cs typeface="Arial"/>
              </a:rPr>
              <a:t>QoI</a:t>
            </a:r>
            <a:r>
              <a:rPr lang="en-US" sz="3000" i="1" dirty="0">
                <a:latin typeface="Arial"/>
                <a:cs typeface="Arial"/>
              </a:rPr>
              <a:t> distributions</a:t>
            </a:r>
          </a:p>
          <a:p>
            <a:pPr marL="571500" indent="-571500" algn="just">
              <a:lnSpc>
                <a:spcPct val="110000"/>
              </a:lnSpc>
              <a:buFont typeface="Arial"/>
              <a:buChar char="•"/>
            </a:pPr>
            <a:endParaRPr lang="en-US" sz="3000" dirty="0">
              <a:latin typeface="Arial"/>
              <a:cs typeface="Arial"/>
            </a:endParaRPr>
          </a:p>
          <a:p>
            <a:pPr marL="571500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Uncertainty propagation, model surrogate construction</a:t>
            </a:r>
          </a:p>
          <a:p>
            <a:pPr marL="571500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… otherwise called emulator, proxy, </a:t>
            </a:r>
            <a:r>
              <a:rPr lang="en-US" sz="3000" dirty="0" err="1">
                <a:latin typeface="Arial"/>
                <a:cs typeface="Arial"/>
              </a:rPr>
              <a:t>metamodel</a:t>
            </a:r>
            <a:r>
              <a:rPr lang="en-US" sz="3000" dirty="0">
                <a:latin typeface="Arial"/>
                <a:cs typeface="Arial"/>
              </a:rPr>
              <a:t>, response surface</a:t>
            </a:r>
          </a:p>
          <a:p>
            <a:pPr marL="571500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Global Sensitivity Analysis (GSA): </a:t>
            </a: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variance-based decomposition,</a:t>
            </a: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 err="1">
                <a:latin typeface="Arial"/>
                <a:cs typeface="Arial"/>
              </a:rPr>
              <a:t>Sobol</a:t>
            </a:r>
            <a:r>
              <a:rPr lang="en-US" sz="3000" dirty="0">
                <a:latin typeface="Arial"/>
                <a:cs typeface="Arial"/>
              </a:rPr>
              <a:t> sensitivities</a:t>
            </a:r>
          </a:p>
          <a:p>
            <a:pPr marL="1257300" lvl="1" algn="just">
              <a:lnSpc>
                <a:spcPct val="110000"/>
              </a:lnSpc>
            </a:pPr>
            <a:endParaRPr lang="en-US" sz="3000" dirty="0"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3000" i="1" dirty="0">
                <a:latin typeface="Arial"/>
                <a:cs typeface="Arial"/>
              </a:rPr>
              <a:t>Major challenges</a:t>
            </a:r>
          </a:p>
          <a:p>
            <a:pPr algn="just">
              <a:lnSpc>
                <a:spcPct val="110000"/>
              </a:lnSpc>
            </a:pPr>
            <a:endParaRPr lang="en-US" sz="3000" i="1" dirty="0">
              <a:latin typeface="Arial"/>
              <a:cs typeface="Arial"/>
            </a:endParaRP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Large number of input parameters </a:t>
            </a:r>
          </a:p>
          <a:p>
            <a:pPr marL="1371600" lvl="1" algn="just">
              <a:lnSpc>
                <a:spcPct val="110000"/>
              </a:lnSpc>
            </a:pPr>
            <a:r>
              <a:rPr lang="en-US" sz="3000" b="1" dirty="0">
                <a:latin typeface="Arial"/>
                <a:cs typeface="Arial"/>
              </a:rPr>
              <a:t>(curse of dimensionality)</a:t>
            </a: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Strong nonlinearities of input-output maps</a:t>
            </a: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Expense of forward simulations</a:t>
            </a:r>
          </a:p>
          <a:p>
            <a:pPr marL="1257300" lvl="1" algn="just">
              <a:lnSpc>
                <a:spcPct val="110000"/>
              </a:lnSpc>
            </a:pPr>
            <a:endParaRPr lang="en-US" sz="3000" b="1" dirty="0"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3000" i="1" dirty="0">
                <a:latin typeface="Arial"/>
                <a:cs typeface="Arial"/>
              </a:rPr>
              <a:t>Main tools</a:t>
            </a:r>
          </a:p>
          <a:p>
            <a:pPr algn="ctr">
              <a:lnSpc>
                <a:spcPct val="110000"/>
              </a:lnSpc>
            </a:pPr>
            <a:endParaRPr lang="en-US" sz="3000" i="1" dirty="0">
              <a:latin typeface="Arial"/>
              <a:cs typeface="Arial"/>
            </a:endParaRP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Polynomial Chaos </a:t>
            </a:r>
            <a:r>
              <a:rPr lang="en-US" sz="3000" dirty="0">
                <a:latin typeface="Arial"/>
                <a:cs typeface="Arial"/>
              </a:rPr>
              <a:t>surrogates are ideally fitted for parameter uncertainty propagation and  surrogate construction, also providing  free access to GSA</a:t>
            </a:r>
          </a:p>
          <a:p>
            <a:pPr marL="800100" lvl="1" algn="just">
              <a:lnSpc>
                <a:spcPct val="110000"/>
              </a:lnSpc>
            </a:pPr>
            <a:endParaRPr lang="en-US" sz="3000" dirty="0">
              <a:latin typeface="Arial"/>
              <a:cs typeface="Arial"/>
            </a:endParaRP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Weighted Iterative </a:t>
            </a:r>
            <a:r>
              <a:rPr lang="en-US" sz="3000" b="1" dirty="0">
                <a:latin typeface="Arial"/>
                <a:cs typeface="Arial"/>
              </a:rPr>
              <a:t>Bayesian Compressive Sensing </a:t>
            </a:r>
            <a:r>
              <a:rPr lang="en-US" sz="3000" dirty="0">
                <a:latin typeface="Arial"/>
                <a:cs typeface="Arial"/>
              </a:rPr>
              <a:t>(BCS) builds accurate surrogate models adaptively to enable forward UQ for large number of inputs and few forward simulations</a:t>
            </a:r>
          </a:p>
          <a:p>
            <a:pPr marL="1828800" lvl="1" indent="-571500" algn="just">
              <a:lnSpc>
                <a:spcPct val="110000"/>
              </a:lnSpc>
              <a:buFont typeface="Arial"/>
              <a:buChar char="•"/>
            </a:pPr>
            <a:endParaRPr lang="en-US" sz="3000" dirty="0">
              <a:latin typeface="Arial"/>
              <a:cs typeface="Arial"/>
            </a:endParaRPr>
          </a:p>
        </p:txBody>
      </p:sp>
      <p:sp>
        <p:nvSpPr>
          <p:cNvPr id="930" name="Rectangle 929">
            <a:extLst>
              <a:ext uri="{FF2B5EF4-FFF2-40B4-BE49-F238E27FC236}">
                <a16:creationId xmlns:a16="http://schemas.microsoft.com/office/drawing/2014/main" id="{3963D9D8-DB3B-B646-9435-3B3792851FC3}"/>
              </a:ext>
            </a:extLst>
          </p:cNvPr>
          <p:cNvSpPr/>
          <p:nvPr/>
        </p:nvSpPr>
        <p:spPr>
          <a:xfrm>
            <a:off x="8748151" y="16055265"/>
            <a:ext cx="12549749" cy="4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8791CBA3-18A3-E749-BEBC-3AC1A72E8075}"/>
              </a:ext>
            </a:extLst>
          </p:cNvPr>
          <p:cNvSpPr/>
          <p:nvPr/>
        </p:nvSpPr>
        <p:spPr>
          <a:xfrm>
            <a:off x="12589739" y="18973773"/>
            <a:ext cx="9170145" cy="1647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endParaRPr lang="en-US" sz="4000" b="1" dirty="0">
              <a:solidFill>
                <a:srgbClr val="1B5FAE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4400" b="1" dirty="0">
                <a:solidFill>
                  <a:srgbClr val="1B5FAE"/>
                </a:solidFill>
                <a:latin typeface="Arial"/>
                <a:cs typeface="Arial"/>
              </a:rPr>
              <a:t>Inverse UQ</a:t>
            </a:r>
          </a:p>
          <a:p>
            <a:pPr algn="just">
              <a:lnSpc>
                <a:spcPct val="110000"/>
              </a:lnSpc>
            </a:pPr>
            <a:endParaRPr lang="en-US" sz="4000" b="1" dirty="0">
              <a:solidFill>
                <a:srgbClr val="1B5FAE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3200" i="1" dirty="0">
                <a:latin typeface="Arial"/>
                <a:cs typeface="Arial"/>
              </a:rPr>
              <a:t>Given experimental/observational data, </a:t>
            </a:r>
          </a:p>
          <a:p>
            <a:pPr algn="ctr">
              <a:lnSpc>
                <a:spcPct val="110000"/>
              </a:lnSpc>
            </a:pPr>
            <a:r>
              <a:rPr lang="en-US" sz="3200" i="1" dirty="0">
                <a:latin typeface="Arial"/>
                <a:cs typeface="Arial"/>
              </a:rPr>
              <a:t>find input parameter distributions</a:t>
            </a:r>
          </a:p>
          <a:p>
            <a:pPr algn="just">
              <a:lnSpc>
                <a:spcPct val="110000"/>
              </a:lnSpc>
            </a:pPr>
            <a:endParaRPr lang="en-US" sz="3000" dirty="0">
              <a:latin typeface="Arial"/>
              <a:cs typeface="Arial"/>
            </a:endParaRPr>
          </a:p>
          <a:p>
            <a:pPr marL="571500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… otherwise called calibration, tuning, parameter estimation</a:t>
            </a:r>
          </a:p>
          <a:p>
            <a:pPr algn="just">
              <a:lnSpc>
                <a:spcPct val="110000"/>
              </a:lnSpc>
            </a:pPr>
            <a:endParaRPr lang="en-US" sz="3000" dirty="0"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3000" i="1" dirty="0">
                <a:latin typeface="Arial"/>
                <a:cs typeface="Arial"/>
              </a:rPr>
              <a:t>Major challenges</a:t>
            </a:r>
          </a:p>
          <a:p>
            <a:pPr marL="571500" indent="-571500" algn="just">
              <a:lnSpc>
                <a:spcPct val="110000"/>
              </a:lnSpc>
              <a:buFont typeface="Arial"/>
              <a:buChar char="•"/>
            </a:pPr>
            <a:endParaRPr lang="en-US" sz="3000" i="1" dirty="0">
              <a:latin typeface="Arial"/>
              <a:cs typeface="Arial"/>
            </a:endParaRP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Large number of input parameters (curse of dimensionality)</a:t>
            </a: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Physical constraints, identifiability, data scarcity</a:t>
            </a: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Model structural errors</a:t>
            </a:r>
          </a:p>
          <a:p>
            <a:pPr marL="1257300" lvl="1" algn="just">
              <a:lnSpc>
                <a:spcPct val="110000"/>
              </a:lnSpc>
            </a:pPr>
            <a:endParaRPr lang="en-US" sz="3000" b="1" dirty="0"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3000" i="1" dirty="0">
                <a:latin typeface="Arial"/>
                <a:cs typeface="Arial"/>
              </a:rPr>
              <a:t>Main tools</a:t>
            </a:r>
          </a:p>
          <a:p>
            <a:pPr algn="ctr">
              <a:lnSpc>
                <a:spcPct val="110000"/>
              </a:lnSpc>
            </a:pPr>
            <a:endParaRPr lang="en-US" sz="3000" i="1" dirty="0">
              <a:latin typeface="Arial"/>
              <a:cs typeface="Arial"/>
            </a:endParaRPr>
          </a:p>
          <a:p>
            <a:pPr marL="1371600" lvl="1" indent="-571500" algn="just">
              <a:lnSpc>
                <a:spcPct val="110000"/>
              </a:lnSpc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Bayesian calibration </a:t>
            </a:r>
            <a:r>
              <a:rPr lang="en-US" sz="3000" dirty="0">
                <a:latin typeface="Arial"/>
                <a:cs typeface="Arial"/>
              </a:rPr>
              <a:t>is well-suited for accounting uncertainties from various sources, e.g. observational noise, parametric uncertainties, internal stochasticity</a:t>
            </a:r>
          </a:p>
          <a:p>
            <a:pPr marL="800100" lvl="1" algn="just">
              <a:lnSpc>
                <a:spcPct val="110000"/>
              </a:lnSpc>
            </a:pPr>
            <a:endParaRPr lang="en-US" sz="3000" dirty="0">
              <a:latin typeface="Arial"/>
              <a:cs typeface="Arial"/>
            </a:endParaRPr>
          </a:p>
          <a:p>
            <a:pPr marL="13716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/>
                <a:cs typeface="Arial"/>
              </a:rPr>
              <a:t>Internal </a:t>
            </a:r>
            <a:r>
              <a:rPr lang="en-US" sz="3000" b="1" dirty="0">
                <a:latin typeface="Arial"/>
                <a:cs typeface="Arial"/>
              </a:rPr>
              <a:t>model error embedding </a:t>
            </a:r>
            <a:r>
              <a:rPr lang="en-US" sz="3000" dirty="0">
                <a:latin typeface="Arial"/>
                <a:cs typeface="Arial"/>
              </a:rPr>
              <a:t>approach to enable structural error representation and quantification, followed by accurate predictions (even </a:t>
            </a:r>
            <a:r>
              <a:rPr lang="en-US" sz="3000" dirty="0" err="1">
                <a:latin typeface="Arial"/>
                <a:cs typeface="Arial"/>
              </a:rPr>
              <a:t>extrapolatory</a:t>
            </a:r>
            <a:r>
              <a:rPr lang="en-US" sz="3000" dirty="0">
                <a:latin typeface="Arial"/>
                <a:cs typeface="Arial"/>
              </a:rPr>
              <a:t>!) with fair assessment of all sources of uncertainty, including structural errors</a:t>
            </a:r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5CB8368C-F65E-DD43-A1F6-2DF454B1CC9B}"/>
              </a:ext>
            </a:extLst>
          </p:cNvPr>
          <p:cNvSpPr/>
          <p:nvPr/>
        </p:nvSpPr>
        <p:spPr>
          <a:xfrm>
            <a:off x="12420600" y="19213594"/>
            <a:ext cx="9127002" cy="4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34" name="Picture 933">
            <a:extLst>
              <a:ext uri="{FF2B5EF4-FFF2-40B4-BE49-F238E27FC236}">
                <a16:creationId xmlns:a16="http://schemas.microsoft.com/office/drawing/2014/main" id="{2A360B67-19E8-EE41-A09E-D7E091B9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8889" y="12526749"/>
            <a:ext cx="12292721" cy="5921950"/>
          </a:xfrm>
          <a:prstGeom prst="rect">
            <a:avLst/>
          </a:prstGeom>
        </p:spPr>
      </p:pic>
      <p:sp>
        <p:nvSpPr>
          <p:cNvPr id="935" name="TextBox 934">
            <a:extLst>
              <a:ext uri="{FF2B5EF4-FFF2-40B4-BE49-F238E27FC236}">
                <a16:creationId xmlns:a16="http://schemas.microsoft.com/office/drawing/2014/main" id="{08A0870A-7D82-D240-A572-4B27D702BEBC}"/>
              </a:ext>
            </a:extLst>
          </p:cNvPr>
          <p:cNvSpPr txBox="1"/>
          <p:nvPr/>
        </p:nvSpPr>
        <p:spPr>
          <a:xfrm>
            <a:off x="22492046" y="10421944"/>
            <a:ext cx="20336060" cy="1760383"/>
          </a:xfrm>
          <a:prstGeom prst="rect">
            <a:avLst/>
          </a:prstGeom>
          <a:solidFill>
            <a:schemeClr val="accent1"/>
          </a:solidFill>
        </p:spPr>
        <p:txBody>
          <a:bodyPr wrap="none" lIns="457200" tIns="457200" rIns="457200" bIns="457200" rtlCol="0" anchor="ctr" anchorCtr="0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UQ Workflow</a:t>
            </a:r>
          </a:p>
        </p:txBody>
      </p:sp>
      <p:grpSp>
        <p:nvGrpSpPr>
          <p:cNvPr id="939" name="Group 938">
            <a:extLst>
              <a:ext uri="{FF2B5EF4-FFF2-40B4-BE49-F238E27FC236}">
                <a16:creationId xmlns:a16="http://schemas.microsoft.com/office/drawing/2014/main" id="{5C4923C2-5D6B-EC49-A2C9-E76144A0508A}"/>
              </a:ext>
            </a:extLst>
          </p:cNvPr>
          <p:cNvGrpSpPr/>
          <p:nvPr/>
        </p:nvGrpSpPr>
        <p:grpSpPr>
          <a:xfrm>
            <a:off x="22560477" y="35279249"/>
            <a:ext cx="20305674" cy="4468191"/>
            <a:chOff x="22402800" y="24612618"/>
            <a:chExt cx="20116800" cy="14173200"/>
          </a:xfrm>
        </p:grpSpPr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05D84031-2B61-4F42-BFFC-48C1B1DA48FD}"/>
                </a:ext>
              </a:extLst>
            </p:cNvPr>
            <p:cNvSpPr/>
            <p:nvPr/>
          </p:nvSpPr>
          <p:spPr>
            <a:xfrm>
              <a:off x="22402800" y="24612618"/>
              <a:ext cx="20116800" cy="14173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6BC95E66-5FC2-3547-826A-BF42CE251E10}"/>
                </a:ext>
              </a:extLst>
            </p:cNvPr>
            <p:cNvSpPr txBox="1"/>
            <p:nvPr/>
          </p:nvSpPr>
          <p:spPr>
            <a:xfrm>
              <a:off x="22402800" y="26898618"/>
              <a:ext cx="20116800" cy="11887200"/>
            </a:xfrm>
            <a:prstGeom prst="rect">
              <a:avLst/>
            </a:prstGeom>
            <a:noFill/>
          </p:spPr>
          <p:txBody>
            <a:bodyPr wrap="none" lIns="457200" tIns="457200" rIns="457200" bIns="457200" rtlCol="0">
              <a:noAutofit/>
            </a:bodyPr>
            <a:lstStyle/>
            <a:p>
              <a:pPr>
                <a:lnSpc>
                  <a:spcPct val="110000"/>
                </a:lnSpc>
              </a:pPr>
              <a:endParaRPr lang="en-US" sz="3600" dirty="0">
                <a:latin typeface="Arial"/>
                <a:cs typeface="Arial"/>
              </a:endParaRPr>
            </a:p>
          </p:txBody>
        </p:sp>
      </p:grpSp>
      <p:sp>
        <p:nvSpPr>
          <p:cNvPr id="945" name="Rectangle 944">
            <a:extLst>
              <a:ext uri="{FF2B5EF4-FFF2-40B4-BE49-F238E27FC236}">
                <a16:creationId xmlns:a16="http://schemas.microsoft.com/office/drawing/2014/main" id="{15F7384C-F40F-4148-8BC6-ED43F1553248}"/>
              </a:ext>
            </a:extLst>
          </p:cNvPr>
          <p:cNvSpPr/>
          <p:nvPr/>
        </p:nvSpPr>
        <p:spPr>
          <a:xfrm>
            <a:off x="2100382" y="37239502"/>
            <a:ext cx="1802121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git@github.com:ACME-Climate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/Uncertainty-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Quantification.git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 interface to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UQTk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v3.0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www.sandia.gov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uqtoolkit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Full workflow is non-intrusive, i.e. model runs as a black-box</a:t>
            </a: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B57299E4-D7C2-E541-901E-1A645E11DED6}"/>
              </a:ext>
            </a:extLst>
          </p:cNvPr>
          <p:cNvSpPr/>
          <p:nvPr/>
        </p:nvSpPr>
        <p:spPr>
          <a:xfrm>
            <a:off x="22624814" y="36763794"/>
            <a:ext cx="201769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Ricciuto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K. Sargsyan, P. Thornton,  The impact of parametric uncertainties on biogeochemistry in the ACME land model.  Journal of Advances in Modeling Earth Systems, 10(2), p. 297-319, 2018.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K. Sargsyan, H. N.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Najm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Ghanem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On the statistical calibration of physical models, International Journal for Chemical Kinetics, 47(4), p.246–276, 2015.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K. Sargsyan, C.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Safta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H.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Najm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B.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Debusschere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D.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Ricciuto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P. Thornton, Dimensionality reduction for complex models via Bayesian compressive sensing, International Journal for Uncertainty Quantification, 4(1), p.63-93, 2014.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4EC978F1-EAE9-0649-8B46-B5251AB18A0F}"/>
              </a:ext>
            </a:extLst>
          </p:cNvPr>
          <p:cNvSpPr txBox="1"/>
          <p:nvPr/>
        </p:nvSpPr>
        <p:spPr>
          <a:xfrm>
            <a:off x="1357127" y="35227301"/>
            <a:ext cx="20877022" cy="1300097"/>
          </a:xfrm>
          <a:prstGeom prst="rect">
            <a:avLst/>
          </a:prstGeom>
          <a:solidFill>
            <a:schemeClr val="accent1"/>
          </a:solidFill>
        </p:spPr>
        <p:txBody>
          <a:bodyPr wrap="none" lIns="457200" tIns="457200" rIns="457200" bIns="457200" rtlCol="0" anchor="ctr" anchorCtr="0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Software </a:t>
            </a:r>
          </a:p>
        </p:txBody>
      </p:sp>
      <p:pic>
        <p:nvPicPr>
          <p:cNvPr id="950" name="Picture 949">
            <a:extLst>
              <a:ext uri="{FF2B5EF4-FFF2-40B4-BE49-F238E27FC236}">
                <a16:creationId xmlns:a16="http://schemas.microsoft.com/office/drawing/2014/main" id="{EEA07CC8-EAAA-094C-9809-7DB847D33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6560" y="37239502"/>
            <a:ext cx="4179461" cy="1926470"/>
          </a:xfrm>
          <a:prstGeom prst="rect">
            <a:avLst/>
          </a:prstGeom>
        </p:spPr>
      </p:pic>
      <p:pic>
        <p:nvPicPr>
          <p:cNvPr id="952" name="Picture 951">
            <a:extLst>
              <a:ext uri="{FF2B5EF4-FFF2-40B4-BE49-F238E27FC236}">
                <a16:creationId xmlns:a16="http://schemas.microsoft.com/office/drawing/2014/main" id="{BEBB1847-CCEE-4C4A-B45E-25801651B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8400" y="41073841"/>
            <a:ext cx="3040209" cy="1643356"/>
          </a:xfrm>
          <a:prstGeom prst="rect">
            <a:avLst/>
          </a:prstGeom>
        </p:spPr>
      </p:pic>
      <p:pic>
        <p:nvPicPr>
          <p:cNvPr id="954" name="Picture 953">
            <a:extLst>
              <a:ext uri="{FF2B5EF4-FFF2-40B4-BE49-F238E27FC236}">
                <a16:creationId xmlns:a16="http://schemas.microsoft.com/office/drawing/2014/main" id="{94F7CEC9-47BB-2D43-882F-62F2D246E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600" y="41073840"/>
            <a:ext cx="4078650" cy="1572546"/>
          </a:xfrm>
          <a:prstGeom prst="rect">
            <a:avLst/>
          </a:prstGeom>
        </p:spPr>
      </p:pic>
      <p:sp>
        <p:nvSpPr>
          <p:cNvPr id="955" name="Rectangle 954">
            <a:extLst>
              <a:ext uri="{FF2B5EF4-FFF2-40B4-BE49-F238E27FC236}">
                <a16:creationId xmlns:a16="http://schemas.microsoft.com/office/drawing/2014/main" id="{12D5BEA3-886E-0444-AE42-975E03D55E13}"/>
              </a:ext>
            </a:extLst>
          </p:cNvPr>
          <p:cNvSpPr/>
          <p:nvPr/>
        </p:nvSpPr>
        <p:spPr>
          <a:xfrm>
            <a:off x="22492046" y="21127750"/>
            <a:ext cx="20336060" cy="137389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A440AC4F-963E-A444-A882-00C311554011}"/>
              </a:ext>
            </a:extLst>
          </p:cNvPr>
          <p:cNvSpPr txBox="1"/>
          <p:nvPr/>
        </p:nvSpPr>
        <p:spPr>
          <a:xfrm>
            <a:off x="22492046" y="21127749"/>
            <a:ext cx="20336060" cy="1822611"/>
          </a:xfrm>
          <a:prstGeom prst="rect">
            <a:avLst/>
          </a:prstGeom>
          <a:solidFill>
            <a:schemeClr val="accent1"/>
          </a:solidFill>
        </p:spPr>
        <p:txBody>
          <a:bodyPr wrap="none" lIns="457200" tIns="457200" rIns="457200" bIns="457200" rtlCol="0" anchor="ctr" anchorCtr="0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Selected ELM Results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553BD512-D81C-7A40-ACE6-9623326313B4}"/>
              </a:ext>
            </a:extLst>
          </p:cNvPr>
          <p:cNvSpPr txBox="1"/>
          <p:nvPr/>
        </p:nvSpPr>
        <p:spPr>
          <a:xfrm>
            <a:off x="22728016" y="12381028"/>
            <a:ext cx="761087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Surrogate construction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Perturbed parameter ensemble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Prior predictive distribution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Global sensitivity analysis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Model structural error embedding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Model correction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Can be non-intrusive!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Respects physics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Disambiguated with data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Calibration/tuning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Bayesian inference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Adaptive Markov chain Monte Carlo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Posterior analysis and 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Posterior predictive</a:t>
            </a:r>
          </a:p>
          <a:p>
            <a:pPr marL="1225296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Output uncertainty decomposition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B89F0D8F-1A67-F043-A157-1E08E40ADF33}"/>
              </a:ext>
            </a:extLst>
          </p:cNvPr>
          <p:cNvSpPr txBox="1"/>
          <p:nvPr/>
        </p:nvSpPr>
        <p:spPr>
          <a:xfrm>
            <a:off x="22560478" y="35227302"/>
            <a:ext cx="20305673" cy="1303096"/>
          </a:xfrm>
          <a:prstGeom prst="rect">
            <a:avLst/>
          </a:prstGeom>
          <a:solidFill>
            <a:schemeClr val="accent1"/>
          </a:solidFill>
        </p:spPr>
        <p:txBody>
          <a:bodyPr wrap="none" lIns="457200" tIns="457200" rIns="457200" bIns="457200" rtlCol="0" anchor="ctr" anchorCtr="0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pic>
        <p:nvPicPr>
          <p:cNvPr id="961" name="Picture 960">
            <a:extLst>
              <a:ext uri="{FF2B5EF4-FFF2-40B4-BE49-F238E27FC236}">
                <a16:creationId xmlns:a16="http://schemas.microsoft.com/office/drawing/2014/main" id="{1670083C-6E98-ED48-B11C-65BDB7959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38888" y="18437806"/>
            <a:ext cx="12292721" cy="1547043"/>
          </a:xfrm>
          <a:prstGeom prst="rect">
            <a:avLst/>
          </a:prstGeom>
        </p:spPr>
      </p:pic>
      <p:pic>
        <p:nvPicPr>
          <p:cNvPr id="962" name="Picture 961" descr="sens_total_3.eps">
            <a:extLst>
              <a:ext uri="{FF2B5EF4-FFF2-40B4-BE49-F238E27FC236}">
                <a16:creationId xmlns:a16="http://schemas.microsoft.com/office/drawing/2014/main" id="{1FE5FDAF-DA21-F44E-BF4F-F84665EE0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791" y="24213821"/>
            <a:ext cx="8979517" cy="5387708"/>
          </a:xfrm>
          <a:prstGeom prst="rect">
            <a:avLst/>
          </a:prstGeom>
        </p:spPr>
      </p:pic>
      <p:pic>
        <p:nvPicPr>
          <p:cNvPr id="963" name="Picture 962" descr="sensbar_GPP.eps">
            <a:extLst>
              <a:ext uri="{FF2B5EF4-FFF2-40B4-BE49-F238E27FC236}">
                <a16:creationId xmlns:a16="http://schemas.microsoft.com/office/drawing/2014/main" id="{FB9A5FF1-B5A8-E141-B14D-6EAA074AC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784" y="24211513"/>
            <a:ext cx="9735800" cy="5390016"/>
          </a:xfrm>
          <a:prstGeom prst="rect">
            <a:avLst/>
          </a:prstGeom>
        </p:spPr>
      </p:pic>
      <p:pic>
        <p:nvPicPr>
          <p:cNvPr id="964" name="Picture 963" descr="fit.jpg">
            <a:extLst>
              <a:ext uri="{FF2B5EF4-FFF2-40B4-BE49-F238E27FC236}">
                <a16:creationId xmlns:a16="http://schemas.microsoft.com/office/drawing/2014/main" id="{94B581D7-5A57-8346-9335-DE0B507354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0" y="29966011"/>
            <a:ext cx="14362108" cy="3077596"/>
          </a:xfrm>
          <a:prstGeom prst="rect">
            <a:avLst/>
          </a:prstGeom>
        </p:spPr>
      </p:pic>
      <p:sp>
        <p:nvSpPr>
          <p:cNvPr id="965" name="Rectangle 964">
            <a:extLst>
              <a:ext uri="{FF2B5EF4-FFF2-40B4-BE49-F238E27FC236}">
                <a16:creationId xmlns:a16="http://schemas.microsoft.com/office/drawing/2014/main" id="{D17C6925-6788-8D42-A015-E09D80A1E3F2}"/>
              </a:ext>
            </a:extLst>
          </p:cNvPr>
          <p:cNvSpPr/>
          <p:nvPr/>
        </p:nvSpPr>
        <p:spPr>
          <a:xfrm>
            <a:off x="25022830" y="23177540"/>
            <a:ext cx="6320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GSA for gross primary productivity (GPP) at 96 FLUXNET sites, grouped by PFTs</a:t>
            </a: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37B719AA-CF3A-5346-A2D4-6B09E4751F10}"/>
              </a:ext>
            </a:extLst>
          </p:cNvPr>
          <p:cNvSpPr/>
          <p:nvPr/>
        </p:nvSpPr>
        <p:spPr>
          <a:xfrm>
            <a:off x="32812734" y="23165438"/>
            <a:ext cx="10053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GSA for latent heat flux (LH) at the Missouri Ozark flux tower, showing monthly changes in sensitivities over a 3-year period</a:t>
            </a: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6C4E8EF3-D850-0048-AEC8-B1347189C246}"/>
              </a:ext>
            </a:extLst>
          </p:cNvPr>
          <p:cNvSpPr/>
          <p:nvPr/>
        </p:nvSpPr>
        <p:spPr>
          <a:xfrm>
            <a:off x="29158395" y="33255063"/>
            <a:ext cx="11814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Results from a calibration of monthly latent heat flux data at the Missouri Ozark flux. This calibration method partitions posterior uncertainties into errors from the surrogate model representation, posterior uncertainty and model error.</a:t>
            </a:r>
          </a:p>
        </p:txBody>
      </p:sp>
      <p:pic>
        <p:nvPicPr>
          <p:cNvPr id="968" name="Picture 967" descr="res_senscirc_TOTVEGC_s40.eps">
            <a:extLst>
              <a:ext uri="{FF2B5EF4-FFF2-40B4-BE49-F238E27FC236}">
                <a16:creationId xmlns:a16="http://schemas.microsoft.com/office/drawing/2014/main" id="{8832B3BB-FBE5-E14D-8F9F-58ACF3B888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784" y="29966011"/>
            <a:ext cx="4601784" cy="3681427"/>
          </a:xfrm>
          <a:prstGeom prst="rect">
            <a:avLst/>
          </a:prstGeom>
        </p:spPr>
      </p:pic>
      <p:sp>
        <p:nvSpPr>
          <p:cNvPr id="969" name="Rectangle 968">
            <a:extLst>
              <a:ext uri="{FF2B5EF4-FFF2-40B4-BE49-F238E27FC236}">
                <a16:creationId xmlns:a16="http://schemas.microsoft.com/office/drawing/2014/main" id="{8215873D-9148-E641-8032-3ACC3756CDE8}"/>
              </a:ext>
            </a:extLst>
          </p:cNvPr>
          <p:cNvSpPr/>
          <p:nvPr/>
        </p:nvSpPr>
        <p:spPr>
          <a:xfrm>
            <a:off x="23132438" y="33641807"/>
            <a:ext cx="4430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Main and joint sensitivities for Harvard Forest site</a:t>
            </a:r>
          </a:p>
        </p:txBody>
      </p: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80790C8A-AD23-6849-85C4-A76546C84722}"/>
              </a:ext>
            </a:extLst>
          </p:cNvPr>
          <p:cNvCxnSpPr>
            <a:cxnSpLocks/>
          </p:cNvCxnSpPr>
          <p:nvPr/>
        </p:nvCxnSpPr>
        <p:spPr>
          <a:xfrm>
            <a:off x="12316201" y="19475042"/>
            <a:ext cx="187883" cy="14997762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85AC59B-68BF-6F4A-BB84-8125C4CA0501}"/>
              </a:ext>
            </a:extLst>
          </p:cNvPr>
          <p:cNvCxnSpPr>
            <a:cxnSpLocks/>
          </p:cNvCxnSpPr>
          <p:nvPr/>
        </p:nvCxnSpPr>
        <p:spPr>
          <a:xfrm flipH="1">
            <a:off x="5067300" y="19336053"/>
            <a:ext cx="13677900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1" name="Rectangle 980">
            <a:extLst>
              <a:ext uri="{FF2B5EF4-FFF2-40B4-BE49-F238E27FC236}">
                <a16:creationId xmlns:a16="http://schemas.microsoft.com/office/drawing/2014/main" id="{62FD43C4-2317-5944-ABEB-F7AC108A2546}"/>
              </a:ext>
            </a:extLst>
          </p:cNvPr>
          <p:cNvSpPr/>
          <p:nvPr/>
        </p:nvSpPr>
        <p:spPr>
          <a:xfrm>
            <a:off x="822837" y="6615745"/>
            <a:ext cx="375819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0" b="1" dirty="0">
                <a:solidFill>
                  <a:srgbClr val="000000"/>
                </a:solidFill>
                <a:latin typeface="Arial"/>
                <a:cs typeface="Arial"/>
              </a:rPr>
              <a:t>Khachik Sargsyan (SNL-CA), Cosmin </a:t>
            </a:r>
            <a:r>
              <a:rPr lang="en-US" sz="7500" b="1" dirty="0" err="1">
                <a:solidFill>
                  <a:srgbClr val="000000"/>
                </a:solidFill>
                <a:latin typeface="Arial"/>
                <a:cs typeface="Arial"/>
              </a:rPr>
              <a:t>Safta</a:t>
            </a:r>
            <a:r>
              <a:rPr lang="en-US" sz="7500" b="1" dirty="0">
                <a:solidFill>
                  <a:srgbClr val="000000"/>
                </a:solidFill>
                <a:latin typeface="Arial"/>
                <a:cs typeface="Arial"/>
              </a:rPr>
              <a:t> (SNL-CA), Daniel </a:t>
            </a:r>
            <a:r>
              <a:rPr lang="en-US" sz="7500" b="1" dirty="0" err="1">
                <a:solidFill>
                  <a:srgbClr val="000000"/>
                </a:solidFill>
                <a:latin typeface="Arial"/>
                <a:cs typeface="Arial"/>
              </a:rPr>
              <a:t>Ricciuto</a:t>
            </a:r>
            <a:r>
              <a:rPr lang="en-US" sz="7500" b="1" dirty="0">
                <a:solidFill>
                  <a:srgbClr val="000000"/>
                </a:solidFill>
                <a:latin typeface="Arial"/>
                <a:cs typeface="Arial"/>
              </a:rPr>
              <a:t> (ORNL)</a:t>
            </a:r>
          </a:p>
        </p:txBody>
      </p:sp>
    </p:spTree>
    <p:extLst>
      <p:ext uri="{BB962C8B-B14F-4D97-AF65-F5344CB8AC3E}">
        <p14:creationId xmlns:p14="http://schemas.microsoft.com/office/powerpoint/2010/main" val="14931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573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DeGraaf</dc:creator>
  <cp:lastModifiedBy>Chris Sarki</cp:lastModifiedBy>
  <cp:revision>54</cp:revision>
  <dcterms:created xsi:type="dcterms:W3CDTF">2015-04-08T23:32:45Z</dcterms:created>
  <dcterms:modified xsi:type="dcterms:W3CDTF">2018-11-01T16:30:40Z</dcterms:modified>
</cp:coreProperties>
</file>