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0" r:id="rId38"/>
    <p:sldId id="288" r:id="rId39"/>
    <p:sldId id="289" r:id="rId40"/>
    <p:sldId id="296" r:id="rId41"/>
    <p:sldId id="301" r:id="rId42"/>
    <p:sldId id="297" r:id="rId43"/>
    <p:sldId id="298" r:id="rId44"/>
    <p:sldId id="302" r:id="rId45"/>
    <p:sldId id="299" r:id="rId46"/>
    <p:sldId id="303" r:id="rId47"/>
    <p:sldId id="300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2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Correlation Breach Types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Unknown CreditCard Hacking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Insider   Physical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1.000000 -0.002099 -0.002658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-0.008220 -0.016264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0.002099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CreditCard-0.002658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-0.059564 -0.025977 -0.046758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-0.115273 -0.059564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-0.184513 -0.332118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0.008220 -0.050273 -0.025977 -0.184513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0.016264 -0.090490 -0.046758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-0.332118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0.011633 -0.072490 -0.037457 -0.266054 -0.116032 -0.208854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Stationary-0.005458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-0.031408 -0.016229 -0.115273 -0.050273 -0.090490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0.000237 -0.091063 -0.047054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-0.334222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-0.145762 -0.262367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negative correlation between Hacking and Disclosure and Hacking and Physical.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Approach Taken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a variety of modeling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Classification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 and Logistic regression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Scored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Evaluated, adjusted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which model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the best.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selected models in order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 business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 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(8 types)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and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to Vectors)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Built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Split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70/30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Grid Search 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Validation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(scoring)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Report for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0.00 0.00 	0.00 	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0.78 0.30 	0.43 	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0.59 0.93 	0.72 	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0.83 0.21 	0.34 	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0.61 0.80 	0.69 	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0.77 0.75 	0.76 	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0.00 0.00 	0.00 	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0.00 0.00 	0.00 	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5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8" y="1371600"/>
            <a:ext cx="5647037" cy="4123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8852" y="5494990"/>
            <a:ext cx="500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 = 0.636919315403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accuracy shows 'Hack' with 694 correct classifications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highest is 'Phys' with 421 correct classifications, then 'PORT' with 264.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 were miscalculated as Hack when they should have been DISC. 153 were miscategorized as 'PHYS' when should be 'DISC'.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– ROC Curve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886691"/>
            <a:ext cx="7657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ROC Curves: The steeper the curve the more accurate it is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highest accuracy is shown by the CARD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accuracy is shown by the UNKN breach type.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better model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by the confusion matrix.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63907"/>
            <a:ext cx="692100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SVM model/Classification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0.67 0.44 	0.53 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0.71 0.70 	0.71 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0.83 0.87 	0.85 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0.84 0.77 	0.80 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0.74 0.82 	0.78 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0.84 0.90 	0.87 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0.73 0.52 	0.61 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0.67 0.05 	0.10 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avg/total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0.78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0.78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0.77    2454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SVM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990600"/>
            <a:ext cx="6672648" cy="442487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Random Forest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/ Classification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CARD 1.00 1.00 	1.00 		 18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DISC 0.88 0.88 	0.88 		504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HACK 0.97 0.94 	0.96 		746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INSD 1.00 0.99 	1.00 		165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PHYS 0.89 0.96 	0.92 		523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PORT 1.00 1.00 	1.00 		351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 1.00 1.00 	1.00 		 73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UNKN 1.00 0.77 	0.87 		 74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0.94 0.94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0.94 	    2454 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3363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Forest Confusion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0216"/>
            <a:ext cx="6629400" cy="385956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76600" y="5139781"/>
            <a:ext cx="5737654" cy="1577594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941320293399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CARD, STAT at 1.0 accuracy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PORT - 350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INSD - 164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PHYS - 501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HACK - 703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DISC - 444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47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UNKN - 057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5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Classifier (kNN)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0.63691931540342295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to Improve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 – new parameters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Classifier (kNN)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(Support Vector Machine)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(Selected)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0.66462917685411571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0.72290138549307248</a:t>
            </a: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0.717871168729 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0.68581907090464544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(Remove stop words and unimportant columns)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Validation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Tree Model (Observation 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depth to 6 and min samples to 45, improved accuracy of model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 and Logit Regression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 (knn) Using Grid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30/70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6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hacking breaches.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Hacking and all other breach types show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breaches are also among the higher scores.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7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Model not a good fit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.45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.448655256724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decision tree model went from 40% to 45% accurate when adjusting the depth and number of leaves. Therefore, we expect that the model will be about 45% accurate when the model is applied into a real-world situation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Hacking is showing the most accurate prediction of all at 494.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calculated as correctly classified 2454 total in test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dsn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45%</a:t>
            </a:r>
          </a:p>
          <a:p>
            <a:pPr marL="109728" indent="0">
              <a:buNone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4590454" cy="32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Created Scoring dataset by removing Breach Type from dataset (Y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scoring data to Decision Tree model and created ‘Predicted 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sample size from 45 to 5. With these features showing 95% accurate, 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accuracy = 0.950692746536 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endParaRPr lang="en-US" alt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29968" lvl="8" indent="0">
              <a:buNone/>
            </a:pPr>
            <a:r>
              <a:rPr lang="en-US" alt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features as the best predictors: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 HACK - Hacking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 INSD - Insider: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 PHYS - Physical Loss: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5: PORT - Portable Device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7: DISC - Unintended Disclosure: </a:t>
            </a:r>
          </a:p>
          <a:p>
            <a:pPr marL="2029968" lvl="8" indent="0"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being the most accurate and hacking the least. </a:t>
            </a: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76200" y="228600"/>
            <a:ext cx="9067800" cy="6629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312"/>
            <a:ext cx="5257800" cy="26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K-nearest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Neighbors (knn)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Grid Search Results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71600" y="1752600"/>
            <a:ext cx="64008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000" dirty="0" smtClean="0"/>
              <a:t>Optimal K-Value = 8, </a:t>
            </a:r>
          </a:p>
          <a:p>
            <a:pPr algn="ctr"/>
            <a:r>
              <a:rPr lang="en-US" sz="2000" dirty="0" smtClean="0"/>
              <a:t>overall accuracy 0.334148329258  </a:t>
            </a:r>
          </a:p>
          <a:p>
            <a:pPr marL="109728" indent="0">
              <a:buFont typeface="Wingdings 3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73927"/>
            <a:ext cx="5547282" cy="3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Evaluation-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Results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[ 0.29539952 0.18401937 0.26876513 0.27118644 0.24697337 0.28329298 0.29297821 0.2590799 0.27007299 0.24264706 0.31127451 0.26108374 0.2962963 0.27160494 0.2691358 0.27407407 0.29382716 0.26419753 0.34814815 0.31111111]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0.275758414108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best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 Extra Tree Classifier, RFE also not good to use.</a:t>
            </a: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Logit Regression Results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Validation into Training and Test datasets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0.303993480033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 not work for multi-class features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52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Breach Type – Random Forest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/>
              <a:t>Overall accuracy = 0.94132029339853296</a:t>
            </a:r>
          </a:p>
          <a:p>
            <a:r>
              <a:rPr lang="en-US" sz="2400" dirty="0" smtClean="0"/>
              <a:t>Hacking </a:t>
            </a:r>
            <a:r>
              <a:rPr lang="en-US" sz="2400" dirty="0"/>
              <a:t>showing largest population</a:t>
            </a:r>
          </a:p>
          <a:p>
            <a:r>
              <a:rPr lang="en-US" sz="2400" dirty="0"/>
              <a:t>Best model to use for classification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70" y="3150331"/>
            <a:ext cx="4077730" cy="2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Organization 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822"/>
            <a:ext cx="8153399" cy="5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Organization Type – Findings and Summary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medical and harm.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 and medical have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has a positive correlation with the other organizations.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Organizations predicted the most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Tested same models as Breach Types with similar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best model to use at overall accuracy of .90.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" y="1387626"/>
            <a:ext cx="8585094" cy="47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Bigrams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666875"/>
            <a:ext cx="6953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5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Language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Word Cloud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themes here appear to be social security number, credit cards, birthdates, names and addresses, employees and business associates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0" y="2273644"/>
            <a:ext cx="7241059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 for the number of topics.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pyLDAvis to generate a Intertopic Distance Map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topics to the documents in corpus (Document-Topic Distribution)</a:t>
            </a:r>
          </a:p>
          <a:p>
            <a:pPr lvl="1"/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 topics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all breach types.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fontScale="62500" lnSpcReduction="20000"/>
          </a:bodyPr>
          <a:lstStyle/>
          <a:p>
            <a:pPr marL="109728" indent="0" algn="ctr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10 Topics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1) Hacking  - getting email, passwords, etc.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u'0.026*"employe" + 0.026*"hacker" + 0.022*"access" + 0.017*"ident"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2) Portable - Stolen laptop from employee containing patient medical information, birthdate, etc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u'0.036*"patient" + 0.032*"social" + 0.026*"contain" + 0.025*"employe" + 0.024*"date" + 0.023*"laptop" + 0.023*"stolen"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- 3) Unknown  - Companies, employee or employer updating state data and notifying million. Could be a disclosure.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u'0.034*"data" + 0.032*"compani" + 0.021*"employe" + 0.021*"updat" + 0.017*"state"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4) Stationary - Health report on laptop and desktop, associated with government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u'0.078*"health" + 0.073*"report" + 0.072*"servic" + 0.067*"human" + 0.041*"electron" + 0.035*"laptop"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5) Disclosure - Email sent to wrong people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u'0.042*"mail" + 0.035*"sent" + 0.025*"email" + 0.023*"employe" + 0.021*"address"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6) Credit Card - Credit card information through payment systems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u'0.087*"card" + 0.058*"credit" + 0.052*"custom" + 0.022*"payment" + 0.017*"system" + 0.013*"may" + 0.012*"debit" + 0.011*"bank" + 0.011*"store"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- 7) Insider -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Associate/Individual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provided protected health information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u'0.030*"individu" + 0.022*"health" + 0.021*"ocr" + 0.020*"associ" + 0.020*"provid" + 0.019*"phi" + 0.019*"protect"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- 8) Hacking - Unauthorized access to email account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u'0.029*"access" + 0.023*"account" + 0.022*"address" + 0.022*"email" + 0.018*"may" + 0.015*"includ" + 0.015*"investig"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- 9) Insider - breach using university computer hard drive by former university student through social media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u'0.055*"student" + 0.038*"social" + 0.036*"univers" + 0.033*"drive" + 0.029*"comput" + 0.022*"person + 0.018*"former" 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- 10) Physical - breach relating to film or paper located by associate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u'0.173*"associ" + 0.150*"present" + 0.148*"nbusi" + 0.104*"locat" + 0.065*"nlocat" + 0.038*"paper" + 0.035*"server" + 0.033*"film"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0"/>
            <a:ext cx="8229600" cy="60072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Topics from LSI 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Latent Semantic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Indexing”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000" dirty="0" smtClean="0"/>
              <a:t>Similar </a:t>
            </a:r>
            <a:r>
              <a:rPr lang="en-US" sz="2000" dirty="0"/>
              <a:t>to LDA only in different order and less clear</a:t>
            </a:r>
          </a:p>
          <a:p>
            <a:r>
              <a:rPr lang="en-US" sz="2000" dirty="0"/>
              <a:t>1) Breaches relating to business and servers. </a:t>
            </a:r>
          </a:p>
          <a:p>
            <a:r>
              <a:rPr lang="en-US" sz="2000" dirty="0"/>
              <a:t>2) Stolen laptop from employee containing patient medical information.</a:t>
            </a:r>
          </a:p>
          <a:p>
            <a:r>
              <a:rPr lang="en-US" sz="2000" dirty="0"/>
              <a:t>3) Breaches related to email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LSI </a:t>
            </a:r>
            <a:r>
              <a:rPr lang="en-US" sz="2000" dirty="0"/>
              <a:t>shows topics that appear similar, but harder to differentiate topics in this case.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Prefer LDA topic model.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15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  <a:p>
            <a:pPr marL="525780" indent="-45720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topic modeling,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is best.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all supervised classification models for description data,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is the best.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9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technical implications</a:t>
            </a: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0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types of data breaches are more popular than others or which data breach type is most popular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incidents, out of 8177 incidents, 2,431 were caused by hacking.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8177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unique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top HACK , freq 2431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7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types of data breaches are more popular than others or which data breach type is most popular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terms of the number of total records, hacking caused the greatest degree of harm compared to all other causes.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0"/>
            <a:ext cx="5867400" cy="28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6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three main causes of data breach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Comparison of the results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top three causes are Hacking, Disclosure, and Physical Theft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8509"/>
            <a:ext cx="6096000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14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types of organizations are more likely to have a data breach?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Medical is most likely to have a breach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4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has the highest number of data breaches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incidents, healthcare (MED) organizations had the highest number of data breaches. 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9855"/>
            <a:ext cx="3600450" cy="2619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0" y="315474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434464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has the highest number of data breaches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total records affected, businesses categorized as other (BSO) were the hardest hit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315474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0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organization types appear to be the target of data breaches?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biggest target appears to be healthcare, followed by other businesses. The next targets in order are educational, government, financial services, retail (including online) and least non-government organizations.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2945" y="393957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414712"/>
            <a:ext cx="36004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5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US states are more likely to have data breaches?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Florida, Texas, California and New York seem to be targets for data breaches.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086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46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 states are more likely to have data breaches?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terms of harm (total records), California, Wisconsin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Oregon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 states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9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US states are less likely to have data breaches?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past years, it appears that North and South Dakota and Wyoming have the least chance of data breaches.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02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 2017</a:t>
            </a:r>
          </a:p>
          <a:p>
            <a:pPr marL="109728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top three states in terms of the number of data breaches in 2017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California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York and Texas are the top three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in 2017.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99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0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Which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is more vulnerable to “Hackers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organization type most vulnerable to 'Hackers' is healthcare (MED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'HACK‘</a:t>
            </a:r>
          </a:p>
          <a:p>
            <a:pPr marL="109728" indent="0" algn="ctr">
              <a:buNone/>
            </a:pPr>
            <a:r>
              <a:rPr lang="en-US" sz="2000" dirty="0" smtClean="0"/>
              <a:t>Organization Type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210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602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298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EDU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288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GOV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848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What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the most popular data breach type for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education?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most popular breach type for education was hacking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 = ‘EDU’</a:t>
            </a:r>
          </a:p>
          <a:p>
            <a:pPr marL="109728" indent="0">
              <a:buNone/>
            </a:pPr>
            <a:r>
              <a:rPr lang="en-US" sz="2000" dirty="0" smtClean="0"/>
              <a:t>	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DISC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288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INSD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26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PHYS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61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PORT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STAT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UNKN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0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state is more vulnerable to “Hackers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hackers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count 		2431 	Total Hack breaches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unique 	53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freq 		461 	Number of Hack breaches for CA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4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state is more vulnerable to “Hackers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hackers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count 		2431 	Total Hack breaches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unique 		53 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freq 		461 	Number of Hack breaches for CA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state is more vulnerable to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“Card”?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Credit Card breaches.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count 	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68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Total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unique 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25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freq 	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Number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CA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8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Organizations,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		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many breaches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 year?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2005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136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2006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482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2007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454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355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2009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271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801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788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882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2013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852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2014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887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2015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539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2016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804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2017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602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		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many breaches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 year?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534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2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there any trend in data breaches over time (between 2005 and 2017)?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appears that the trend is showing an increase over time.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543799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79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graph will be used to answer the next group of questions: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99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27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Any relationship between time and data breach type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Yes, there are different types of breaches and associated organizations that are more or less popular depending on the year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breach type increasing over time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Hacking, Disclosure and Physical (although dropped considerably in 2017), are showing increases over time. </a:t>
            </a:r>
          </a:p>
          <a:p>
            <a:pPr marL="109728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breach type declining over time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breach types showed a decline from 2016 to 2017 probably due to improvement in security technology. Credit Card, Insider, Stationary computer loss and portable device breaches showed a decline over time.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(refer to graph on previous slide)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 algn="ctr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Multiple data breaches (repeating incidents)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</a:p>
          <a:p>
            <a:pPr marL="109728" indent="0" algn="ctr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that have experienced repeated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many organizations (“company”) have multiple data breaches (more than one data breach between 2005 and 2017)?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‘True’		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6718 unique - 5916 not &gt; 1)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df_time.groupby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('Company').size() &gt;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 =  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6718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unique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top 	False </a:t>
            </a: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freq 	5916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89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, Time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Organizations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have experienced repeated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organization types are more likely to experience multiple data breaches (more than one data breach between 2005 and 2017) than other organization types?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that is more likely to be hit with a data breach is clearly a Medical organization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2438400"/>
            <a:ext cx="914399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2058</TotalTime>
  <Words>4029</Words>
  <Application>Microsoft Office PowerPoint</Application>
  <PresentationFormat>On-screen Show (4:3)</PresentationFormat>
  <Paragraphs>705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166</cp:revision>
  <dcterms:created xsi:type="dcterms:W3CDTF">2018-07-27T14:19:18Z</dcterms:created>
  <dcterms:modified xsi:type="dcterms:W3CDTF">2018-07-29T00:38:08Z</dcterms:modified>
</cp:coreProperties>
</file>