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68" r:id="rId14"/>
    <p:sldId id="270" r:id="rId15"/>
    <p:sldId id="267" r:id="rId16"/>
    <p:sldId id="269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0" r:id="rId38"/>
    <p:sldId id="288" r:id="rId39"/>
    <p:sldId id="289" r:id="rId40"/>
    <p:sldId id="296" r:id="rId41"/>
    <p:sldId id="301" r:id="rId42"/>
    <p:sldId id="297" r:id="rId43"/>
    <p:sldId id="298" r:id="rId44"/>
    <p:sldId id="302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chronology-data-breaches-faq" TargetMode="External"/><Relationship Id="rId2" Type="http://schemas.openxmlformats.org/officeDocument/2006/relationships/hyperlink" Target="https://www.privacyrights.org/data-breach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4400" b="1" dirty="0"/>
              <a:t>Data Analytics Capstone Project </a:t>
            </a:r>
          </a:p>
          <a:p>
            <a:pPr marL="109728" indent="0" algn="ctr">
              <a:buNone/>
            </a:pPr>
            <a:endParaRPr lang="en-US" sz="4400" dirty="0"/>
          </a:p>
          <a:p>
            <a:pPr marL="109728" indent="0" algn="ctr">
              <a:buNone/>
            </a:pPr>
            <a:r>
              <a:rPr lang="en-US" sz="4400" dirty="0"/>
              <a:t>History of Data Breaches in U.S </a:t>
            </a:r>
            <a:r>
              <a:rPr lang="en-US" b="1" dirty="0" smtClean="0"/>
              <a:t> </a:t>
            </a: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 marL="109728" indent="0" algn="ctr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 algn="ctr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assigned numerical values so that these would be picked up by histograms and correlations.  Added _CAT to column names.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values of all numerical columns to integers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Removed all non-US states from file.  Total records reduced to 8177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Renamed several columns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Date of Breach to Year only so now it becomes Breach Year replacing the one dropped. It had values in every record where the original one did not.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GDP from another file for normalization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file for just longitude and latitude columns and removed them from the breach file.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Wrote cleaned breach file.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‘Describe’ for columns with object types will provide statistical results as follows: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Year:</a:t>
            </a: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8177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	    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		2014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freq 	  	887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largest number of breaches occurred in 2014.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14 years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 count is 8,177</a:t>
            </a:r>
          </a:p>
        </p:txBody>
      </p:sp>
    </p:spTree>
    <p:extLst>
      <p:ext uri="{BB962C8B-B14F-4D97-AF65-F5344CB8AC3E}">
        <p14:creationId xmlns:p14="http://schemas.microsoft.com/office/powerpoint/2010/main" val="22883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answer business questions, need certain statistics: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get counts:  Statistical commands such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‘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df.groupby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(['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Breach_Year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']).size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()’ will provide counts for each group within a column.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Did this for Breach Type, Organization Type and State.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Histograms for each numerical column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(histograms in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2897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4825"/>
            <a:ext cx="7467600" cy="55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Organization Types: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Medical has the largest number of breaches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 by category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- 746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2 -1028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  -615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818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5 - 775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4077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7 -  118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3352800"/>
            <a:ext cx="44611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State CA top breaches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67800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Types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Breach Types: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 CARD - Payment Card Fraud: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Breach Type is ‘HACK’</a:t>
            </a: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	68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 	1708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HACK 	2431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INSD 	609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 	1691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 	1172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	249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 	249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292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X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X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CARD - Payment Card Fraud: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 Medical  with the most breaches,  Especially  Hacking and Physical Loss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Correlation Breach Types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Unknown CreditCard Hacking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Insider   Physical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1.000000 -0.002099 -0.002658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-0.008220 -0.016264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0.002099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CreditCard-0.002658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-0.059564 -0.025977 -0.046758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Hacking   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-0.115273 -0.059564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-0.184513 -0.332118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Insider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0.008220 -0.050273 -0.025977 -0.184513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0.016264 -0.090490 -0.046758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-0.332118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0.011633 -0.072490 -0.037457 -0.266054 -0.116032 -0.208854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Stationary-0.005458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-0.031408 -0.016229 -0.115273 -0.050273 -0.090490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Disclosure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0.000237 -0.091063 -0.047054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-0.334222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-0.145762 -0.262367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negative correlation between Hacking and Disclosure and Hacking and Physical.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Approach Taken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a variety of modeling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Classification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regression and Logistic regression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through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model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Scored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Evaluated, adjusted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which model 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the best.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the selected models in order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 business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 </a:t>
            </a: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and data </a:t>
            </a:r>
            <a:r>
              <a:rPr lang="en-US" dirty="0"/>
              <a:t>understanding: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overview,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description, etc.</a:t>
            </a:r>
          </a:p>
          <a:p>
            <a:r>
              <a:rPr lang="en-US" dirty="0" smtClean="0"/>
              <a:t>Data </a:t>
            </a:r>
            <a:r>
              <a:rPr lang="en-US" dirty="0"/>
              <a:t>assessment / transformation / cleaning / integration 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and data </a:t>
            </a:r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Final analysis </a:t>
            </a:r>
            <a:r>
              <a:rPr lang="en-US" dirty="0" smtClean="0"/>
              <a:t>and </a:t>
            </a:r>
            <a:r>
              <a:rPr lang="en-US" dirty="0"/>
              <a:t>story telling: </a:t>
            </a:r>
            <a:endParaRPr lang="en-US" dirty="0" smtClean="0"/>
          </a:p>
          <a:p>
            <a:pPr lvl="1"/>
            <a:r>
              <a:rPr lang="en-US" dirty="0" smtClean="0"/>
              <a:t>Interpretation </a:t>
            </a:r>
            <a:r>
              <a:rPr lang="en-US" dirty="0"/>
              <a:t>of model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managerial and technical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as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(8 types)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Preprocessed and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Words to Vectors)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Built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Split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70/30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Grid Search 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Validation 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(scoring)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Report for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0.00 0.00 	0.00 	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0.78 0.30 	0.43 	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0.59 0.93 	0.72 	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0.83 0.21 	0.34 	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0.61 0.80 	0.69 	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0.77 0.75 	0.76 	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0.00 0.00 	0.00 	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0.00 0.00 	0.00 	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0.63  0.64     0.59 	    2454 </a:t>
            </a: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5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98" y="1371600"/>
            <a:ext cx="5647037" cy="41233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8852" y="5494990"/>
            <a:ext cx="5006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 = 0.636919315403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Highest accuracy shows 'Hack' with 694 correct classifications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highest is 'Phys' with 421 correct classifications, then 'PORT' with 264.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 were miscalculated as Hack when they should have been DISC. 153 were miscategorized as 'PHYS' when should be 'DISC'.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– ROC Curve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886691"/>
            <a:ext cx="7657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Explanation of the ROC Curves: The steeper the curve the more accurate it is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highest accuracy is shown by the CARD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lowest accuracy is shown by the UNKN breach type.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a better model than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shown by the confusion matrix.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963907"/>
            <a:ext cx="692100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SVM model/Classification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0.67 0.44 	0.53 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0.71 0.70 	0.71 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0.83 0.87 	0.85 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0.84 0.77 	0.80 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0.74 0.82 	0.78 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0.84 0.90 	0.87 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0.73 0.52 	0.61 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0.67 0.05 	0.10 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avg/total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0.78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0.78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0.77    2454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SVM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990600"/>
            <a:ext cx="6672648" cy="442487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80768" y="5463362"/>
            <a:ext cx="8106032" cy="764443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Overall accuracy = 0.783211083945</a:t>
            </a:r>
          </a:p>
          <a:p>
            <a:r>
              <a:rPr lang="en-US" dirty="0"/>
              <a:t>Highest accuracy shows 'Hack' with 646 correct classifications</a:t>
            </a:r>
          </a:p>
          <a:p>
            <a:r>
              <a:rPr lang="en-US" dirty="0"/>
              <a:t>Next highest is 'Phys' with 429 correct classifications, then 'DISC' with 354 and PORT with 316.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4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Random Forest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/ Classification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CARD 1.00 1.00 	1.00 		 18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DISC 0.88 0.88 	0.88 		504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HACK 0.97 0.94 	0.96 		746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INSD 1.00 0.99 	1.00 		165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PHYS 0.89 0.96 	0.92 		523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PORT 1.00 1.00 	1.00 		351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 1.00 1.00 	1.00 		 73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UNKN 1.00 0.77 	0.87 		 74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0.94 0.94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0.94 	    2454 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0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33637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Forest Confusion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80216"/>
            <a:ext cx="6629400" cy="385956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276600" y="5139781"/>
            <a:ext cx="5737654" cy="1577594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941320293399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CARD, STAT at 1.0 accuracy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PORT - 350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INSD - 164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PHYS - 501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HACK - 703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DISC - 444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47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UNKN - 057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 </a:t>
            </a: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5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Classifier (kNN)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(Support Vector Machine)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0.63691931540342295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Models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Adjustments to Improve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Stop Words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Search-no adjust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10 fold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 – new parameters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Classifier (kNN)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(Support Vector Machine)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(Selected)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endParaRPr lang="en-US" sz="20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0.66462917685411571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0.72290138549307248</a:t>
            </a: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0.717871168729 </a:t>
            </a:r>
            <a:endParaRPr lang="en-US" sz="2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0.68581907090464544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 and Business Purpose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business purpose was to investigate the history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U.S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Data Science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 to gather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breaches, their impact and trends.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an external website was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for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 techniques to perform 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transformation, cleaning and integration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Performed exploratory data analysis and data visualization to gather insights and answer questions.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best data model to 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prediction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different data models by building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odels 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valuated the performance of each model.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were built using unsupervised (topic modeling) and supervised (classification) machine learning techniques.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analysis and story telling: 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of model outputs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and technical implications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6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 (Remove stop words and unimportant columns)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Validation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Tree Model (Observation -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max depth to 6 and min samples to 45, improved accuracy of model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 and Logit Regression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 (knn) Using Grid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Validation 30/70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7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106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3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- Correlation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hacking breaches.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Hacking and all other breach types show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Physical breaches are also among the higher scores.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77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 Model not a good fit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.45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.448655256724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decision tree model went from 40% to 45% accurate when adjusting the depth and number of leaves. Therefore, we expect that the model will be about 45% accurate when the model is applied into a real-world situation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Hacking is showing the most accurate prediction of all at 494.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calculated as correctly classified 2454 total in test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dsn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45%</a:t>
            </a:r>
          </a:p>
          <a:p>
            <a:pPr marL="109728" indent="0">
              <a:buNone/>
            </a:pP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4590454" cy="32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Created Scoring dataset by removing Breach Type from dataset (Y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scoring data to Decision Tree model and created ‘Predicted 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65760" lvl="8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sample size from 45 to 5. With these features showing 95% accurate, 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accuracy = 0.950692746536 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endParaRPr lang="en-US" alt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29968" lvl="8" indent="0">
              <a:buNone/>
            </a:pPr>
            <a:r>
              <a:rPr lang="en-US" alt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features as the best predictors: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2: HACK - Hacking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3: INSD - Insider: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4: PHYS - Physical Loss: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5: PORT - Portable Device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7: DISC - Unintended Disclosure: </a:t>
            </a:r>
          </a:p>
          <a:p>
            <a:pPr marL="2029968" lvl="8" indent="0"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being the most accurate and hacking the least. </a:t>
            </a: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-76200" y="228600"/>
            <a:ext cx="9067800" cy="6629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312"/>
            <a:ext cx="5257800" cy="26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K-nearest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Neighbors (knn)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Grid Search Results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371600" y="1752600"/>
            <a:ext cx="6400800" cy="42546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000" dirty="0" smtClean="0"/>
              <a:t>Optimal K-Value = 8, </a:t>
            </a:r>
          </a:p>
          <a:p>
            <a:pPr algn="ctr"/>
            <a:r>
              <a:rPr lang="en-US" sz="2000" dirty="0" smtClean="0"/>
              <a:t>overall accuracy 0.334148329258  </a:t>
            </a:r>
          </a:p>
          <a:p>
            <a:pPr marL="109728" indent="0">
              <a:buFont typeface="Wingdings 3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73927"/>
            <a:ext cx="5547282" cy="3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Evaluation-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knn Results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[ 0.29539952 0.18401937 0.26876513 0.27118644 0.24697337 0.28329298 0.29297821 0.2590799 0.27007299 0.24264706 0.31127451 0.26108374 0.2962963 0.27160494 0.2691358 0.27407407 0.29382716 0.26419753 0.34814815 0.31111111]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0.275758414108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best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SelectKBest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 Extra Tree Classifier, RFE also not good to use.</a:t>
            </a: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Logit Regression Results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Validation into Training and Test datasets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0.303993480033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does  not work for multi-class features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52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Breach Type – Random Forest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/>
              <a:t>Overall accuracy = 0.94132029339853296</a:t>
            </a:r>
          </a:p>
          <a:p>
            <a:r>
              <a:rPr lang="en-US" sz="2400" dirty="0" smtClean="0"/>
              <a:t>Hacking </a:t>
            </a:r>
            <a:r>
              <a:rPr lang="en-US" sz="2400" dirty="0"/>
              <a:t>showing largest population</a:t>
            </a:r>
          </a:p>
          <a:p>
            <a:r>
              <a:rPr lang="en-US" sz="2400" dirty="0"/>
              <a:t>Best model to use for classification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70" y="3150331"/>
            <a:ext cx="4077730" cy="29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Organization 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822"/>
            <a:ext cx="8153399" cy="53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0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Organization Type – Findings and Summary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medical and harm.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Retail and medical have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has a positive correlation with the other organizations.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Organizations predicted the most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Tested same models as Breach Types with similar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best model to use at overall accuracy of .90.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Privacy_Rights_Clearinghouse-Data-Breaches-Export.csv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https://www.privacyrights.org/data-breaches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(Links to an external site.).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and FAQ: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https://www.privacyrights.org/chronology-data-breaches-faq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Duration of the data: 2005 through 2017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–Unsupervised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Results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frequency analysis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" y="1387626"/>
            <a:ext cx="8585094" cy="47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–Unsupervised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Results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frequency analysis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Bigrams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666875"/>
            <a:ext cx="6953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5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Language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Word Cloud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themes here appear to be social security number, credit cards, birthdates, names and addresses, employees and business associates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0" y="2273644"/>
            <a:ext cx="7241059" cy="3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LDA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– Top Topics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10 for the number of topics.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pyLDAvis to generate a Intertopic Distance Map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topics to the documents in corpus (Document-Topic Distribution)</a:t>
            </a:r>
          </a:p>
          <a:p>
            <a:pPr lvl="1"/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 topics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 all breach types.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1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 fontScale="62500" lnSpcReduction="20000"/>
          </a:bodyPr>
          <a:lstStyle/>
          <a:p>
            <a:pPr marL="109728" indent="0" algn="ctr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LDA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Topic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– Top Topics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10 Topics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1) Hacking  - getting email, passwords, etc.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u'0.026*"employe" + 0.026*"hacker" + 0.022*"access" + 0.017*"ident" 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2) Portable - Stolen laptop from employee containing patient medical information, birthdate, etc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u'0.036*"patient" + 0.032*"social" + 0.026*"contain" + 0.025*"employe" + 0.024*"date" + 0.023*"laptop" + 0.023*"stolen"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- 3) Unknown  - Companies, employee or employer updating state data and notifying million. Could be a disclosure.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u'0.034*"data" + 0.032*"compani" + 0.021*"employe" + 0.021*"updat" + 0.017*"state"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4) Stationary - Health report on laptop and desktop, associated with government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u'0.078*"health" + 0.073*"report" + 0.072*"servic" + 0.067*"human" + 0.041*"electron" + 0.035*"laptop"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5) Disclosure - Email sent to wrong people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u'0.042*"mail" + 0.035*"sent" + 0.025*"email" + 0.023*"employe" + 0.021*"address"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6) Credit Card - Credit card information through payment systems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u'0.087*"card" + 0.058*"credit" + 0.052*"custom" + 0.022*"payment" + 0.017*"system" + 0.013*"may" + 0.012*"debit" + 0.011*"bank" + 0.011*"store"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- 7) Insider -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Associate/Individual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provided protected health information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u'0.030*"individu" + 0.022*"health" + 0.021*"ocr" + 0.020*"associ" + 0.020*"provid" + 0.019*"phi" + 0.019*"protect"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- 8) Hacking - Unauthorized access to email account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u'0.029*"access" + 0.023*"account" + 0.022*"address" + 0.022*"email" + 0.018*"may" + 0.015*"includ" + 0.015*"investig"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- 9) Insider - breach using university computer hard drive by former university student through social media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u'0.055*"student" + 0.038*"social" + 0.036*"univers" + 0.033*"drive" + 0.029*"comput" + 0.022*"person + 0.018*"former" 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- 10) Physical - breach relating to film or paper located by associate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u'0.173*"associ" + 0.150*"present" + 0.148*"nbusi" + 0.104*"locat" + 0.065*"nlocat" + 0.038*"paper" + 0.035*"server" + 0.033*"film"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0"/>
            <a:ext cx="8229600" cy="60072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4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Topics from LSI 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Latent Semantic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Indexing”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000" dirty="0" smtClean="0"/>
              <a:t>Similar </a:t>
            </a:r>
            <a:r>
              <a:rPr lang="en-US" sz="2000" dirty="0"/>
              <a:t>to LDA only in different order and less clear</a:t>
            </a:r>
          </a:p>
          <a:p>
            <a:r>
              <a:rPr lang="en-US" sz="2000" dirty="0"/>
              <a:t>1) Breaches relating to business and servers. </a:t>
            </a:r>
          </a:p>
          <a:p>
            <a:r>
              <a:rPr lang="en-US" sz="2000" dirty="0"/>
              <a:t>2) Stolen laptop from employee containing patient medical information.</a:t>
            </a:r>
          </a:p>
          <a:p>
            <a:r>
              <a:rPr lang="en-US" sz="2000" dirty="0"/>
              <a:t>3) Breaches related to email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LSI </a:t>
            </a:r>
            <a:r>
              <a:rPr lang="en-US" sz="2000" dirty="0"/>
              <a:t>shows topics that appear similar, but harder to differentiate topics in this case. 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Prefer LDA topic model.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15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endParaRPr lang="en-US" altLang="en-US" sz="2400" dirty="0" smtClean="0"/>
          </a:p>
          <a:p>
            <a:pPr marL="68580" indent="0">
              <a:buNone/>
            </a:pPr>
            <a:endParaRPr lang="en-US" altLang="en-US" sz="2400" dirty="0"/>
          </a:p>
          <a:p>
            <a:pPr marL="525780" indent="-457200"/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unsupervised topic modeling,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the LDA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all supervised classification models for description data, will use Random Forest.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 Description and Understanding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elements/column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Made Public: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information released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public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date: year, month, 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Company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breached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City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State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Breach:		Four-character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Organization: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Three-character Organization Type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Records: 		Number of records breached (integer)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Incident: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Text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describing breach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database source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URL: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 source URL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of Breach: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Four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 year (numeric)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 (signed numeric long)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 (signed numeric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CARD - Payment Card Fraud: Fraud involving debit and credit cards that is not accomplished via hacking (e.g. skimming devices at point-of-service terminals).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HACK - Hacking or Malware: Hacked by outside party or infected by malware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INSD - Insider: Someone with legitimate access intentionally breaches information, such as an employee, contractor, or customer)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 - Physical Loss: Includes paper documents that are lost, discarded, or stolen (non-electronic)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 - Portable Device: Lost, discarded, or stolen laptop, PDA, smartphone, memory stick, CDs, hard drive, data tape,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 - Stationary Device: Stationary computer loss (lost, inappropriately accessed, discarded, or stolen computer or server not designed for mobility)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DISC - Unintended Disclosure: Unintended disclosure (not involving hacking, intentional breach, or physical loss i.e. sensitive information posted publicly, mishandled, sent to the wrong party via publishing online, sending in an email, sending in a mailing or sending via fax.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Institution/Organization)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BSF - Businesses - Financial and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BSO - Businesses - Other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BSR - Businesses - Retail/Merchant – Including Online Retail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EDU - Educational Institutions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GOV - Government &amp; Military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MED - Healthcare - Medical Providers &amp; Medical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000" dirty="0"/>
              <a:t>Data </a:t>
            </a:r>
            <a:r>
              <a:rPr lang="en-US" sz="5000" dirty="0" smtClean="0"/>
              <a:t>assessment, Transformation, Cleaning </a:t>
            </a:r>
            <a:r>
              <a:rPr lang="en-US" sz="5000" dirty="0"/>
              <a:t>/ </a:t>
            </a:r>
            <a:r>
              <a:rPr lang="en-US" sz="5000" dirty="0" smtClean="0"/>
              <a:t>Integration </a:t>
            </a:r>
          </a:p>
          <a:p>
            <a:pPr marL="109728" indent="0" algn="ctr">
              <a:buNone/>
            </a:pPr>
            <a:endParaRPr lang="en-US" sz="3000" dirty="0"/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There are 8202 records total. </a:t>
            </a:r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Checked 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determined there were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issues:</a:t>
            </a:r>
          </a:p>
          <a:p>
            <a:pPr marL="109728" indent="0">
              <a:buNone/>
            </a:pP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Made Public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				5682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			8134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organization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Records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incident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8199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8148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2792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upon above counts, there are missing values for City, State,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Remove the following fields as 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1571</TotalTime>
  <Words>2917</Words>
  <Application>Microsoft Office PowerPoint</Application>
  <PresentationFormat>On-screen Show (4:3)</PresentationFormat>
  <Paragraphs>526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PowerPoint Presentation</vt:lpstr>
      <vt:lpstr>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RODRIGUEZ</dc:creator>
  <cp:lastModifiedBy>DOUGLAS RODRIGUEZ</cp:lastModifiedBy>
  <cp:revision>120</cp:revision>
  <dcterms:created xsi:type="dcterms:W3CDTF">2018-07-27T14:19:18Z</dcterms:created>
  <dcterms:modified xsi:type="dcterms:W3CDTF">2018-07-28T16:31:15Z</dcterms:modified>
</cp:coreProperties>
</file>