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8"/>
  </p:notesMasterIdLst>
  <p:sldIdLst>
    <p:sldId id="280" r:id="rId2"/>
    <p:sldId id="284" r:id="rId3"/>
    <p:sldId id="263" r:id="rId4"/>
    <p:sldId id="283" r:id="rId5"/>
    <p:sldId id="287" r:id="rId6"/>
    <p:sldId id="288" r:id="rId7"/>
    <p:sldId id="285" r:id="rId8"/>
    <p:sldId id="286" r:id="rId9"/>
    <p:sldId id="313" r:id="rId10"/>
    <p:sldId id="289" r:id="rId11"/>
    <p:sldId id="296" r:id="rId12"/>
    <p:sldId id="295" r:id="rId13"/>
    <p:sldId id="290" r:id="rId14"/>
    <p:sldId id="298" r:id="rId15"/>
    <p:sldId id="300" r:id="rId16"/>
    <p:sldId id="299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2" r:id="rId28"/>
    <p:sldId id="310" r:id="rId29"/>
    <p:sldId id="297" r:id="rId30"/>
    <p:sldId id="267" r:id="rId31"/>
    <p:sldId id="291" r:id="rId32"/>
    <p:sldId id="292" r:id="rId33"/>
    <p:sldId id="277" r:id="rId34"/>
    <p:sldId id="293" r:id="rId35"/>
    <p:sldId id="294" r:id="rId36"/>
    <p:sldId id="266" r:id="rId3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 snapToObjects="1">
      <p:cViewPr>
        <p:scale>
          <a:sx n="77" d="100"/>
          <a:sy n="77" d="100"/>
        </p:scale>
        <p:origin x="-11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7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72F78-18EF-4964-A141-E3D949BF94F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1146-A7A3-4B4D-AABE-E1D73D2C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1146-A7A3-4B4D-AABE-E1D73D2CEB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1146-A7A3-4B4D-AABE-E1D73D2CEB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0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1146-A7A3-4B4D-AABE-E1D73D2CEB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0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98AF03-7270-45C2-A683-C5E353EF01A5}" type="datetime4">
              <a:rPr lang="en-US" smtClean="0"/>
              <a:pPr/>
              <a:t>July 16, 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91440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8"/>
          <p:cNvGrpSpPr>
            <a:grpSpLocks/>
          </p:cNvGrpSpPr>
          <p:nvPr userDrawn="1"/>
        </p:nvGrpSpPr>
        <p:grpSpPr bwMode="auto">
          <a:xfrm>
            <a:off x="0" y="0"/>
            <a:ext cx="9144000" cy="717550"/>
            <a:chOff x="0" y="0"/>
            <a:chExt cx="9144000" cy="718115"/>
          </a:xfrm>
        </p:grpSpPr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1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260350" y="160464"/>
              <a:ext cx="1608138" cy="36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smtClean="0">
                  <a:solidFill>
                    <a:schemeClr val="bg1"/>
                  </a:solidFill>
                </a:rPr>
                <a:t>RocHackHealth</a:t>
              </a:r>
            </a:p>
          </p:txBody>
        </p:sp>
      </p:grpSp>
      <p:sp>
        <p:nvSpPr>
          <p:cNvPr id="20" name="Subtitle 2"/>
          <p:cNvSpPr txBox="1">
            <a:spLocks/>
          </p:cNvSpPr>
          <p:nvPr userDrawn="1"/>
        </p:nvSpPr>
        <p:spPr bwMode="auto">
          <a:xfrm>
            <a:off x="4870450" y="195263"/>
            <a:ext cx="41941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>
            <a:normAutofit fontScale="55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Provider Community Identification</a:t>
            </a:r>
            <a:endParaRPr lang="en-US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C6205-553C-45B9-B85A-6B1C02A035B6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0E8C2-E414-4716-94A8-0F9F9791A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3AD1F-A835-4272-A9DB-05F58A533FF9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A773D-828D-448C-ABE0-9085F13223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93482-8E69-40F7-BCAD-5662A6CADB27}" type="datetime4">
              <a:rPr lang="en-US" smtClean="0"/>
              <a:pPr/>
              <a:t>July 16,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46921-169E-47B7-B2AD-1619598FD6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FAFC-6F2F-4FA6-976F-282E63F31CB3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488C2-C384-4ABB-BA4A-842537152D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C26727-FA3C-4155-8CAD-B82095BE7753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0300C-2CFB-4422-B766-41C851B733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2BDDB-D569-46CC-891D-C632C7668ADA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4B5785-F2E7-4AD0-A8B8-4F8958FA32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F7392-EE7D-4297-9299-2033F627E424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275A2-7781-4719-9D6B-85E37C86B2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E088C-80A7-4F24-AD89-BEA5A90C1C8B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26A236-9A53-43F3-860D-756B569F4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0AB053-41FB-4B9B-8B3F-B994B96B920D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E4183-D00F-4055-873D-3377676785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7851C4-C7B6-4A25-8E8B-21831F8D6608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4B375C-C43C-4EBA-B54B-3EDD6F3D7A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C36D8A-CA4B-4E43-9254-A88AC6A1A854}" type="datetimeFigureOut">
              <a:rPr lang="en-US" altLang="en-US" smtClean="0"/>
              <a:pPr/>
              <a:t>7/16/2018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B8D30-0871-4FE6-A8D4-B35695F9F1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617838"/>
            <a:ext cx="4633784" cy="5389453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sz="4800" b="1" dirty="0" smtClean="0"/>
              <a:t>Data Analytics Capstone Project </a:t>
            </a:r>
          </a:p>
          <a:p>
            <a:pPr marL="109728" indent="0" algn="ctr">
              <a:buNone/>
            </a:pPr>
            <a:endParaRPr lang="en-US" sz="4800" dirty="0" smtClean="0"/>
          </a:p>
          <a:p>
            <a:pPr marL="109728" indent="0" algn="ctr">
              <a:buNone/>
            </a:pPr>
            <a:r>
              <a:rPr lang="en-US" sz="4800" dirty="0" smtClean="0"/>
              <a:t>History </a:t>
            </a:r>
            <a:r>
              <a:rPr lang="en-US" sz="4800" dirty="0"/>
              <a:t>of Data Breaches in U.S </a:t>
            </a:r>
            <a:endParaRPr lang="en-US" sz="4800" b="1" dirty="0" smtClean="0"/>
          </a:p>
          <a:p>
            <a:pPr marL="109728" indent="0" algn="ctr">
              <a:buNone/>
            </a:pPr>
            <a:r>
              <a:rPr lang="en-US" sz="4800" b="1" dirty="0" smtClean="0"/>
              <a:t> </a:t>
            </a:r>
          </a:p>
          <a:p>
            <a:pPr marL="109728" indent="0" algn="ctr">
              <a:buNone/>
            </a:pPr>
            <a:r>
              <a:rPr lang="en-US" sz="4800" dirty="0" smtClean="0"/>
              <a:t>Model </a:t>
            </a:r>
            <a:r>
              <a:rPr lang="en-US" sz="4800" dirty="0"/>
              <a:t>Building &amp; Evaluation</a:t>
            </a:r>
            <a:r>
              <a:rPr lang="en-US" sz="4800" b="1" dirty="0" smtClean="0"/>
              <a:t>  </a:t>
            </a:r>
            <a:endParaRPr lang="en-US" sz="4800" b="1" dirty="0" smtClean="0"/>
          </a:p>
          <a:p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r>
              <a:rPr lang="en-US" b="1" dirty="0" smtClean="0"/>
              <a:t>presented </a:t>
            </a:r>
            <a:r>
              <a:rPr lang="en-US" b="1" dirty="0"/>
              <a:t>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4829"/>
      </p:ext>
    </p:extLst>
  </p:cSld>
  <p:clrMapOvr>
    <a:masterClrMapping/>
  </p:clrMapOvr>
  <p:transition advTm="18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recall f1-score support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0.67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0.44 	0.53 	 18 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0.71 0.70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0.71 	504 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0.83 0.87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0.85 	746 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0.84 0.77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0.80 	165 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0.74 0.82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0.78 	523 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0.84 0.90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0.87 	351 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0.73 0.52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0.61 	 73 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0.67 0.05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0.10 	 74 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total 0.78 0.78 0.77 2454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3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Fit Data to SVM model/Classification Report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1582624"/>
      </p:ext>
    </p:extLst>
  </p:cSld>
  <p:clrMapOvr>
    <a:masterClrMapping/>
  </p:clrMapOvr>
  <p:transition advTm="10936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4" y="1038492"/>
            <a:ext cx="6672648" cy="44248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683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SVM Confusion Matrix</a:t>
            </a:r>
            <a:endParaRPr lang="en-US" sz="32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80768" y="5463362"/>
            <a:ext cx="8106032" cy="7644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67265" y="5463361"/>
            <a:ext cx="8130745" cy="677947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Overall accuracy = 0.783211083945</a:t>
            </a:r>
          </a:p>
          <a:p>
            <a:r>
              <a:rPr lang="en-US" dirty="0"/>
              <a:t>Highest accuracy shows 'Hack' with 646 correct classifications</a:t>
            </a:r>
          </a:p>
          <a:p>
            <a:r>
              <a:rPr lang="en-US" dirty="0"/>
              <a:t>Next highest is 'Phys' with 429 correct classifications, then 'DISC' with 354 and PORT with 316.</a:t>
            </a: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24223"/>
      </p:ext>
    </p:extLst>
  </p:cSld>
  <p:clrMapOvr>
    <a:masterClrMapping/>
  </p:clrMapOvr>
  <p:transition advTm="23871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1.00 1.00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1.00 		 18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0.88 0.88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0.88 		504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0.97 0.94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0.96 		746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1.00 0.99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1.00 		165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0.89 0.96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0.92 		523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1.00 1.00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1.00 		351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1.00 1.00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1.00 		 73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1.00 0.77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0.87 		 74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/total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0.94 	 0.94 	0.94 	    2454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3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Fit Data to Random Forest model/Classification Report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2568420"/>
      </p:ext>
    </p:extLst>
  </p:cSld>
  <p:clrMapOvr>
    <a:masterClrMapping/>
  </p:clrMapOvr>
  <p:transition advTm="18037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683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Random Forest Confusion Matrix</a:t>
            </a:r>
            <a:endParaRPr lang="en-US" sz="32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68162" y="5376865"/>
            <a:ext cx="6586152" cy="12727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854412" y="5463362"/>
            <a:ext cx="5016842" cy="1272746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dirty="0" smtClean="0"/>
              <a:t>					Overall </a:t>
            </a:r>
            <a:r>
              <a:rPr lang="en-US" dirty="0"/>
              <a:t>accuracy 0.941320293399</a:t>
            </a:r>
          </a:p>
          <a:p>
            <a:r>
              <a:rPr lang="en-US" dirty="0">
                <a:cs typeface="Courier New" panose="02070309020205020404" pitchFamily="49" charset="0"/>
              </a:rPr>
              <a:t>CARD, STAT at 1.0 accuracy</a:t>
            </a:r>
          </a:p>
          <a:p>
            <a:r>
              <a:rPr lang="en-US" dirty="0">
                <a:cs typeface="Courier New" panose="02070309020205020404" pitchFamily="49" charset="0"/>
              </a:rPr>
              <a:t>PORT - 350 correctly predicted, </a:t>
            </a:r>
            <a:r>
              <a:rPr lang="en-US" dirty="0" smtClean="0">
                <a:cs typeface="Courier New" panose="02070309020205020404" pitchFamily="49" charset="0"/>
              </a:rPr>
              <a:t>  01 </a:t>
            </a:r>
            <a:r>
              <a:rPr lang="en-US" dirty="0">
                <a:cs typeface="Courier New" panose="02070309020205020404" pitchFamily="49" charset="0"/>
              </a:rPr>
              <a:t>miscategorized as DISC</a:t>
            </a:r>
          </a:p>
          <a:p>
            <a:r>
              <a:rPr lang="en-US" dirty="0">
                <a:cs typeface="Courier New" panose="02070309020205020404" pitchFamily="49" charset="0"/>
              </a:rPr>
              <a:t>INSD - 164 correctly predicted, </a:t>
            </a:r>
            <a:r>
              <a:rPr lang="en-US" dirty="0" smtClean="0">
                <a:cs typeface="Courier New" panose="02070309020205020404" pitchFamily="49" charset="0"/>
              </a:rPr>
              <a:t>   01 </a:t>
            </a:r>
            <a:r>
              <a:rPr lang="en-US" dirty="0">
                <a:cs typeface="Courier New" panose="02070309020205020404" pitchFamily="49" charset="0"/>
              </a:rPr>
              <a:t>miscategorized as HACK</a:t>
            </a:r>
          </a:p>
          <a:p>
            <a:r>
              <a:rPr lang="en-US" dirty="0">
                <a:cs typeface="Courier New" panose="02070309020205020404" pitchFamily="49" charset="0"/>
              </a:rPr>
              <a:t>PHYS - 501 correctly predicted, </a:t>
            </a:r>
            <a:r>
              <a:rPr lang="en-US" dirty="0" smtClean="0">
                <a:cs typeface="Courier New" panose="02070309020205020404" pitchFamily="49" charset="0"/>
              </a:rPr>
              <a:t>  06 </a:t>
            </a:r>
            <a:r>
              <a:rPr lang="en-US" dirty="0">
                <a:cs typeface="Courier New" panose="02070309020205020404" pitchFamily="49" charset="0"/>
              </a:rPr>
              <a:t>miscategorized as HACK, </a:t>
            </a:r>
            <a:r>
              <a:rPr lang="en-US" dirty="0" smtClean="0">
                <a:cs typeface="Courier New" panose="02070309020205020404" pitchFamily="49" charset="0"/>
              </a:rPr>
              <a:t> 16 </a:t>
            </a:r>
            <a:r>
              <a:rPr lang="en-US" dirty="0">
                <a:cs typeface="Courier New" panose="02070309020205020404" pitchFamily="49" charset="0"/>
              </a:rPr>
              <a:t>miscategorized as DISC</a:t>
            </a:r>
          </a:p>
          <a:p>
            <a:r>
              <a:rPr lang="en-US" dirty="0">
                <a:cs typeface="Courier New" panose="02070309020205020404" pitchFamily="49" charset="0"/>
              </a:rPr>
              <a:t>HACK - 703 correctly predicted, </a:t>
            </a:r>
            <a:r>
              <a:rPr lang="en-US" dirty="0" smtClean="0">
                <a:cs typeface="Courier New" panose="02070309020205020404" pitchFamily="49" charset="0"/>
              </a:rPr>
              <a:t> 33 </a:t>
            </a:r>
            <a:r>
              <a:rPr lang="en-US" dirty="0">
                <a:cs typeface="Courier New" panose="02070309020205020404" pitchFamily="49" charset="0"/>
              </a:rPr>
              <a:t>miscategorized as DISC, </a:t>
            </a:r>
            <a:r>
              <a:rPr lang="en-US" dirty="0" smtClean="0">
                <a:cs typeface="Courier New" panose="02070309020205020404" pitchFamily="49" charset="0"/>
              </a:rPr>
              <a:t>   10 </a:t>
            </a:r>
            <a:r>
              <a:rPr lang="en-US" dirty="0">
                <a:cs typeface="Courier New" panose="02070309020205020404" pitchFamily="49" charset="0"/>
              </a:rPr>
              <a:t>miscategorized as PHYS</a:t>
            </a:r>
          </a:p>
          <a:p>
            <a:r>
              <a:rPr lang="en-US" dirty="0">
                <a:cs typeface="Courier New" panose="02070309020205020404" pitchFamily="49" charset="0"/>
              </a:rPr>
              <a:t>DISC - 444 correctly predicted, </a:t>
            </a:r>
            <a:r>
              <a:rPr lang="en-US" dirty="0" smtClean="0">
                <a:cs typeface="Courier New" panose="02070309020205020404" pitchFamily="49" charset="0"/>
              </a:rPr>
              <a:t>   13 </a:t>
            </a:r>
            <a:r>
              <a:rPr lang="en-US" dirty="0">
                <a:cs typeface="Courier New" panose="02070309020205020404" pitchFamily="49" charset="0"/>
              </a:rPr>
              <a:t>miscategorized as HACK, </a:t>
            </a:r>
            <a:r>
              <a:rPr lang="en-US" dirty="0" smtClean="0">
                <a:cs typeface="Courier New" panose="02070309020205020404" pitchFamily="49" charset="0"/>
              </a:rPr>
              <a:t>  47 </a:t>
            </a:r>
            <a:r>
              <a:rPr lang="en-US" dirty="0">
                <a:cs typeface="Courier New" panose="02070309020205020404" pitchFamily="49" charset="0"/>
              </a:rPr>
              <a:t>miscategorized as PHYS</a:t>
            </a:r>
          </a:p>
          <a:p>
            <a:r>
              <a:rPr lang="en-US" dirty="0">
                <a:cs typeface="Courier New" panose="02070309020205020404" pitchFamily="49" charset="0"/>
              </a:rPr>
              <a:t>UNKN - 057 correctly predicted, </a:t>
            </a:r>
            <a:r>
              <a:rPr lang="en-US" dirty="0" smtClean="0">
                <a:cs typeface="Courier New" panose="02070309020205020404" pitchFamily="49" charset="0"/>
              </a:rPr>
              <a:t>  01 </a:t>
            </a:r>
            <a:r>
              <a:rPr lang="en-US" dirty="0">
                <a:cs typeface="Courier New" panose="02070309020205020404" pitchFamily="49" charset="0"/>
              </a:rPr>
              <a:t>miscategorized as HACK, </a:t>
            </a:r>
            <a:r>
              <a:rPr lang="en-US" dirty="0" smtClean="0">
                <a:cs typeface="Courier New" panose="02070309020205020404" pitchFamily="49" charset="0"/>
              </a:rPr>
              <a:t> 10 </a:t>
            </a:r>
            <a:r>
              <a:rPr lang="en-US" dirty="0">
                <a:cs typeface="Courier New" panose="02070309020205020404" pitchFamily="49" charset="0"/>
              </a:rPr>
              <a:t>miscategorized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DISC </a:t>
            </a: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61" y="951470"/>
            <a:ext cx="4960680" cy="4116624"/>
          </a:xfrm>
        </p:spPr>
      </p:pic>
    </p:spTree>
    <p:extLst>
      <p:ext uri="{BB962C8B-B14F-4D97-AF65-F5344CB8AC3E}">
        <p14:creationId xmlns:p14="http://schemas.microsoft.com/office/powerpoint/2010/main" val="1515929964"/>
      </p:ext>
    </p:extLst>
  </p:cSld>
  <p:clrMapOvr>
    <a:masterClrMapping/>
  </p:clrMapOvr>
  <p:transition advTm="62992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This is a multi-class classification </a:t>
            </a:r>
          </a:p>
          <a:p>
            <a:r>
              <a:rPr lang="en-US" dirty="0" smtClean="0"/>
              <a:t>Data Prep – </a:t>
            </a:r>
          </a:p>
          <a:p>
            <a:pPr lvl="1"/>
            <a:r>
              <a:rPr lang="en-US" dirty="0" smtClean="0"/>
              <a:t>Read cleaned data</a:t>
            </a:r>
          </a:p>
          <a:p>
            <a:pPr lvl="1"/>
            <a:r>
              <a:rPr lang="en-US" dirty="0" smtClean="0"/>
              <a:t>Remove unimportant columns</a:t>
            </a:r>
          </a:p>
          <a:p>
            <a:pPr lvl="1"/>
            <a:endParaRPr lang="en-US" dirty="0"/>
          </a:p>
          <a:p>
            <a:r>
              <a:rPr lang="en-US" dirty="0" smtClean="0"/>
              <a:t>Used Decision </a:t>
            </a:r>
            <a:r>
              <a:rPr lang="en-US" dirty="0"/>
              <a:t>Tree Model Building, Validation, </a:t>
            </a:r>
            <a:r>
              <a:rPr lang="en-US" dirty="0" smtClean="0"/>
              <a:t>Evaluation</a:t>
            </a:r>
          </a:p>
          <a:p>
            <a:pPr lvl="1"/>
            <a:r>
              <a:rPr lang="en-US" sz="1800" dirty="0" smtClean="0"/>
              <a:t>Observation </a:t>
            </a:r>
            <a:r>
              <a:rPr lang="en-US" sz="1800" dirty="0"/>
              <a:t>- By adjusting the </a:t>
            </a:r>
            <a:r>
              <a:rPr lang="en-US" sz="1800" dirty="0" smtClean="0"/>
              <a:t>max depth </a:t>
            </a:r>
            <a:r>
              <a:rPr lang="en-US" sz="1800" dirty="0"/>
              <a:t>to 6 and min samples to 45, improved accuracy of </a:t>
            </a:r>
            <a:r>
              <a:rPr lang="en-US" sz="1800" dirty="0" smtClean="0"/>
              <a:t>model</a:t>
            </a:r>
          </a:p>
          <a:p>
            <a:pPr lvl="1"/>
            <a:r>
              <a:rPr lang="en-US" sz="1800" dirty="0" smtClean="0"/>
              <a:t>Used Split Validation 30/70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effectLst/>
              </a:rPr>
              <a:t>Supervised </a:t>
            </a:r>
            <a:r>
              <a:rPr lang="en-US" sz="2800" b="0" dirty="0" smtClean="0">
                <a:effectLst/>
              </a:rPr>
              <a:t>Classification </a:t>
            </a:r>
            <a:r>
              <a:rPr lang="en-US" sz="2800" b="0" dirty="0">
                <a:effectLst/>
              </a:rPr>
              <a:t>Modeling 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>
                <a:effectLst/>
              </a:rPr>
              <a:t>non-text features) </a:t>
            </a:r>
            <a:r>
              <a:rPr lang="en-US" sz="2800" b="0" dirty="0" smtClean="0">
                <a:effectLst/>
              </a:rPr>
              <a:t>– Breach Types</a:t>
            </a:r>
            <a:endParaRPr lang="en-US" sz="28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72387"/>
      </p:ext>
    </p:extLst>
  </p:cSld>
  <p:clrMapOvr>
    <a:masterClrMapping/>
  </p:clrMapOvr>
  <p:transition advTm="5110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precision recall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f1-score support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      0.00   0.00  0.00     74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Credit Card   0.00   0.00  0.00     18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Hacking       0.57   0.66  0.61     746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Insider       0.34   0.15  0.20     165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 Loss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0.41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0.63  0.50     523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Portable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0.35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0.38  0.37     351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Stationary    0.00   0.00  0.00     73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Disclosure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0.35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0.24  0.28     504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avg / total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0.41   0.45  0.42    2454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396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Decision Tree </a:t>
            </a:r>
            <a:r>
              <a:rPr lang="en-US" sz="2800" dirty="0" smtClean="0">
                <a:effectLst/>
              </a:rPr>
              <a:t>Model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6570909"/>
      </p:ext>
    </p:extLst>
  </p:cSld>
  <p:clrMapOvr>
    <a:masterClrMapping/>
  </p:clrMapOvr>
  <p:transition advTm="15804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683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Decision Tree Model </a:t>
            </a:r>
            <a:r>
              <a:rPr lang="en-US" sz="2800" dirty="0" smtClean="0">
                <a:effectLst/>
              </a:rPr>
              <a:t>Results </a:t>
            </a:r>
            <a:r>
              <a:rPr lang="en-US" sz="2800" dirty="0" smtClean="0"/>
              <a:t>Confusion Matrix</a:t>
            </a:r>
            <a:endParaRPr lang="en-US" sz="2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336670" y="5064961"/>
            <a:ext cx="6349233" cy="9977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07524" y="5078992"/>
            <a:ext cx="6363730" cy="1779008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000" dirty="0" smtClean="0"/>
              <a:t>Overall accuracy .448655256724 </a:t>
            </a:r>
          </a:p>
          <a:p>
            <a:r>
              <a:rPr lang="en-US" sz="3000" dirty="0" smtClean="0"/>
              <a:t>The </a:t>
            </a:r>
            <a:r>
              <a:rPr lang="en-US" sz="3000" dirty="0"/>
              <a:t>decision tree model went from 40% to 45% accurate when adjusting the depth and number of leaves. Therefore, we expect that the model will be about 45% accurate when the model is applied into a real-world situation </a:t>
            </a:r>
          </a:p>
          <a:p>
            <a:r>
              <a:rPr lang="en-US" sz="3000" dirty="0"/>
              <a:t>Hacking is showing the most accurate prediction of all at 494. </a:t>
            </a:r>
          </a:p>
          <a:p>
            <a:r>
              <a:rPr lang="en-US" sz="3000" dirty="0"/>
              <a:t>Overall accuracy calculated as correctly classified 2454 total in test </a:t>
            </a:r>
            <a:r>
              <a:rPr lang="en-US" sz="3000" dirty="0" err="1"/>
              <a:t>dsn</a:t>
            </a:r>
            <a:r>
              <a:rPr lang="en-US" sz="3000" dirty="0"/>
              <a:t> = 45%</a:t>
            </a:r>
          </a:p>
          <a:p>
            <a:pPr marL="109728" indent="0">
              <a:buNone/>
            </a:pPr>
            <a:endParaRPr lang="en-US" sz="1400" dirty="0" smtClean="0"/>
          </a:p>
          <a:p>
            <a:pPr marL="109728" indent="0">
              <a:buNone/>
            </a:pPr>
            <a:r>
              <a:rPr lang="en-US" dirty="0" smtClean="0"/>
              <a:t>              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81" y="1371600"/>
            <a:ext cx="5200054" cy="3677444"/>
          </a:xfrm>
        </p:spPr>
      </p:pic>
      <p:sp>
        <p:nvSpPr>
          <p:cNvPr id="4" name="AutoShape 2" descr="data:image/png;base64,iVBORw0KGgoAAAANSUhEUgAAATQAAAESCAYAAABzdCm0AAAABHNCSVQICAgIfAhkiAAAAAlwSFlzAAALEgAACxIB0t1+/AAAADl0RVh0U29mdHdhcmUAbWF0cGxvdGxpYiB2ZXJzaW9uIDIuMi4yLCBodHRwOi8vbWF0cGxvdGxpYi5vcmcvhp/UCwAAIABJREFUeJzt3Xd8FMX7wPFPKgmk0MFCL+NXQFFRuoSShCZNEJTelCIConQEpEuRZkfpIkVEpPdOUECKCgMBpIi0ACYQAknufn/cJUZ+JDnI7oU7njeveyW7dzfP7rF5bnZ2Z8bDarUihBDuwDOzN0AIIYwiCU0I4TYkoQkh3IYkNCGE25CEJoRwG5LQhBBuwzuzN0DYKKW8gJ7AG9j+X3yBn4APtNa3M1DmUuB/wFSt9fT7fH85oL/WuumDxL9HeX8CeYB8WusbKda3A2YCzbTWS9J4fzDwg9a6RirPHwBCtNbXjdhe4XokoT08PgNyADW11v8opbIB84EZQOsHLPMJIBzIprVOvN83a633AoYksxSuAE2AOSnWtQEuOvDeHMBLqT2ptS6bsU0Trk4S2kNAKVUYaAk8prWOBtBa31RKdQEq218TDHwClAWswGpgoNY6QSkVB4wFwoDHgI+AecAawAfYp5R6FYgE8mitr9jLtGKrMcVhqyGVACzAPuAt4GVguta69P3G11p/lsruzgNaYU9oSqlCQABwNMXn0cEe3xfICYy1lzcT8LfXxF4AYoEfgWftn98v9v3pji2RV7Uv7wdaaq03O/DfIVyYtKE9HF4Afk9KZkm01he01t/bF6cCUUAZoBy2P+L37M9lAa5orSthq1F9DMQDdYFbWuuyWusTacRvDATaazgv2tcVves19xVfKeWXSqyVwLNKqcfsy61JUVtTSgUAnYG6WuvngObYEjRA+xT7k4j9tFxrrey1ySQj7fv/PjAXW1KWZPYIkIT2cLCQ/v9FHWx/mFZ7m9rn9nVJfrT/3I8twWS7j/g7gFJKqS1Af2Cy1jrSpPh3gCXY2grBlrC+TXrS3rZWH6inlBoBDMJWg0vN9rtX2JNdS6Af4AGMSeP9wo1IQns47AH+p5QKTLlSKfWEUmqlUsof2/9Vyo63nthOJ5PcAtBaJ73GI5VYHvayfZNWaK1PAcWx/eEHARuUUq/c9T6j4oOtRtZKKVXJ9hZ9NekJpdSTwAGgELZEOziNcgBupLK+kH2bimFrexOPAEloDwGt9XlsFwC+UUoFAdh/fgpEaa1vAWuBt5VSHkqpLMCbwPr7DHUZ2+ki/FtDQinVFVv71DqtdT97rOfveq8R8QHQWu8B/IHRwKy7ni5n386RwDpstbWkK7YJgJdSKq1kiVIqO7bPsx2wAPj6QbZTuB5JaA+PbsAfwC57o/ce+3In+/PvAHmBw/aHBkbdZ4x3gE+UUvux3crxt339HMAL+EMptQ8IxtZmdvd7Mxo/pbmAwnbhIqV1wDl7+UeAgtgSXHH79v4M/K6UypVG2V8BK7TW64BhQFGlVLcMbKtwER4yfJAQwl1IDU0I4TYkoQkh3IYkNCGE25CEJoRwGw9F16e4BNzyykTcnfvuPpkhfr5eTov1T2y802Jly+K8/fL2cu53fKLFeYd+Nl+PNG93SY//c287vLG3fp2eoVgPSmpoQgi38VDU0IQQLsDj4a//SEITQjjG03mn/g9KEpoQwjEZa4JzCkloQgjHyCmnEMJtSA1NCOE2pIYmhHAbUkMTQrgNF7jK+fDXIe9isVjo0a0L1apUJKxmCCci7x4p2nVixcfH81bHttQJrUbNlyuwauVPyc8N7Psu38z4wtB4d/t5zx7CaoaYUnZiYiK9unfmlbBqNKpTgz9PnuC3QweoW7MKDcJD6NW9MxaLxfC48fHxdGjTkpohVQirUQ2tj6b/pgfkzGMRYMJHY6jxciWqVCjH7JmZMGalh6fjj0xiSg1NKeWJbbTVZ4HbQKd7jFH/QJb/uIy4uDi27tjNnogI+vftw+KlP6b/xocw1qIF88mZMxdffD2bq1FRvFypHC+9VIEundtxIvI4PUoqw2LdbeKEj1gwby5Zs93P1AOOW7d6BQA/rdvKzu1bGTrofTw9PXm33yBqhdWhW6c2bFi7irA69Q2Nu3bNKhISE9i4ZQebNqznw6GDmf9dqlN9Zogzj8VtW7ewZ/duNmzZQWxsLFM+nmBKnDQ9wqecjQA/rXVFpVQFYCLQ0IiCd+3cQWh4bQDKV6jAvn1703nHwxurYZOmNGj8avKyt7c3N2/eoP+gD9iw7u6BXI1VtGgxvlu8lA7tHnTKz7TVqd+Q0Nr1ADh39jR58uTjsSee4Pq1q1itVm7ciMHbxyedUu5f8RIlSUhIwGKxEBMTjY8JMZI481jcuH4tpUqX5vVmTYiOiWbUmI/Sf5PRHuGLAlWwD62stY6wz8BtiJjoaIKDg5OXvby8SEhIwNvb+F0xO1ZAgG0yo5iYGNq2eo1BH3xIocJFKFS4iOkJrXGTVzn955+mxvD29qZHlw6sXvEjM2Z/x7VrUQzo05PJ48cQGBRMpSrVDI8ZkC2AM6dP8/wzT3M16gqLli43PEYSZx6LUVFXOHP6DEuW/cSfp07R/NWG7D98BA9n1ppcIKGZtYVBwD8plhOVUob8LwcGBRETE5O8bLFYTDmAnBXr3LmzNKhTi+YtWtGs+euGlv0wmPb5N+za9zt9enZlUN93WbZmEzv2/kaz11sxbFBfw+NNnzaZmrXCOPDbUXb9/CtdOrUnLi7O8Djg3GMxZ85c1AoNw9fXl5JKkcXPj8uXL5sSK1VeXo4/MolZCS0aSDklm6fWOsGIgitWqsza1asA2BMRQenSZYwoNlNiXbp4kVcb1GHYiNG0atve0LIz2+Lv5jF14jgA/P2z4unhSc6cOQkMDAIgf/7H+Of6NcPj5siegyB7rSlHzpzEx8eTmGjOME7OPRarsH7dWqxWK3+fP0/szZvkypXWPDEm8PBw/JFJzDrl3Am8Aiyyt6EdNqrgho0as2nDekKqVsJqtfLljJlGFe30WJPGj+X6tWuMHzeK8eNsEygt/mEl/v7+hsbJDHVfaUyvbp1oVKcG8fHxjBg7gRw5c9GlQyu8vL3x9fFlwtTPDI/b/Z1edHurI2E1qhEff4ehH44km0kXPpx5LNapV5+dO7ZRrXJ5LBYLk6ZMx8vZNSEXOOU0ZdanFFc5n8E24Wx7ncb1cxng0RgywGPGyQCPqfMPHef4AI/r+2VKNc2UGprW2gJ0MaNsIUQmcYEamvQUEEI45hG+D00I4W5coOuTJDQhhGPklFMI4TbklFMI4TakhiaEcBuS0IQQbkMuCggh3Ia0oT3afLwf/ir6gwrwc96h8/D/GT04T1faOTnlFEK4DamhCSHchVPHXntAktCEEA6RhCaEcBseLtDgJwlNCOEQqaEJIdyGJDQhhNuQhCaEcB8Pfz6ThCaEcIwr1NAe/lt/72KxWOjRrQvVqlQkrGYIJyINmZA902MBTPhoDDVerkSVCuWYPfNrU2O5874BXLp0iZLFCqKPpjqVRYY58zOMj4+nY7s21Kr+MlUrlWfFT+bNN5oaT09Phx+ZxbTISqnySqktRpe7/MdlxMXFsXXHbkaMGkv/vn2MDpEpsbZt3cKe3bvZsGUHazZs4dy5s6bFAvfet/j4eN7p3gV/P3Nnz3LmZ7jg23nkzJWTDZu3seynVbzbq4dpsVLj4eHh8COzmHLKqZTqC7QGbhpd9q6dOwgNrw1A+QoV2Ldvr9EhMiXWxvVrKVW6NK83a0J0TDSjxnxkWixw730b0O89OnZ+i4njx5oax5mfYZNXm9G4SdPkZbMmNE6TwXlKKZUX2AeEAgnALMAK/AZ011pblFJDgXr253tprX9Oq0yzamgngCZmFBwTHU2wfSJZAC8vLxISDJnDOFNjRUVdYf++fcxdsIgp0z6jY9tWmDHFYBJ33be5c2aRJ08eQsPCTSk/JWd+hgEBAQQGBhITE0PLFs0YOmyEKXHSYmQNTSnlA3wB3LKvmgQM1lpXxZY6GyqlngeqAeWBFsAn6ZVrSkLTWn8PmDJxY2BQEDExMcnLFovFtG8rZ8bKmTMXtULD8PX1paRSZPHz4/Lly6bEAvfdt7mzZ7Jp4wZqh1bn0MEDdO7YlgsXLpgSy5mfIcC5s2epHVqD11u2ovnrb5gWJzUGn3JOAD4HztuXXwC22n9fDdQCqgDrtNZWrfUZwFsplSetQl3uokDFSpVZu3oVAHsiIihduoybxKrC+nVrsVqt/H3+PLE3b5IrVy4T47nnvq3buJW1G7awZv1mnnm2LF99PZv8+fObEsuZn+HFixd5pW44I0ePpW27DqbFSYuHp4fDj7QopdoBl7XWa1MWr7VOqrbHAMFAEPBPitckrU+Vy9220bBRYzZtWE9I1UpYrVa+nDHTLWLVqVefnTu2Ua1yeSwWC5OmTMfLy7wRQt1535zFmZ/h+HGjuXb9GmNHj2Ts6JEALPtpFf7+5l74SMnAxv4OgFUpVQsoC8wB8qZ4PhC4DkTbf797ferbaFZbhlKqMPCd1rpCeq+NS8C8xqJMlGhx7m55ObHzsDP3zZnXzDyd3AHbzHbSu/n7ZCwj5e+8xOGNvfBVU4di2e+E6AKMByZqrbcopT4HNgORwEfYLho8CfyktX42rfJMq6Fprf8E0k1mQgjXYPLtGH2Ar5RSvsARYInWOlEptR3Yja15rHu62+jMb4jUSA3NGFJDyzipoaXu8beWOryx579okik3o7lcG5oQIpM8/D2fJKEJIRyTmV2aHCUJTQjhEFfonC4JTQjhmIc/n0lCE0I4RmpoQgi3IQlNCOE2JKE94nKXd+6YVVf2THNarOMXbjgtVpC/8w7Tx3M4rysRwKnLsU6L9fTj2TL0fpnGTgjhNqSGJoRwG5LQhBBuwwXymSQ0IYRjpIYmhHAbzu64/yAkoQkhHOICFTRJaEIIx0gNTQjhNqSGJoRwG3JRQAjhNlwgn7neNHYWi4Ue3bpQrUpFwmqGcCIy0mVj5ckRwPHVIyhZOB9ln3qS7XPfY8PXvZjUr9l/vg39/XyI+K4/oZX+Z1jseXNmUTu0OrVDq1O9akVyBflz/XqaE+rclzu3bzOgRwfaNKpB11YNOX0qkt3bNtKiThXavxrGV1ONnT39synjaVonhAa1KrFo/iyO6yO8Vr8mzerV4IO+PUlMTDQ0Hph/fMTHx/N+9/a0bFCT1o1DORmpiTx2hFaNQmnZsBYfDuhlyn6lxtPT0+FHZjE8slLKRyk1Vym1XSn1s1KqgZHlL/9xGXFxcWzdsZsRo8bSv28fI4t3Wixvb0+mD36dW7dt8zFPH/IG70/4nlodJ/NPzC2a1ymX/NrJ/ZsbPvZ8qzbtWLN+M2vWb6bsc88zftIUsmfPblj5SxfMImu2AOYs20S/4RMYM7gPH/brwYQv5jLz+3X8eeIYv/6y25BYETu3sf+XCBat3MSCZev4+69zTBg1lPcGDWfxyk3cunWLDWtWGBIrJbOPxe2b1pKYkMD85Rvp2nsAU8YNZ8rY4fTqP5T5P24g7tYtNq9baWjMtHh4OP7ILGak0lZAlH1K9zrAdCML37VzB6HhtQEoX6EC+/btNbJ4p8Ua27sxXy3Zwd+XbfOoPpE3OxEHTwGw++BJKj1XDIBerWsScfAkh4/9ZVjslPbv28uRI3/QodObhpZ78vhRKoeEAlC4WAkO7o0gMDg7TxYsAsCz5SoYltC2b96A+l8purZrTufWTakeVodPZy7gpYpVuHPnDpcvXSB3nnyGxErJ7GOxUNHiJCYmYLFYuBETjY+3D5O/mk+5Crb9unL5Irly502/IIMYPHO6KcxIaIuBISmWE4wsPCY6muDgfydP9vLyIiHB0BCmx2r1SnkuX7vBht1Hktf9+dcVqrxQHIC6L5cmm58vIS+VpFjBPMz8YVeGY6Zm/LgxDBj0geHlqlLPsG3jGqxWK4f2/8ydO7eJuxXLqchjJCYmsnPzOm7F3jQk1tWrVzh84FemzZjPyPFTebdrBzw9Pfnr7BlqV32Ba1ejKFq8hCGxUjL7WMyaNYC/zp6h/svPM7RvD1p26IqXlxfnz52hYfUXuX41iiLFjN+v1LhCDc3wiwJa6xsASqlAYAkw2MjyA4OCiImJSV62WCx4e5tzbcOsWG0bVcRqtVKj/FM8o57g6xGtGTB5Ge+3D+PdtrXY9/sZ7txJoF2jShR8LAdrv+ppb2crwMUr0RwyqLZ2/fp1jumjVAupbkh5KTV8rTWnIjWdW9Sj7AsV+F+ZsvQd9hGjBvUiKDg7hYqWIEfOXIbEypEjF8WKK3x9fSlavCRZsvgRdeUyTxQoyKY9h1k4byajPujPhOlfGRIvidnH4pyvplM5pBa9Bwzn77/O0eG1eizbuIfHnyzI6p0HWfLtLMYNH8CYKV8aFjMtrnCV05TWO6VUAWwzH8/VWn9rZNkVK1Vm7epVAOyJiKB06TJGFu+UWKEdJxPWaQrhnadwSP9FxyFzef5/BekyfD5N3vmcXNmzsXHPUdoNnEWN9h8T3nkK63f9waApywxLZgA7t2+jeo2ahpWX0u8H91G2XEVmLFxF9dr1eaJgYXZuWc+0mYuZ+MV8zp05RfkqxiTScuUrsm3TeqxWKxcvnCc29iYDenfl1ElbI322gEBTbgo1+1gMCs5OQGAQAME5cpCQEE/3ds04nbRf2QKc2gD/SNbQlFL5gHXA21rrjUaX37BRYzZtWE9I1UpYrVa+nDHT6BCZEivyzCV+mNaVW3F32PrLcdbu+MO0WEmOH9MUKVLUlLILFinOpxNHMefLqQQGBTN0/Cfs2LSWdq+GkSWLH3UbvUaxksZcta0RVpefd++kcXhVLBYLw8d+TLaAQPr2eBMfX1/8/f0Z8/GnhsRKyezjo82bbzPk3a60bhxKfHw8PfsP44knCzKwdxd8fHzw98/KhxM+MTRmWlyhp4DhM6crpaYAzYGjKVbX0VrfSu097jpzeo4X33ZqPBmxNuOcPWLtyUvGtCM64unHs2UoI5Ufs9Xhv9M9A6q5x8zpWuueQE+jyxVCZC4XaEKTngJCCMe4wkUBSWhCCIe4QD6ThCaEcIwrXBSQhCaEcIiccgoh3IYkNCGE23CBfCYJTQjhGKmhCSHchgvkM0loZjq2caJT492Od95gf7kDfZ0WK6uvl9NiOduTOZ3bMyEj5CqnEMJteBpURVNKeQFfAQpIBNoDHsAswAr8BnTXWluUUkOBetiGIeultf45zW00ZAuFEG7PwNE2XgHQWlcGPgAm2R+D7QPDegANlVLPA9WA8kALIN2e+JLQhBAOMWrEWq31MiBpiORCwEXgBWCrfd1qoBZQBVintbZqrc8A3kqpPGmVLQlNCOEQTw/HH+nRWicopWYD07ANBOuhtU4azSMGCAaCgH9SvC1pferb+AD7JYR4BHl6ejj8cITWui1QElt7WsqrI4HAdSDa/vvd61PfxvvZISHEo8vjPv6lRSnVWik1wL4YC1iAvUqpEPu6OsB2YCcQrpTyVEoVBDy11lfSKjvVq5xKqd3w/wZe9ACsWutKaW6xEMLtGHjXxlJgplJqG+AD9AKOAF8ppXztvy/RWicqpbYDu7FVvrqnV3Bat220yPBmCyHchlE9BbTWN4HX7vFUtXu8dhgwzNGyU01oWuvTAEqpJ4BxQB5sjXeHgNOOBhBCuAdX6CngSBval8A3gC+wDZhi6halw2Kx0KNbF6pVqUhYzRBOREa6fKw6IeV5rUEorzUIpc/bndmxdRONwqvRtH5N3mr3OrdiYw2JEx8fT5dObakXGkKtahVZvfKn5OeWLFpAeI0qhsRJ6crlS7xUuhiRxzSHD/5K/VpVaFK3BkP69cZisRgS4177dfDAfkqVKESD2jVpULsmPyxZZEislJx1fOz9eQ/1wmoAcODX/TxVtAD1wmpQL6wG3y9eaErMe/H08HD4kVkc6Sngp7XepJQarLXWSqm49N5wrzuBtdYnMritACz/cRlxcXFs3bGbPRER9O/bh8VLfzSi6EyJFRdn+zgXLV+fvC7kpTIsXrGBPHnzMfbDwSyYO5MOb6XbfJCuRd/NJ2fOXHw+YzZXo6IIqfwideq9wuFDB5g3eyZGT5gTHx9P/3ffxs/fdgGrX+/ufDhmIuXKV+SjUUNZtuQ7mrz2Robj3Gu/3u8/iG49etH9nd4ZLj81zjg+Jk8cz8IF88iaNRsABw/sp/s7venR611D4zjCFbo+OVJDu62UCge8lFIVgHQTGve+E9gQu3buIDS8NgDlK1Rg3769RhWdKbGO/HaIW7GxtHy1Hi0ahrP/lz0sXL6OPHnzAZCYmEgWvyyGxGrYuCkDhgxPXvb29uZqVBQffjCI0eOM73c6ckh/WrXrTL78jwFw4fxflCtfEYAXX6rELxHGzAh/r/068Ot+1q1ZRf2w6rzTrfN/JgQ2ijOOjyJFizLvuyXJywd+3c/aNauoUyuE7l06mbJfqXGFeTkdSWhvYutrlRt4D+ia3htSuRPYEDHR0QQH/3tvnZeXFwkJCUYV7/RY/lmz8ubbvZi3ZAWjJ07nnS7tyJXbdjP0mhU/smv7Vl5t3sqQWAEBAQQGBhITE0P7Vs0ZMGQY73R/k5FjJxAQGJh+Afdh0bdzyJk7NyE1Q5PXFSxUhN07twGwfu1KYmONmcLt7v0a+MFwni/3IsNHjWXFus0UKlyU8WNGGBIrJWccHw0bv4q3j0/y8gvlXmTE6HGs3rCFwkWKMnbUh4bGS4tbnHJqrc8ppUZjuwHuN631KUcKTnEncGOgacY281+BQUH/+VayWCx4e5vTx94ZsYoUK0HhIsXw8PCgaPES5MiRi0sX/2bV8h9YuXwpcxcvx8/Pz7B4f507S+vXm9KxcxeKFivOychI3u/1NnG349BHjzCw77uM/ijjFeqF82fj4eHBjq2b+OPwIXp168ig4aP55OPxfD51Es8+9wK+vsbUPOG/+9X0tdf55/p1grNnB6DeKw3p/14vw2IlceaxmKR+g8Zkt+/XKw0a8f67zpsx8uE/4XSghqaUGgx8ClQGvlZKOXxkpLwTWCmV7YG3MoWKlSqzdvUqAPZERFC6dBkjis20WIvmz2bEkH4AXPj7PDdiolk4fzY/797JgqWryZkrt2GxLl28yKsN6jL0wzG0bNOeF8q9xK69B1m+ZiMzZs1HPfU/Q5IZwPcrN7JkxQYW/7Sep8s8w+RPv+bwgV+ZMO0LZi9cxrVrV3m5ek1DYt29XwBNG9Vl317bwAzbtmyi7HPPGxIrJWcei0mavFKHfb/Y9mvrZnP2KzVG9eU0kyNfJ3WBKvahPLyBHcDktN6glGoNPKm1HsO/dwIbMlhXw0aN2bRhPSFVK2G1Wvlyxkwjis20WM1btaPP251oUrc6Hh4ejJk0nZav1qP0M8/RpnkDAF5p1IzWHd5Mp6T0fTxhLP9cv8bEcaOYOG4UAAt/WIG/v3PG5CpSrDhtmzfC3z8rFau+TI3Q2oaUe6/9GjlmPIP69cHXx5e8+fIzadpnhsRKyZnHYpJJUz/h/d7v4OvrS958+ZjyyRemx0ziAtcE8EjvypZSahnQSmt9QymVFViotX4lnfdkA2YC+bHdCTxWa53q5Z+4hP/XI8EtXI6+7dR42bI4byDE2DvOG0zSmQM8Zs3i3CEC7yQYc+uKI4L8MpaSWs8/6PDf6dyWz2ZK+nOk61Ne4LhS6iDwNBCVXqFp3AkshHBRrj6ngHR9EkIkc4VTTke6PhUHmmE7dfQAHgfecsrWCSEeGq5QQ3PkPrQ59p9VgCJALvM2RwjxsPK4j0dmcSShxdqvVp7TWrcD8pm7SUKIh5GXp4fDj8ziyCUdD6VUfiDAfvUyp8nbJIR4CLnLKedwbHf7zwNOYZvAQAjxiHGFvpyOdH3ahm3YILDdwiGEeARlZh9NR6V1H9rf/P8huAHQWj9u2hYJIR5KLpDP0rxt4zFnbog7SrA4twOEMxtjm34R4bRYS7tUdFqsrMb1l3fIxX8cGY3LGEF+WTP0fldoQ3NuPw8hhMvykoQmhHAXLt1TICWlVBC2gRpP2vtpCiEeMa6Q0BwZD60psBX4FnjXPj6aEOIR4wrjoTlyH1pvoAJwBRiJ7Z40IcQjxtPD8UembaMDr7ForW9jmzHdCsgppxCPILe4sRbYrpRaADyplPoc+MXkbRJCPIS83eEqp9Z6oFKqNrAfOKK1XmH+ZgkhHjYukM8cuijQBluXp4tATvuyEOIR4xbT2AH/s//0AMoCV/l3jDSns1gs9Hy7G4cOHSRLlix89sUMihUv7tKxPp08no1rVxB/J56W7d+keat2AIwY/D5Fi5ekZbvOhsbb+/Mehg4ZwMq1m+jQ5g0uXrwAwJnTp3nxpfJ8M+fbByrX0wMG1ClJoZxZSbRaGblSk9XXiz6hJbBYrdxJsPDhiqNcjY2ndfkChD6dl5t3EpgXcZadJ65meL+uXL5E7ZCKfPfDSiwWK317dcNqtfJ06TKM/GgyXl7Gzk3gjONj6XdzWbpwPgC3b8dx5PdDzFz4E+OGD8TDw4NqNcN5u88AQ2OmxhVqaI6cciZ/WkopD8ChU06lVF5gHxCqtT76wFt4l+U/LiMuLo6tO3azJyKC/n37sHhpqvOvPPSxInZuY/8vESxeuZlbsbF89elkoq5c5r3unTh18jhFi5c0NN6USeNZuGA+WbPausEkJa/r165Rv3atDM2gXqW4bezPN+cd4PmCwfSsWYyALN5MXH+c45du0qjsY7SuUJAVhy8QViovHWfvB+Cr1s+x9/R1bmdgwpD4+Hj69e6On79tDtOxI4bQf8iHVKhclV7dOrFu9Qrq1G/4wOXfizOOjyYtWtOkRWsAhvXvzauvt2H0B32Z+tV8ChQqTOsmdagRVoeny5Q1NO69uMJ9aOkmNKWUb4rFx7CNWpvee3yAL4BbD75p97Zr5w5Cw23Tn5WvUIF9+/YaHcKpsbZtWo/6Xym6tG3OjZho+g8bTezNm/TsO4gtG9cZHq9w0WLMXbCYtzq2/c/60SOH82bX7uR/7MG78G47HsXOSNscOvmD/Lh68w7j1hzweh+9AAAegElEQVQn6uYdwNbX9HaChcK5srL/zHXuJNr6up69doviebPx+/mYVMtOz4gh/WjdvjPTPx4PwFdzFuLl5cWdO3e4fOkCufMYP1CMM4/Fwwf2E6mPMGzsxzR9vQ3e3t7cvHmDmJh/yJ7DOYNIZ+bAjY5y5LYNDRy1/1wNjHfgPROAz4HzD75p9xYTHU1wcHDyspeXFwkJCUaHcVqsa1ejOHxwP9O/ns/ICdPo3aU9TxYsRNkXXjI0TpKGjZrg7ePzn3WXL11i25ZNtGzdNpV3OS7RCkPqKfqEFmfT0SvJyazME0E0e/5xvvvlHCcu36RsgWCy+noR5OdNmSeC8Pd58NPBhd/OIWfuPITUDEte5+Xlxbkzp6lesSxXo6IoVsLYmi4491j8fOr45FNLb29vDuz7mfrVXiR3nnyGTkadFne5D22I1rqo1rqI1vpprXWas6kqpdoBl7XWaw3ZwrsEBgURE/PvN7nFYsHb25wuqc6IlT1HTl6uXgtfX1+KFi9JFj8/oq5cNjRGen784XuavtbCsDamESs1zb78mQF1SuLn40mtp/LQL7wE7y7+jeu34vkzKpYl+87zcbMy9KxZjN/Px3D9VvwDx1s4bzbbN2+kaf1Qfj98kJ5dO3Lp4gWeLFiInfv+oHX7zgwf1NeQfUvJWcdi9D/XOXn8GBWqVEteV/aFl9i89wilninLF9MevJngfnjcx7/M4khCu98W6Q5AqFJqC7aLCHPsQ3gbomKlyqxdvQqAPRERlC5dxqiiMyVWuQqV2LppPVarlYsXznPr5k1y5HTuPDRbNm+kVljGZzGvXSovbSoUACAu3oLVaiWkZG6avvAE3b49yHn7UDnZ/X3I7u/DW/MPMGlDJPmCsnDy8oPfr7101Ua+X7mBJSvWU6rMs0z57Gv69urGyRPHAcgWEIinpyOH+v1x1rH4S8ROKr1cHQCr1crrDUP55/o1ALJlCzBl3+7FFWpojnydZFFK/YrtlNMCoLV+I7UXa61fTvrdntS6aK0vZHA7kzVs1JhNG9YTUrUSVquVL2ekWWF86GPVDKvLL7t30CisClaLleHjjL8al57I48coXKRohsvZcuwKg+sqPmv5LN6enny88QSD6youRt9mbJNSAOw/c50ZO07zeHY/vmn7HAmJVqZtPonRQ8d17/U+vbt1xsfXF39/fyZM/dzYADjvWDwVeYwChQoDtv6UHbv2pNMbjfH1zUKefPkZNekTU+LezQWa0PCwWtM+kpRS1e5ep7Xe6kjhKRJamlc54xLuPTKuq/v7uvMG7wPImc0n/RcZJHzKDqfFcuYAjzkDfNN/kYHORsU6LVaJfFkzlJLGbznp8N/p+yFFMyX9pTUE90KtdXNHk9e9aK1DHvS9QoiHi5dBZ7b2uyC+AQoDWbANevEHMAvbsP+/Ad211hal1FCgHpAA9NJa/5xW2WltYp4Mb7kQwm0Y2FOgFRClta4K1AGmA5OAwfZ1HkBDpdTzQDWgPNACSPfcOq02tGJKqdH3ekJrPTC9goUQ7sXANrTFwJIUywnAC9jGXQTb7WFh2Nrt19lH+TmjlPJWSuXRWqd6G0BaCS3WXqAQQhjW9UlrfQNAKRWILbENBibYExdADBAMBAFRKd6atP6BEtoFrfXsDGy3EMKNeBp4f5lSqgDwA/Cp1vpbpdRHKZ4OBK4D0fbf716fxjambt8DbqsQwg0ZNcCjUiofsA7op7X+xr76V6VUiP33OsB2YCcQrpTyVEoVBDy11lfSKjuteTnfc2gvhRCPBG/jGtEGAjmAIUqpIfZ1PYGp9r7jR4AlWutEpdR2YDe2ylf3dLfRqC0UQrg3A9vQemJLYHe71z2vw4BhjpYtCU0I4ZDMHLjRUZLQTGQxuj9POpw5vMtnrz/ntFjHLj74sEL3q0KAc/vRBvq5zp+gC+QzSWhCCMc4pwt8xkhCE0I4RE45hRBuQxKaEMJtPPzpTBKaEMJBLlBBk4QmhHCMhwtkNEloQgiHyFVOIYTbkIsCQgi34QqnnK5Qi/wPi8VCj25dqFalImE1QzgRGenysT6bMp6mdUNoGFqJRfNn0fPNNrzROJw3GodTrdxT9HyzjeEx4+Pj6dCmJTVDqhBWoxoGTm7P4V/30rl5PQDO/HmCDk3D6dCsNqMH9cZi+Xd29DN/nqBZWIUMxfrj4D56tW4AwJ+Rmh5v1OPt1+vy8fD3SUxMBGDqyAG82aQGvVo3oFfrBtyIic5QzCTOOj6uXL7EC6WKcfzYUU6djKRB7eo0rFODfu++/Z/P02ye9/HILKbFVkr9qpTaYn8YNh3O8h+XERcXx9Yduxkxaiz9+/YxquhMiRWxcxv7f4lg0YpNfLtsHX+fP8eUL+fw7Q9r+WzmdwQFBTNoxDjD465ds4qExAQ2btlB/4GD+XDoYEPKnfX5ZEb078Ht27YJYiaNHES3PoP5ZvEarFYrW9atBGDF0u8Y0KMD169GpVVcmhbMmMqEwb24c+c2ADM+Hkmn3oOYvmAVt2/dYtemNQAc/+MQ479ezOS5y5k8dzkBgUEZ3EsbZxwf8fHxvN+rO35+fgAMG9iX/oOG8ePqTVitVtas/MnwmKnx8PBw+JFZTEloSik/sE2SYn+0N6rsXTt3EBpum0OyfIUK7Nu316iiMyXW9s0bUP8rRdd2zXmzVVNqhNZJfm7KRyNp3bErefM9Znjc4iVKkpCQgMViISYmGh8fY2aMKlCoCBM+n5e8fOTwAV6oUAWAyiGh7Nm5BYCg4OzMWLgqQ7EeL1CED6fNSl4ePnUWz75Yifg7d7h65RI5cuXBYrHw1+mTTPzgXd5+vS6rvp+foZgpOeP4GD64H206dCZf/scBOHTwVypWsc0UWaNWONu3bjQ8Zmo87uORWcxqQ3sWyKqUWmePMVBrHWFEwTHR0QQHBycve3l5kZCQYMqM1c6Ide3qFf46d5av5n3PuTN/8labZqzbeYCrVy6za8cWBo34KP1CHkBAtgDOnD7N8888zdWoKyxautyQcmvWacj5s6eTl61Wa/I3dtaAgOTTvZdrZnxi42rhr3Dh3JnkZS8vLy78dZb3OjQhW0AQBYoUJy72Jo1bdaJZu65YEhPp3bYRqnRZiqlSGY5v9vGxcP4ccuXOQ/WaYUybNB747+cZEBBIdLQxp8+O8HqE29BigQlAONAFmK+UMuR/OTAoiJiYf0dfsFgspiQzZ8XKniMXVavXwtfXl6LFS5Ilix9Xr1xm9YofaND4NdMmHZ4+bTI1a4Vx4Lej7Pr5V7p0ak9cnPHziKac1Tv2xg0Cg4LTeHXG5X+iAPPW/kKDFu34dOwQsvhn5dXWb+Lnn5WsAYE8V6EqJ47+bkgss4+PBfNms23zRprUC+X3wwd5p0tHrly+lPz8jRsx/0moZjNqxFozmZXQjgHztNZWrfUxbBMdGHLeVLFSZdautp2q7ImIoHTpMkYUm2mxypWvyPZN67FarVy8cJ7Y2Jtkz5mLXds283LNMMPjJcmRPQdB9j+GHDlzEh8fn9yIbiRV6hn27t4OwM4t63nuRfMmDR7UtSXn/jwBgH+2ADw9PTn35wl6tKxPYmIiCfHx/LZvDyWefsaQeGYfH8tWb+SHVRtYunI9pco8y9TPv6ZGrXB2bbdNjrRpw1rKV6xiaMy0eNzHv8xi1ilnB6AM0E0p9Ti22Vv+NqLgho0as2nDekKqVsJqtfLlDMOuN2RKrBphdfklYidNalfFYrEwbOzHeHl5cfLEcQoWKmJ4vCTd3+lFt7c6ElajGvHxdxj64UiyZctmeJx3B41iRP93iP9oOEWKK2rVbWR4jCSvd+7J2AE98PHxIYu/P++PmEyuvPmp9cqrdG8ejre3D2GNXqNIiacMiefMYzHJ0FHjeO+dbsR/OIQSJZ+ifsMmpsdM4gJnnHhYrcYPQmgfF3wWUBDbTMj9tNa7Unt9XALOHQnRSf66esup8fIFZ3FarOMXbjgt1j9x8U6LVaGYcwd4vH7zjtNi5Q/2zVBKWvP7ZYf/TmuXypMp6c+UGprW+g7whhllCyEyhyvU0KSngBDCIdL1SQjhNpw4ZcUDk4QmhHBIZl69dJQkNCGEQ1zgjFMSmhDCMVJDE0K4DWlDE0K4DbnKKYRwGw9/OpOEZipn3rkPzv0GLZQ7q9NiJVrcsiMJAEH+xgzb5AxSQxNCuI2HP51JQhNCOMoFMpokNCGEQ+SUUwjhNh7+dCYJTQjhKBfIaJLQhBAOkZ4CQgi34QJNaJLQhBCOMTqfKaXKA+O01iFKqeLYRrm2Ar8B3bXWFqXUUKAekAD00lr/nFaZLjdzuhAicxg50bBSqi8wA/Czr5oEDNZaV8WWOxsqpZ4HqgHlgRbAJ+mV63IJzWKx0KNbF6pVqUhYzRBOREa6Razbt2/ToU1Lqr9ciYb1womMPG5arCQVX3qe2qHVqR1anbc6dzC07Pj4eLp0aku90BBqVavI6hQzfC9ZtIDwGsbNVpSYmEjPbp2pF1qNBrVrcOrkieTnhvR/j1lff2lYrJSceXwkuXTpEiWLFUQfPWp6rLsZPI3dCSDlDC8vAFvtv68GagFVgHX22ePOAN5KqTxpFWraKadSagDQAPAFPtVaf21Euct/XEZcXBxbd+xmT0QE/fv2YfHSH40oOlNjzfpmBtkCAti8bRfHjmne69WDZSvWmBILSJ6Dc836zaaUv+i7+eTMmYvPZ8zmalQUIZVfpE69Vzh86ADzZs/EyMl51q5eAcDK9VvZuX0rQwe+z6TpX/D2mx04EXmc7j3fNSxWSs48PsD2JfFO9y74+/mbFiMtRp5yaq2/V0oVTlm81jrpoIgBgrHNFheV4jVJ6y+nVq4pNTSlVAhQCaiMrcpYwKiyd+3cQWi4bdbt8hUqsG/fXqOKztRYR4/8kRyrZEll+jfw4UMHuRUbyyt1w6kTXpOf9xgysX2yho2bMmDI8ORlb29vrkZF8eEHgxg9bqKhserWb8jEqZ8BcPbMafLkzcfNGzd4f8AQmrUwb64eZx4fAAP6vUfHzm/x2OOPmxonVR738bh/lhS/BwLXgWj773evT5VZp5zhwGHgB+AnYIVRBcdER/9ntmgvLy8SEhKMKj7TYpV55lnWrFqJ1Wrl5z0RnD//lykT/ybxz5qVnr37sHzlGqZO+4wObVsZum8BAQEEBgYSExND+1bNGTBkGO90f5ORYycQEBiYfgH3ydvbm7ff6sDAvr2p37AJhQoX4YUXXzI8TkrOPD7mzplFnjx5CA0LN6V8R5g80fCv9ooQQB1gO7ATCFdKeSqlCgKeWusraRViVkLLDZQDmgFdgPlKKUNqrIFBQcTExCQvWywWvL3NOXN2Zqw27ToQFBRE3bCarF65gueefwEvLy9TYgGUKFGSFm+0wsPDgxIlS5IzVy4u/G3IXNDJ/jp3loZ1a/Ha6y0pWqw4JyMjeb/X23Rq1xJ99AgD+xp7Kjj9i2/Yvf93+rzTlZs3bxpa9r048/iYO3smmzZuoHZodQ4dPEDnjm25cOGCKbFSY3Ab2t36AMOVUruxNVMt0Vrvw5bYdgPfA93TK8SsNrQo4Kh9fk6tlIoD8gCXMlpwxUqVWbXiJ5o2e409ERGULl0mo0U+FLH27f2FipUqM3b8JPbv28upUyfSf1MGzJn1Db//dpjJ0z7l7/PniYmOJv9jjxlW/qWLF3m1QV3GTZxCteo1ANi19yAAZ07/Sad2LRn90SRDYi1aMI+/z/9Fzz79yOqfFU9PT1O/DJI48/hYt3Fr8u+1Q6szZdpn5M+f37R492L0fWha6z+BCvbfj2Frnrr7NcOAYY6WaVZC2wH0VEpNAh4DsvHfxr0H1rBRYzZtWE9I1UpYrVa+nDHTiGIzPVax4iUYOXwoUyZPIntwMJ98PsO0WABt23fkzU7tqVW9Kh4eHnz25deG1i4+njCWf65fY+K4UUwcNwqAhT+swN/f+Abteg0a07NbJxrUrkF8fDwjxk7Az88v/TdmkDOPj4eBK/QU8DDyalNKSqmPgOrYTmsHaq3XpvbauATccgS/hERL+i8ykDNHQ4iLN699727OHOAx0MkDLlqcuG9ZfTN2gPxx/qbDG/v049kyJfuZdtuG1rqvWWULIZzv4a+fSdcnIYSjXCCjSUITQjhEBngUQriNhz+dSUITQjjKBTKaJDQhhENc4bYNSWhCCIe4QBOaJDQhhGNcIJ9JQhNCOMaRgRszmyQ0IYRDXCCfSUIz09bjqY5DZ4pqJdIczNNQO08a0jXXIU/lNX64odQ4u+vT4bP/OC1W+WLZM/R+F8hnktCEEA5ygYwmCU0I4RC5bUMI4TakDU0I4TY8JaEJIdzHw5/RJKEJIRwip5xCCLfhAvlMEpoQwjFSQxNCuA1X6Ppk1rycprFYLPTo1oVqVSoSVjOEE5GRLhtLH9pP//aNAYj84xBtapalf/vG9G/fmG1rliW/7vyZU3Rr/P9m+MqQ+Ph4OrRpSc2QKoTVqIbWxs3Urg/tZ2AH236d+OMQ7WqVZWCHxgzs0JjtKfbr9q1Yejaryb4dmzIUb+l3c2nVuDatGtemWd0QShfKydoVy3itXnXeaBRGj44tuRUbm6EY92Lm8fHbgb10faP+f9ZNHjmQpd9+k7w854vJtH6lKl1er8uOTWsMi50acydON4YpNTSlVDugnX3RDygL5NdapzmNuyOW/7iMuLg4tu7YzZ6ICPr37cPipT9mtFinx1ryzXQ2/7QEv6xZAThx5DCN2rxFk7Zd//O6TT8tZvm8r4i+dtWQuEnWrllFQmICG7fsYNOG9Xw4dDDzv1uS4XK//2Y6W1YsIYv/v/vVsPVbNL5rvwA+Hz3AkPOYJi1a06RFawCG9e/Nq6+3YdKYYcxftpbcefIxYdQHLP52Fm06dctwrJTMOj7mfjmFNcsW4uefDYBrUVcY/n4Xzp46QcuiPQCI1L+z7qclfP39BgA6NwunXMWX8bN/7mZwgQqaOTU0rfUsrXWI1joE2Ae8Y0QyA9i1cweh4bUBKF+hAvv27TWiWKfHeqxAYQZO/vfbNvKPg+zdtoF+bRsx5YPexN68AUBAUDBjZ/5gWNwkxUuUJCEhAYvFQkxMND4+xvRhfKxAYQZ8/P/3q3+7Rkwd+u9+/TDrU5569kWKlHzakLgAhw/sJ1IfoUXrDsxduprcefIBkJiQgG8W4+fpNOv4eKJgEcZ8Ojd5+VbsTTq905/ajZonr/sz8hjPl69Clix+ZMniR4HCxYg8+rsh8VPjcR//Moupp5xKqXJAKa31l0aVGRMdTXBwcPKyl5cXCQkJRhXvtFiVQ+v/Z2LfkqWfo8O7HzBu9jLyP1mIBZ9NAOClamH4Zc1mSMyUArIFcOb0aZ5/5ml6dHuLLt16GFJupdD6eKXcrzLP0b7PB4ydtYz8TxTiu88mcDBiO+fPnCK8aStDYib5fOp43u4zAIC8+WyzwK9btZw9O7fRuNkbhsYC846PGrUb4O397xfM4wUKUbpsuf+8pph6mgM/7+LmjRj+uXaVw/v3cOuW8afV/+EC55xmXxQYCAw3ssDAoCBiYmKSly0Wi6EzfmdWrIo16xIQFGz/vQ6fjxlkSpwk06dNpmatMIaPHM25s2epX7sWEfsOGj7jeIUa/+5XhZp1+HLMIK5evsilv88xsENjzp2K5MSRw+TInZeiT5V+4DjR/1zn5PFjVKjyb1vjzC+msXbFMmYsWEYWE2ZSd+bxcbcixRVNW3emd8dmPFmoKKWeLUf2HDlNjekCZ5zm1dCUUtmBp7TWm40st2KlyqxdvQqAPRERlC5dxsjiMy3WB11aoA/vB+BgxHaKP/2MabEAcmTPQZC9dpEjZ07i4+NJTDR+NvRhXVpwzL5fh/Zsp9jTz/DeuM/4aM5PjP7mB56vXJ12vYdkKJkB/BKxk0ovV09e/mzyR+zds4tZi1aQM1fuDJWdGmceH3e7FnWF69ei+HLhGt4dMoaLF/6iqIGn7/fi6eHh8COzmPl18jKwwehCGzZqzKYN6wmpWgmr1cqXM2YaHSJTYnUbPI7PRw/E28eHHLnz0mPoBNNiAXR/pxfd3upIWI1qxMffYeiHI8mWzfhT266Dx/HFmH/3q/sH5uzXqchjFChUGIArly8yfeJoni5Tlk5v2K621m34Km+062xoTGceH3fLnjMX58/+SfvGNfD28aFHv+F4eXmZGtMVLgp4WK1WUwpWSr0PxGutJ6f32rgEzNmITLbx6EWnxnPmAI+bjzlv8EpnDvBYIJd5Vwnv5eBpQ66VOaR8sewZSknXYhMd/jvNkdUrU9KfaTU0rfV4s8oWQjifK9TQpKeAEMIhMsCjEMJtSA1NCOE2JKEJIdyGnHIKIdyG1NCEEG7DqHymlPIEPgWeBW4DnbTWhgxV4nLDBwkhMolxfTkbAX5a64pAf2CiUZsoCU0I4RADuz5VAdYAaK0jgHJpv9xxD8Upp5+3C7Q2PoB6pfNl9iaY5pUy7rtvzlS+WPbM3gSHGfh3GgT8k2I5USnlrbXO8FAlUkMTQjhbNJCyP5unEckMJKEJIZxvJ1AXQClVAThsVMEPxSmnEOKR8gMQqpTahe0SQnujCjZttA0hhHA2OeUUQrgNSWhCCLchCU0I4TZc7qKAmd0m0ohZHhhnn5bPrBg+wDdAYSALMFJrvdzEeF7AV4ACEoH2WusTJsbLi21Kw1Bt5KzG9471K//e53RKa21Yo/M9Yg0AGgC+wKda669NitMOk+a6dScul9BI0W3Cfsl3ItDQrGBKqb5Aa+CmWTHsWgFRWuvWSqlcwK+AaQkNeAVAa11ZKRUCTMKkz9GerL8AbplR/l2x/ADM/PJJESsEqARUBrIC75kVS2s9C5hlj/sJ8I0ks//PFU85Tes2kYoTQBOTYwAsBoakWDZnslE7rfUy4E37YiHAzAkQJgCfA+dNjJHkWSCrUmqdUmqT/UvPLOHY7qH6AfgJWGFiLMCcuW7diSsmtHt2mzArmNb6eyDerPJTxLmhtY5RSgUCS4DBToiZoJSaDUyzxzSc/VTpstZ6rRnl30MstgQaDnQB5pt4fOTG9oXaLEUss7vxGT7XrTtxxYRmWreJzKaUKgBsBuZqrb91RkytdVugJPCVUsr4eeygA7abKLdga/eZo5TKb0KcJMeAeVprq9b6GBAFPGZSrChgrdb6jtZaA3GAaVNvmTXXrTtxxTa0ndjafxYZ3W0iMyml8gHrgLe11hudEK818KTWegy2Wo0F28UBQ2mtX04RcwvQRWt9weg4KXQAygDdlFKPY6vR/21SrB1AT6XUJGxJMxu2JGcWU+a6dSeumNBM6zaRyQYCOYAhSqmktrQ6WmuzGtKXAjOVUtsAH6CX1jrOpFjO9DUwSym1A7ACHcyqwWutVyilXgZ+xna2011rbfz08/9SwEkTy3d50vVJCOE2XLENTQgh7kkSmhDCbUhCE0K4DUloQgi3IQlNCOE2XPG2jUeavf/gIuAPbLcl+APztdbTHqCsscBR4ADQQGv9YSqvawzs0Vqn23VJKVUbaKG1bnfXNnfRWrdI5T3tsN0w2t+B8h1+rXj0SEJzTZuSkoNSKguglVJzH7Szstb6ALaklpqe2Lr2OKMvphAPTBKa6wvEdod/gv1O/MvYbtCth22YpRLYmhYGa623KKVexdZP9DK2IW+OpqxBKaU6Al0BL+BH4Bf+7bJUBXgLeANb7fA7rfVUpdT/sA19dNP+uJbaxiql3sbW2d8HW5/cpI7/FZVSG7Hd2T9Ma71SKVUNGGXfvxP22EKkStrQXFMNpdQWpdQmYD7QQ2t9w/7ct1rrWti6AF2xdz1qCHxif/4joBa2ztuxKQu1j1nWH6gKvAAEA1ux1d7aAMWB5thGPKkCNFJKKWAE8IE97q7UNto+ll0uoJbWuiq2pPai/emb9u2qB0xPMV5bE611NeAv/h0PTIh7khqaa9qUWnsUoO0/ywBV7YNTAnjb+4tGa62jAOzdx1IqCvyWortVb/vrkp4vjW2ooaS+pjmwJblS2Lr/gK2v7f/uuWFaW5RSd4AFSqkbwJPYkhrADq21FbiklPoH20gWj2Hrswu2tsJ12GpqQtyT1NDcj8X+8yiwwD7QYR1s461dA4KVUkkjQrx413tPAE/Z2+VQSi1RSj1hL9MTW7L8HahuL3cWtsEBjgIVUykzmVLqGaCR1ro50MNepkfK99lH4ggArgDngIb2WKOwjUQiRKokobmvL7Alp63YTgNPa63vYOvMv1YptQFbG1oyrfVlYBywVSm1G9ivtf7L/v45wFlstbMdSqm92Nrn/gK6AQPtbWDlSV0kcNP+3vXYRsF43P6cv/0Uejnwlr2Td09gpb0m2Q34LUOfiHB70jldCOE2pIYmhHAbktCEEG5DEpoQwm1IQhNCuA1JaEIItyEJTQjhNiShCSHcxv8BffHslXfynng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ATQAAAESCAYAAABzdCm0AAAABHNCSVQICAgIfAhkiAAAAAlwSFlzAAALEgAACxIB0t1+/AAAADl0RVh0U29mdHdhcmUAbWF0cGxvdGxpYiB2ZXJzaW9uIDIuMi4yLCBodHRwOi8vbWF0cGxvdGxpYi5vcmcvhp/UCwAAIABJREFUeJzt3Xd8FMX7wPFPKgmk0MFCL+NXQFFRuoSShCZNEJTelCIConQEpEuRZkfpIkVEpPdOUECKCgMBpIi0ACYQAknufn/cJUZ+JDnI7oU7njeveyW7dzfP7rF5bnZ2Z8bDarUihBDuwDOzN0AIIYwiCU0I4TYkoQkh3IYkNCGE25CEJoRwG5LQhBBuwzuzN0DYKKW8gJ7AG9j+X3yBn4APtNa3M1DmUuB/wFSt9fT7fH85oL/WuumDxL9HeX8CeYB8WusbKda3A2YCzbTWS9J4fzDwg9a6RirPHwBCtNbXjdhe4XokoT08PgNyADW11v8opbIB84EZQOsHLPMJIBzIprVOvN83a633AoYksxSuAE2AOSnWtQEuOvDeHMBLqT2ptS6bsU0Trk4S2kNAKVUYaAk8prWOBtBa31RKdQEq218TDHwClAWswGpgoNY6QSkVB4wFwoDHgI+AecAawAfYp5R6FYgE8mitr9jLtGKrMcVhqyGVACzAPuAt4GVguta69P3G11p/lsruzgNaYU9oSqlCQABwNMXn0cEe3xfICYy1lzcT8LfXxF4AYoEfgWftn98v9v3pji2RV7Uv7wdaaq03O/DfIVyYtKE9HF4Afk9KZkm01he01t/bF6cCUUAZoBy2P+L37M9lAa5orSthq1F9DMQDdYFbWuuyWusTacRvDATaazgv2tcVves19xVfKeWXSqyVwLNKqcfsy61JUVtTSgUAnYG6WuvngObYEjRA+xT7k4j9tFxrrey1ySQj7fv/PjAXW1KWZPYIkIT2cLCQ/v9FHWx/mFZ7m9rn9nVJfrT/3I8twWS7j/g7gFJKqS1Af2Cy1jrSpPh3gCXY2grBlrC+TXrS3rZWH6inlBoBDMJWg0vN9rtX2JNdS6Af4AGMSeP9wo1IQns47AH+p5QKTLlSKfWEUmqlUsof2/9Vyo63nthOJ5PcAtBaJ73GI5VYHvayfZNWaK1PAcWx/eEHARuUUq/c9T6j4oOtRtZKKVXJ9hZ9NekJpdSTwAGgELZEOziNcgBupLK+kH2bimFrexOPAEloDwGt9XlsFwC+UUoFAdh/fgpEaa1vAWuBt5VSHkqpLMCbwPr7DHUZ2+ki/FtDQinVFVv71DqtdT97rOfveq8R8QHQWu8B/IHRwKy7ni5n386RwDpstbWkK7YJgJdSKq1kiVIqO7bPsx2wAPj6QbZTuB5JaA+PbsAfwC57o/ce+3In+/PvAHmBw/aHBkbdZ4x3gE+UUvux3crxt339HMAL+EMptQ8IxtZmdvd7Mxo/pbmAwnbhIqV1wDl7+UeAgtgSXHH79v4M/K6UypVG2V8BK7TW64BhQFGlVLcMbKtwER4yfJAQwl1IDU0I4TYkoQkh3IYkNCGE25CEJoRwGw9F16e4BNzyykTcnfvuPpkhfr5eTov1T2y802Jly+K8/fL2cu53fKLFeYd+Nl+PNG93SY//c287vLG3fp2eoVgPSmpoQgi38VDU0IQQLsDj4a//SEITQjjG03mn/g9KEpoQwjEZa4JzCkloQgjHyCmnEMJtSA1NCOE2pIYmhHAbUkMTQrgNF7jK+fDXIe9isVjo0a0L1apUJKxmCCci7x4p2nVixcfH81bHttQJrUbNlyuwauVPyc8N7Psu38z4wtB4d/t5zx7CaoaYUnZiYiK9unfmlbBqNKpTgz9PnuC3QweoW7MKDcJD6NW9MxaLxfC48fHxdGjTkpohVQirUQ2tj6b/pgfkzGMRYMJHY6jxciWqVCjH7JmZMGalh6fjj0xiSg1NKeWJbbTVZ4HbQKd7jFH/QJb/uIy4uDi27tjNnogI+vftw+KlP6b/xocw1qIF88mZMxdffD2bq1FRvFypHC+9VIEundtxIvI4PUoqw2LdbeKEj1gwby5Zs93P1AOOW7d6BQA/rdvKzu1bGTrofTw9PXm33yBqhdWhW6c2bFi7irA69Q2Nu3bNKhISE9i4ZQebNqznw6GDmf9dqlN9Zogzj8VtW7ewZ/duNmzZQWxsLFM+nmBKnDQ9wqecjQA/rXVFpVQFYCLQ0IiCd+3cQWh4bQDKV6jAvn1703nHwxurYZOmNGj8avKyt7c3N2/eoP+gD9iw7u6BXI1VtGgxvlu8lA7tHnTKz7TVqd+Q0Nr1ADh39jR58uTjsSee4Pq1q1itVm7ciMHbxyedUu5f8RIlSUhIwGKxEBMTjY8JMZI481jcuH4tpUqX5vVmTYiOiWbUmI/Sf5PRHuGLAlWwD62stY6wz8BtiJjoaIKDg5OXvby8SEhIwNvb+F0xO1ZAgG0yo5iYGNq2eo1BH3xIocJFKFS4iOkJrXGTVzn955+mxvD29qZHlw6sXvEjM2Z/x7VrUQzo05PJ48cQGBRMpSrVDI8ZkC2AM6dP8/wzT3M16gqLli43PEYSZx6LUVFXOHP6DEuW/cSfp07R/NWG7D98BA9n1ppcIKGZtYVBwD8plhOVUob8LwcGBRETE5O8bLFYTDmAnBXr3LmzNKhTi+YtWtGs+euGlv0wmPb5N+za9zt9enZlUN93WbZmEzv2/kaz11sxbFBfw+NNnzaZmrXCOPDbUXb9/CtdOrUnLi7O8Djg3GMxZ85c1AoNw9fXl5JKkcXPj8uXL5sSK1VeXo4/MolZCS0aSDklm6fWOsGIgitWqsza1asA2BMRQenSZYwoNlNiXbp4kVcb1GHYiNG0atve0LIz2+Lv5jF14jgA/P2z4unhSc6cOQkMDAIgf/7H+Of6NcPj5siegyB7rSlHzpzEx8eTmGjOME7OPRarsH7dWqxWK3+fP0/szZvkypXWPDEm8PBw/JFJzDrl3Am8Aiyyt6EdNqrgho0as2nDekKqVsJqtfLljJlGFe30WJPGj+X6tWuMHzeK8eNsEygt/mEl/v7+hsbJDHVfaUyvbp1oVKcG8fHxjBg7gRw5c9GlQyu8vL3x9fFlwtTPDI/b/Z1edHurI2E1qhEff4ehH44km0kXPpx5LNapV5+dO7ZRrXJ5LBYLk6ZMx8vZNSEXOOU0ZdanFFc5n8E24Wx7ncb1cxng0RgywGPGyQCPqfMPHef4AI/r+2VKNc2UGprW2gJ0MaNsIUQmcYEamvQUEEI45hG+D00I4W5coOuTJDQhhGPklFMI4TbklFMI4TakhiaEcBuS0IQQbkMuCggh3Ia0oT3afLwf/ir6gwrwc96h8/D/GT04T1faOTnlFEK4DamhCSHchVPHXntAktCEEA6RhCaEcBseLtDgJwlNCOEQqaEJIdyGJDQhhNuQhCaEcB8Pfz6ThCaEcIwr1NAe/lt/72KxWOjRrQvVqlQkrGYIJyINmZA902MBTPhoDDVerkSVCuWYPfNrU2O5874BXLp0iZLFCqKPpjqVRYY58zOMj4+nY7s21Kr+MlUrlWfFT+bNN5oaT09Phx+ZxbTISqnySqktRpe7/MdlxMXFsXXHbkaMGkv/vn2MDpEpsbZt3cKe3bvZsGUHazZs4dy5s6bFAvfet/j4eN7p3gV/P3Nnz3LmZ7jg23nkzJWTDZu3seynVbzbq4dpsVLj4eHh8COzmHLKqZTqC7QGbhpd9q6dOwgNrw1A+QoV2Ldvr9EhMiXWxvVrKVW6NK83a0J0TDSjxnxkWixw730b0O89OnZ+i4njx5oax5mfYZNXm9G4SdPkZbMmNE6TwXlKKZUX2AeEAgnALMAK/AZ011pblFJDgXr253tprX9Oq0yzamgngCZmFBwTHU2wfSJZAC8vLxISDJnDOFNjRUVdYf++fcxdsIgp0z6jY9tWmDHFYBJ33be5c2aRJ08eQsPCTSk/JWd+hgEBAQQGBhITE0PLFs0YOmyEKXHSYmQNTSnlA3wB3LKvmgQM1lpXxZY6GyqlngeqAeWBFsAn6ZVrSkLTWn8PmDJxY2BQEDExMcnLFovFtG8rZ8bKmTMXtULD8PX1paRSZPHz4/Lly6bEAvfdt7mzZ7Jp4wZqh1bn0MEDdO7YlgsXLpgSy5mfIcC5s2epHVqD11u2ovnrb5gWJzUGn3JOAD4HztuXXwC22n9fDdQCqgDrtNZWrfUZwFsplSetQl3uokDFSpVZu3oVAHsiIihduoybxKrC+nVrsVqt/H3+PLE3b5IrVy4T47nnvq3buJW1G7awZv1mnnm2LF99PZv8+fObEsuZn+HFixd5pW44I0ePpW27DqbFSYuHp4fDj7QopdoBl7XWa1MWr7VOqrbHAMFAEPBPitckrU+Vy9220bBRYzZtWE9I1UpYrVa+nDHTLWLVqVefnTu2Ua1yeSwWC5OmTMfLy7wRQt1535zFmZ/h+HGjuXb9GmNHj2Ts6JEALPtpFf7+5l74SMnAxv4OgFUpVQsoC8wB8qZ4PhC4DkTbf797ferbaFZbhlKqMPCd1rpCeq+NS8C8xqJMlGhx7m55ObHzsDP3zZnXzDyd3AHbzHbSu/n7ZCwj5e+8xOGNvfBVU4di2e+E6AKMByZqrbcopT4HNgORwEfYLho8CfyktX42rfJMq6Fprf8E0k1mQgjXYPLtGH2Ar5RSvsARYInWOlEptR3Yja15rHu62+jMb4jUSA3NGFJDyzipoaXu8beWOryx579okik3o7lcG5oQIpM8/D2fJKEJIRyTmV2aHCUJTQjhEFfonC4JTQjhmIc/n0lCE0I4RmpoQgi3IQlNCOE2JKE94nKXd+6YVVf2THNarOMXbjgtVpC/8w7Tx3M4rysRwKnLsU6L9fTj2TL0fpnGTgjhNqSGJoRwG5LQhBBuwwXymSQ0IYRjpIYmhHAbzu64/yAkoQkhHOICFTRJaEIIx0gNTQjhNqSGJoRwG3JRQAjhNlwgn7neNHYWi4Ue3bpQrUpFwmqGcCIy0mVj5ckRwPHVIyhZOB9ln3qS7XPfY8PXvZjUr9l/vg39/XyI+K4/oZX+Z1jseXNmUTu0OrVDq1O9akVyBflz/XqaE+rclzu3bzOgRwfaNKpB11YNOX0qkt3bNtKiThXavxrGV1ONnT39synjaVonhAa1KrFo/iyO6yO8Vr8mzerV4IO+PUlMTDQ0Hph/fMTHx/N+9/a0bFCT1o1DORmpiTx2hFaNQmnZsBYfDuhlyn6lxtPT0+FHZjE8slLKRyk1Vym1XSn1s1KqgZHlL/9xGXFxcWzdsZsRo8bSv28fI4t3Wixvb0+mD36dW7dt8zFPH/IG70/4nlodJ/NPzC2a1ymX/NrJ/ZsbPvZ8qzbtWLN+M2vWb6bsc88zftIUsmfPblj5SxfMImu2AOYs20S/4RMYM7gPH/brwYQv5jLz+3X8eeIYv/6y25BYETu3sf+XCBat3MSCZev4+69zTBg1lPcGDWfxyk3cunWLDWtWGBIrJbOPxe2b1pKYkMD85Rvp2nsAU8YNZ8rY4fTqP5T5P24g7tYtNq9baWjMtHh4OP7ILGak0lZAlH1K9zrAdCML37VzB6HhtQEoX6EC+/btNbJ4p8Ua27sxXy3Zwd+XbfOoPpE3OxEHTwGw++BJKj1XDIBerWsScfAkh4/9ZVjslPbv28uRI3/QodObhpZ78vhRKoeEAlC4WAkO7o0gMDg7TxYsAsCz5SoYltC2b96A+l8purZrTufWTakeVodPZy7gpYpVuHPnDpcvXSB3nnyGxErJ7GOxUNHiJCYmYLFYuBETjY+3D5O/mk+5Crb9unL5Irly502/IIMYPHO6KcxIaIuBISmWE4wsPCY6muDgfydP9vLyIiHB0BCmx2r1SnkuX7vBht1Hktf9+dcVqrxQHIC6L5cmm58vIS+VpFjBPMz8YVeGY6Zm/LgxDBj0geHlqlLPsG3jGqxWK4f2/8ydO7eJuxXLqchjJCYmsnPzOm7F3jQk1tWrVzh84FemzZjPyPFTebdrBzw9Pfnr7BlqV32Ba1ejKFq8hCGxUjL7WMyaNYC/zp6h/svPM7RvD1p26IqXlxfnz52hYfUXuX41iiLFjN+v1LhCDc3wiwJa6xsASqlAYAkw2MjyA4OCiImJSV62WCx4e5tzbcOsWG0bVcRqtVKj/FM8o57g6xGtGTB5Ge+3D+PdtrXY9/sZ7txJoF2jShR8LAdrv+ppb2crwMUr0RwyqLZ2/fp1jumjVAupbkh5KTV8rTWnIjWdW9Sj7AsV+F+ZsvQd9hGjBvUiKDg7hYqWIEfOXIbEypEjF8WKK3x9fSlavCRZsvgRdeUyTxQoyKY9h1k4byajPujPhOlfGRIvidnH4pyvplM5pBa9Bwzn77/O0eG1eizbuIfHnyzI6p0HWfLtLMYNH8CYKV8aFjMtrnCV05TWO6VUAWwzH8/VWn9rZNkVK1Vm7epVAOyJiKB06TJGFu+UWKEdJxPWaQrhnadwSP9FxyFzef5/BekyfD5N3vmcXNmzsXHPUdoNnEWN9h8T3nkK63f9waApywxLZgA7t2+jeo2ahpWX0u8H91G2XEVmLFxF9dr1eaJgYXZuWc+0mYuZ+MV8zp05RfkqxiTScuUrsm3TeqxWKxcvnCc29iYDenfl1ElbI322gEBTbgo1+1gMCs5OQGAQAME5cpCQEE/3ds04nbRf2QKc2gD/SNbQlFL5gHXA21rrjUaX37BRYzZtWE9I1UpYrVa+nDHT6BCZEivyzCV+mNaVW3F32PrLcdbu+MO0WEmOH9MUKVLUlLILFinOpxNHMefLqQQGBTN0/Cfs2LSWdq+GkSWLH3UbvUaxksZcta0RVpefd++kcXhVLBYLw8d+TLaAQPr2eBMfX1/8/f0Z8/GnhsRKyezjo82bbzPk3a60bhxKfHw8PfsP44knCzKwdxd8fHzw98/KhxM+MTRmWlyhp4DhM6crpaYAzYGjKVbX0VrfSu097jpzeo4X33ZqPBmxNuOcPWLtyUvGtCM64unHs2UoI5Ufs9Xhv9M9A6q5x8zpWuueQE+jyxVCZC4XaEKTngJCCMe4wkUBSWhCCIe4QD6ThCaEcIwrXBSQhCaEcIiccgoh3IYkNCGE23CBfCYJTQjhGKmhCSHchgvkM0loZjq2caJT492Od95gf7kDfZ0WK6uvl9NiOduTOZ3bMyEj5CqnEMJteBpURVNKeQFfAQpIBNoDHsAswAr8BnTXWluUUkOBetiGIeultf45zW00ZAuFEG7PwNE2XgHQWlcGPgAm2R+D7QPDegANlVLPA9WA8kALIN2e+JLQhBAOMWrEWq31MiBpiORCwEXgBWCrfd1qoBZQBVintbZqrc8A3kqpPGmVLQlNCOEQTw/HH+nRWicopWYD07ANBOuhtU4azSMGCAaCgH9SvC1pferb+AD7JYR4BHl6ejj8cITWui1QElt7WsqrI4HAdSDa/vvd61PfxvvZISHEo8vjPv6lRSnVWik1wL4YC1iAvUqpEPu6OsB2YCcQrpTyVEoVBDy11lfSKjvVq5xKqd3w/wZe9ACsWutKaW6xEMLtGHjXxlJgplJqG+AD9AKOAF8ppXztvy/RWicqpbYDu7FVvrqnV3Bat220yPBmCyHchlE9BbTWN4HX7vFUtXu8dhgwzNGyU01oWuvTAEqpJ4BxQB5sjXeHgNOOBhBCuAdX6CngSBval8A3gC+wDZhi6halw2Kx0KNbF6pVqUhYzRBOREa6fKw6IeV5rUEorzUIpc/bndmxdRONwqvRtH5N3mr3OrdiYw2JEx8fT5dObakXGkKtahVZvfKn5OeWLFpAeI0qhsRJ6crlS7xUuhiRxzSHD/5K/VpVaFK3BkP69cZisRgS4177dfDAfkqVKESD2jVpULsmPyxZZEislJx1fOz9eQ/1wmoAcODX/TxVtAD1wmpQL6wG3y9eaErMe/H08HD4kVkc6Sngp7XepJQarLXWSqm49N5wrzuBtdYnMritACz/cRlxcXFs3bGbPRER9O/bh8VLfzSi6EyJFRdn+zgXLV+fvC7kpTIsXrGBPHnzMfbDwSyYO5MOb6XbfJCuRd/NJ2fOXHw+YzZXo6IIqfwideq9wuFDB5g3eyZGT5gTHx9P/3ffxs/fdgGrX+/ufDhmIuXKV+SjUUNZtuQ7mrz2Robj3Gu/3u8/iG49etH9nd4ZLj81zjg+Jk8cz8IF88iaNRsABw/sp/s7venR611D4zjCFbo+OVJDu62UCge8lFIVgHQTGve+E9gQu3buIDS8NgDlK1Rg3769RhWdKbGO/HaIW7GxtHy1Hi0ahrP/lz0sXL6OPHnzAZCYmEgWvyyGxGrYuCkDhgxPXvb29uZqVBQffjCI0eOM73c6ckh/WrXrTL78jwFw4fxflCtfEYAXX6rELxHGzAh/r/068Ot+1q1ZRf2w6rzTrfN/JgQ2ijOOjyJFizLvuyXJywd+3c/aNauoUyuE7l06mbJfqXGFeTkdSWhvYutrlRt4D+ia3htSuRPYEDHR0QQH/3tvnZeXFwkJCUYV7/RY/lmz8ubbvZi3ZAWjJ07nnS7tyJXbdjP0mhU/smv7Vl5t3sqQWAEBAQQGBhITE0P7Vs0ZMGQY73R/k5FjJxAQGJh+Afdh0bdzyJk7NyE1Q5PXFSxUhN07twGwfu1KYmONmcLt7v0a+MFwni/3IsNHjWXFus0UKlyU8WNGGBIrJWccHw0bv4q3j0/y8gvlXmTE6HGs3rCFwkWKMnbUh4bGS4tbnHJqrc8ppUZjuwHuN631KUcKTnEncGOgacY281+BQUH/+VayWCx4e5vTx94ZsYoUK0HhIsXw8PCgaPES5MiRi0sX/2bV8h9YuXwpcxcvx8/Pz7B4f507S+vXm9KxcxeKFivOychI3u/1NnG349BHjzCw77uM/ijjFeqF82fj4eHBjq2b+OPwIXp168ig4aP55OPxfD51Es8+9wK+vsbUPOG/+9X0tdf55/p1grNnB6DeKw3p/14vw2IlceaxmKR+g8Zkt+/XKw0a8f67zpsx8uE/4XSghqaUGgx8ClQGvlZKOXxkpLwTWCmV7YG3MoWKlSqzdvUqAPZERFC6dBkjis20WIvmz2bEkH4AXPj7PDdiolk4fzY/797JgqWryZkrt2GxLl28yKsN6jL0wzG0bNOeF8q9xK69B1m+ZiMzZs1HPfU/Q5IZwPcrN7JkxQYW/7Sep8s8w+RPv+bwgV+ZMO0LZi9cxrVrV3m5ek1DYt29XwBNG9Vl317bwAzbtmyi7HPPGxIrJWcei0mavFKHfb/Y9mvrZnP2KzVG9eU0kyNfJ3WBKvahPLyBHcDktN6glGoNPKm1HsO/dwIbMlhXw0aN2bRhPSFVK2G1Wvlyxkwjis20WM1btaPP251oUrc6Hh4ejJk0nZav1qP0M8/RpnkDAF5p1IzWHd5Mp6T0fTxhLP9cv8bEcaOYOG4UAAt/WIG/v3PG5CpSrDhtmzfC3z8rFau+TI3Q2oaUe6/9GjlmPIP69cHXx5e8+fIzadpnhsRKyZnHYpJJUz/h/d7v4OvrS958+ZjyyRemx0ziAtcE8EjvypZSahnQSmt9QymVFViotX4lnfdkA2YC+bHdCTxWa53q5Z+4hP/XI8EtXI6+7dR42bI4byDE2DvOG0zSmQM8Zs3i3CEC7yQYc+uKI4L8MpaSWs8/6PDf6dyWz2ZK+nOk61Ne4LhS6iDwNBCVXqFp3AkshHBRrj6ngHR9EkIkc4VTTke6PhUHmmE7dfQAHgfecsrWCSEeGq5QQ3PkPrQ59p9VgCJALvM2RwjxsPK4j0dmcSShxdqvVp7TWrcD8pm7SUKIh5GXp4fDj8ziyCUdD6VUfiDAfvUyp8nbJIR4CLnLKedwbHf7zwNOYZvAQAjxiHGFvpyOdH3ahm3YILDdwiGEeARlZh9NR6V1H9rf/P8huAHQWj9u2hYJIR5KLpDP0rxt4zFnbog7SrA4twOEMxtjm34R4bRYS7tUdFqsrMb1l3fIxX8cGY3LGEF+WTP0fldoQ3NuPw8hhMvykoQmhHAXLt1TICWlVBC2gRpP2vtpCiEeMa6Q0BwZD60psBX4FnjXPj6aEOIR4wrjoTlyH1pvoAJwBRiJ7Z40IcQjxtPD8UembaMDr7ForW9jmzHdCsgppxCPILe4sRbYrpRaADyplPoc+MXkbRJCPIS83eEqp9Z6oFKqNrAfOKK1XmH+ZgkhHjYukM8cuijQBluXp4tATvuyEOIR4xbT2AH/s//0AMoCV/l3jDSns1gs9Hy7G4cOHSRLlix89sUMihUv7tKxPp08no1rVxB/J56W7d+keat2AIwY/D5Fi5ekZbvOhsbb+/Mehg4ZwMq1m+jQ5g0uXrwAwJnTp3nxpfJ8M+fbByrX0wMG1ClJoZxZSbRaGblSk9XXiz6hJbBYrdxJsPDhiqNcjY2ndfkChD6dl5t3EpgXcZadJ65meL+uXL5E7ZCKfPfDSiwWK317dcNqtfJ06TKM/GgyXl7Gzk3gjONj6XdzWbpwPgC3b8dx5PdDzFz4E+OGD8TDw4NqNcN5u88AQ2OmxhVqaI6cciZ/WkopD8ChU06lVF5gHxCqtT76wFt4l+U/LiMuLo6tO3azJyKC/n37sHhpqvOvPPSxInZuY/8vESxeuZlbsbF89elkoq5c5r3unTh18jhFi5c0NN6USeNZuGA+WbPausEkJa/r165Rv3atDM2gXqW4bezPN+cd4PmCwfSsWYyALN5MXH+c45du0qjsY7SuUJAVhy8QViovHWfvB+Cr1s+x9/R1bmdgwpD4+Hj69e6On79tDtOxI4bQf8iHVKhclV7dOrFu9Qrq1G/4wOXfizOOjyYtWtOkRWsAhvXvzauvt2H0B32Z+tV8ChQqTOsmdagRVoeny5Q1NO69uMJ9aOkmNKWUb4rFx7CNWpvee3yAL4BbD75p97Zr5w5Cw23Tn5WvUIF9+/YaHcKpsbZtWo/6Xym6tG3OjZho+g8bTezNm/TsO4gtG9cZHq9w0WLMXbCYtzq2/c/60SOH82bX7uR/7MG78G47HsXOSNscOvmD/Lh68w7j1hzweh+9AAAegElEQVQn6uYdwNbX9HaChcK5srL/zHXuJNr6up69doviebPx+/mYVMtOz4gh/WjdvjPTPx4PwFdzFuLl5cWdO3e4fOkCufMYP1CMM4/Fwwf2E6mPMGzsxzR9vQ3e3t7cvHmDmJh/yJ7DOYNIZ+bAjY5y5LYNDRy1/1wNjHfgPROAz4HzD75p9xYTHU1wcHDyspeXFwkJCUaHcVqsa1ejOHxwP9O/ns/ICdPo3aU9TxYsRNkXXjI0TpKGjZrg7ePzn3WXL11i25ZNtGzdNpV3OS7RCkPqKfqEFmfT0SvJyazME0E0e/5xvvvlHCcu36RsgWCy+noR5OdNmSeC8Pd58NPBhd/OIWfuPITUDEte5+Xlxbkzp6lesSxXo6IoVsLYmi4491j8fOr45FNLb29vDuz7mfrVXiR3nnyGTkadFne5D22I1rqo1rqI1vpprXWas6kqpdoBl7XWaw3ZwrsEBgURE/PvN7nFYsHb25wuqc6IlT1HTl6uXgtfX1+KFi9JFj8/oq5cNjRGen784XuavtbCsDamESs1zb78mQF1SuLn40mtp/LQL7wE7y7+jeu34vkzKpYl+87zcbMy9KxZjN/Px3D9VvwDx1s4bzbbN2+kaf1Qfj98kJ5dO3Lp4gWeLFiInfv+oHX7zgwf1NeQfUvJWcdi9D/XOXn8GBWqVEteV/aFl9i89wilninLF9MevJngfnjcx7/M4khCu98W6Q5AqFJqC7aLCHPsQ3gbomKlyqxdvQqAPRERlC5dxqiiMyVWuQqV2LppPVarlYsXznPr5k1y5HTuPDRbNm+kVljGZzGvXSovbSoUACAu3oLVaiWkZG6avvAE3b49yHn7UDnZ/X3I7u/DW/MPMGlDJPmCsnDy8oPfr7101Ua+X7mBJSvWU6rMs0z57Gv69urGyRPHAcgWEIinpyOH+v1x1rH4S8ROKr1cHQCr1crrDUP55/o1ALJlCzBl3+7FFWpojnydZFFK/YrtlNMCoLV+I7UXa61fTvrdntS6aK0vZHA7kzVs1JhNG9YTUrUSVquVL2ekWWF86GPVDKvLL7t30CisClaLleHjjL8al57I48coXKRohsvZcuwKg+sqPmv5LN6enny88QSD6youRt9mbJNSAOw/c50ZO07zeHY/vmn7HAmJVqZtPonRQ8d17/U+vbt1xsfXF39/fyZM/dzYADjvWDwVeYwChQoDtv6UHbv2pNMbjfH1zUKefPkZNekTU+LezQWa0PCwWtM+kpRS1e5ep7Xe6kjhKRJamlc54xLuPTKuq/v7uvMG7wPImc0n/RcZJHzKDqfFcuYAjzkDfNN/kYHORsU6LVaJfFkzlJLGbznp8N/p+yFFMyX9pTUE90KtdXNHk9e9aK1DHvS9QoiHi5dBZ7b2uyC+AQoDWbANevEHMAvbsP+/Ad211hal1FCgHpAA9NJa/5xW2WltYp4Mb7kQwm0Y2FOgFRClta4K1AGmA5OAwfZ1HkBDpdTzQDWgPNACSPfcOq02tGJKqdH3ekJrPTC9goUQ7sXANrTFwJIUywnAC9jGXQTb7WFh2Nrt19lH+TmjlPJWSuXRWqd6G0BaCS3WXqAQQhjW9UlrfQNAKRWILbENBibYExdADBAMBAFRKd6atP6BEtoFrfXsDGy3EMKNeBp4f5lSqgDwA/Cp1vpbpdRHKZ4OBK4D0fbf716fxjambt8DbqsQwg0ZNcCjUiofsA7op7X+xr76V6VUiP33OsB2YCcQrpTyVEoVBDy11lfSKjuteTnfc2gvhRCPBG/jGtEGAjmAIUqpIfZ1PYGp9r7jR4AlWutEpdR2YDe2ylf3dLfRqC0UQrg3A9vQemJLYHe71z2vw4BhjpYtCU0I4ZDMHLjRUZLQTGQxuj9POpw5vMtnrz/ntFjHLj74sEL3q0KAc/vRBvq5zp+gC+QzSWhCCMc4pwt8xkhCE0I4RE45hRBuQxKaEMJtPPzpTBKaEMJBLlBBk4QmhHCMhwtkNEloQgiHyFVOIYTbkIsCQgi34QqnnK5Qi/wPi8VCj25dqFalImE1QzgRGenysT6bMp6mdUNoGFqJRfNn0fPNNrzROJw3GodTrdxT9HyzjeEx4+Pj6dCmJTVDqhBWoxoGTm7P4V/30rl5PQDO/HmCDk3D6dCsNqMH9cZi+Xd29DN/nqBZWIUMxfrj4D56tW4AwJ+Rmh5v1OPt1+vy8fD3SUxMBGDqyAG82aQGvVo3oFfrBtyIic5QzCTOOj6uXL7EC6WKcfzYUU6djKRB7eo0rFODfu++/Z/P02ye9/HILKbFVkr9qpTaYn8YNh3O8h+XERcXx9Yduxkxaiz9+/YxquhMiRWxcxv7f4lg0YpNfLtsHX+fP8eUL+fw7Q9r+WzmdwQFBTNoxDjD465ds4qExAQ2btlB/4GD+XDoYEPKnfX5ZEb078Ht27YJYiaNHES3PoP5ZvEarFYrW9atBGDF0u8Y0KMD169GpVVcmhbMmMqEwb24c+c2ADM+Hkmn3oOYvmAVt2/dYtemNQAc/+MQ479ezOS5y5k8dzkBgUEZ3EsbZxwf8fHxvN+rO35+fgAMG9iX/oOG8ePqTVitVtas/MnwmKnx8PBw+JFZTEloSik/sE2SYn+0N6rsXTt3EBpum0OyfIUK7Nu316iiMyXW9s0bUP8rRdd2zXmzVVNqhNZJfm7KRyNp3bErefM9Znjc4iVKkpCQgMViISYmGh8fY2aMKlCoCBM+n5e8fOTwAV6oUAWAyiGh7Nm5BYCg4OzMWLgqQ7EeL1CED6fNSl4ePnUWz75Yifg7d7h65RI5cuXBYrHw1+mTTPzgXd5+vS6rvp+foZgpOeP4GD64H206dCZf/scBOHTwVypWsc0UWaNWONu3bjQ8Zmo87uORWcxqQ3sWyKqUWmePMVBrHWFEwTHR0QQHBycve3l5kZCQYMqM1c6Ide3qFf46d5av5n3PuTN/8labZqzbeYCrVy6za8cWBo34KP1CHkBAtgDOnD7N8888zdWoKyxautyQcmvWacj5s6eTl61Wa/I3dtaAgOTTvZdrZnxi42rhr3Dh3JnkZS8vLy78dZb3OjQhW0AQBYoUJy72Jo1bdaJZu65YEhPp3bYRqnRZiqlSGY5v9vGxcP4ccuXOQ/WaYUybNB747+cZEBBIdLQxp8+O8HqE29BigQlAONAFmK+UMuR/OTAoiJiYf0dfsFgspiQzZ8XKniMXVavXwtfXl6LFS5Ilix9Xr1xm9YofaND4NdMmHZ4+bTI1a4Vx4Lej7Pr5V7p0ak9cnPHziKac1Tv2xg0Cg4LTeHXG5X+iAPPW/kKDFu34dOwQsvhn5dXWb+Lnn5WsAYE8V6EqJ47+bkgss4+PBfNms23zRprUC+X3wwd5p0tHrly+lPz8jRsx/0moZjNqxFozmZXQjgHztNZWrfUxbBMdGHLeVLFSZdautp2q7ImIoHTpMkYUm2mxypWvyPZN67FarVy8cJ7Y2Jtkz5mLXds283LNMMPjJcmRPQdB9j+GHDlzEh8fn9yIbiRV6hn27t4OwM4t63nuRfMmDR7UtSXn/jwBgH+2ADw9PTn35wl6tKxPYmIiCfHx/LZvDyWefsaQeGYfH8tWb+SHVRtYunI9pco8y9TPv6ZGrXB2bbdNjrRpw1rKV6xiaMy0eNzHv8xi1ilnB6AM0E0p9Ti22Vv+NqLgho0as2nDekKqVsJqtfLlDMOuN2RKrBphdfklYidNalfFYrEwbOzHeHl5cfLEcQoWKmJ4vCTd3+lFt7c6ElajGvHxdxj64UiyZctmeJx3B41iRP93iP9oOEWKK2rVbWR4jCSvd+7J2AE98PHxIYu/P++PmEyuvPmp9cqrdG8ejre3D2GNXqNIiacMiefMYzHJ0FHjeO+dbsR/OIQSJZ+ifsMmpsdM4gJnnHhYrcYPQmgfF3wWUBDbTMj9tNa7Unt9XALOHQnRSf66esup8fIFZ3FarOMXbjgt1j9x8U6LVaGYcwd4vH7zjtNi5Q/2zVBKWvP7ZYf/TmuXypMp6c+UGprW+g7whhllCyEyhyvU0KSngBDCIdL1SQjhNpw4ZcUDk4QmhHBIZl69dJQkNCGEQ1zgjFMSmhDCMVJDE0K4DWlDE0K4DbnKKYRwGw9/OpOEZipn3rkPzv0GLZQ7q9NiJVrcsiMJAEH+xgzb5AxSQxNCuI2HP51JQhNCOMoFMpokNCGEQ+SUUwjhNh7+dCYJTQjhKBfIaJLQhBAOkZ4CQgi34QJNaJLQhBCOMTqfKaXKA+O01iFKqeLYRrm2Ar8B3bXWFqXUUKAekAD00lr/nFaZLjdzuhAicxg50bBSqi8wA/Czr5oEDNZaV8WWOxsqpZ4HqgHlgRbAJ+mV63IJzWKx0KNbF6pVqUhYzRBOREa6Razbt2/ToU1Lqr9ciYb1womMPG5arCQVX3qe2qHVqR1anbc6dzC07Pj4eLp0aku90BBqVavI6hQzfC9ZtIDwGsbNVpSYmEjPbp2pF1qNBrVrcOrkieTnhvR/j1lff2lYrJSceXwkuXTpEiWLFUQfPWp6rLsZPI3dCSDlDC8vAFvtv68GagFVgHX22ePOAN5KqTxpFWraKadSagDQAPAFPtVaf21Euct/XEZcXBxbd+xmT0QE/fv2YfHSH40oOlNjzfpmBtkCAti8bRfHjmne69WDZSvWmBILSJ6Dc836zaaUv+i7+eTMmYvPZ8zmalQUIZVfpE69Vzh86ADzZs/EyMl51q5eAcDK9VvZuX0rQwe+z6TpX/D2mx04EXmc7j3fNSxWSs48PsD2JfFO9y74+/mbFiMtRp5yaq2/V0oVTlm81jrpoIgBgrHNFheV4jVJ6y+nVq4pNTSlVAhQCaiMrcpYwKiyd+3cQWi4bdbt8hUqsG/fXqOKztRYR4/8kRyrZEll+jfw4UMHuRUbyyt1w6kTXpOf9xgysX2yho2bMmDI8ORlb29vrkZF8eEHgxg9bqKhserWb8jEqZ8BcPbMafLkzcfNGzd4f8AQmrUwb64eZx4fAAP6vUfHzm/x2OOPmxonVR738bh/lhS/BwLXgWj773evT5VZp5zhwGHgB+AnYIVRBcdER/9ntmgvLy8SEhKMKj7TYpV55lnWrFqJ1Wrl5z0RnD//lykT/ybxz5qVnr37sHzlGqZO+4wObVsZum8BAQEEBgYSExND+1bNGTBkGO90f5ORYycQEBiYfgH3ydvbm7ff6sDAvr2p37AJhQoX4YUXXzI8TkrOPD7mzplFnjx5CA0LN6V8R5g80fCv9ooQQB1gO7ATCFdKeSqlCgKeWusraRViVkLLDZQDmgFdgPlKKUNqrIFBQcTExCQvWywWvL3NOXN2Zqw27ToQFBRE3bCarF65gueefwEvLy9TYgGUKFGSFm+0wsPDgxIlS5IzVy4u/G3IXNDJ/jp3loZ1a/Ha6y0pWqw4JyMjeb/X23Rq1xJ99AgD+xp7Kjj9i2/Yvf93+rzTlZs3bxpa9r048/iYO3smmzZuoHZodQ4dPEDnjm25cOGCKbFSY3Ab2t36AMOVUruxNVMt0Vrvw5bYdgPfA93TK8SsNrQo4Kh9fk6tlIoD8gCXMlpwxUqVWbXiJ5o2e409ERGULl0mo0U+FLH27f2FipUqM3b8JPbv28upUyfSf1MGzJn1Db//dpjJ0z7l7/PniYmOJv9jjxlW/qWLF3m1QV3GTZxCteo1ANi19yAAZ07/Sad2LRn90SRDYi1aMI+/z/9Fzz79yOqfFU9PT1O/DJI48/hYt3Fr8u+1Q6szZdpn5M+f37R492L0fWha6z+BCvbfj2Frnrr7NcOAYY6WaVZC2wH0VEpNAh4DsvHfxr0H1rBRYzZtWE9I1UpYrVa+nDHTiGIzPVax4iUYOXwoUyZPIntwMJ98PsO0WABt23fkzU7tqVW9Kh4eHnz25deG1i4+njCWf65fY+K4UUwcNwqAhT+swN/f+Abteg0a07NbJxrUrkF8fDwjxk7Az88v/TdmkDOPj4eBK/QU8DDyalNKSqmPgOrYTmsHaq3XpvbauATccgS/hERL+i8ykDNHQ4iLN699727OHOAx0MkDLlqcuG9ZfTN2gPxx/qbDG/v049kyJfuZdtuG1rqvWWULIZzv4a+fSdcnIYSjXCCjSUITQjhEBngUQriNhz+dSUITQjjKBTKaJDQhhENc4bYNSWhCCIe4QBOaJDQhhGNcIJ9JQhNCOMaRgRszmyQ0IYRDXCCfSUIz09bjqY5DZ4pqJdIczNNQO08a0jXXIU/lNX64odQ4u+vT4bP/OC1W+WLZM/R+F8hnktCEEA5ygYwmCU0I4RC5bUMI4TakDU0I4TY8JaEJIdzHw5/RJKEJIRwip5xCCLfhAvlMEpoQwjFSQxNCuA1X6Ppk1rycprFYLPTo1oVqVSoSVjOEE5GRLhtLH9pP//aNAYj84xBtapalf/vG9G/fmG1rliW/7vyZU3Rr/P9m+MqQ+Ph4OrRpSc2QKoTVqIbWxs3Urg/tZ2AH236d+OMQ7WqVZWCHxgzs0JjtKfbr9q1Yejaryb4dmzIUb+l3c2nVuDatGtemWd0QShfKydoVy3itXnXeaBRGj44tuRUbm6EY92Lm8fHbgb10faP+f9ZNHjmQpd9+k7w854vJtH6lKl1er8uOTWsMi50acydON4YpNTSlVDugnX3RDygL5NdapzmNuyOW/7iMuLg4tu7YzZ6ICPr37cPipT9mtFinx1ryzXQ2/7QEv6xZAThx5DCN2rxFk7Zd//O6TT8tZvm8r4i+dtWQuEnWrllFQmICG7fsYNOG9Xw4dDDzv1uS4XK//2Y6W1YsIYv/v/vVsPVbNL5rvwA+Hz3AkPOYJi1a06RFawCG9e/Nq6+3YdKYYcxftpbcefIxYdQHLP52Fm06dctwrJTMOj7mfjmFNcsW4uefDYBrUVcY/n4Xzp46QcuiPQCI1L+z7qclfP39BgA6NwunXMWX8bN/7mZwgQqaOTU0rfUsrXWI1joE2Ae8Y0QyA9i1cweh4bUBKF+hAvv27TWiWKfHeqxAYQZO/vfbNvKPg+zdtoF+bRsx5YPexN68AUBAUDBjZ/5gWNwkxUuUJCEhAYvFQkxMND4+xvRhfKxAYQZ8/P/3q3+7Rkwd+u9+/TDrU5569kWKlHzakLgAhw/sJ1IfoUXrDsxduprcefIBkJiQgG8W4+fpNOv4eKJgEcZ8Ojd5+VbsTTq905/ajZonr/sz8hjPl69Clix+ZMniR4HCxYg8+rsh8VPjcR//Moupp5xKqXJAKa31l0aVGRMdTXBwcPKyl5cXCQkJRhXvtFiVQ+v/Z2LfkqWfo8O7HzBu9jLyP1mIBZ9NAOClamH4Zc1mSMyUArIFcOb0aZ5/5ml6dHuLLt16GFJupdD6eKXcrzLP0b7PB4ydtYz8TxTiu88mcDBiO+fPnCK8aStDYib5fOp43u4zAIC8+WyzwK9btZw9O7fRuNkbhsYC846PGrUb4O397xfM4wUKUbpsuf+8pph6mgM/7+LmjRj+uXaVw/v3cOuW8afV/+EC55xmXxQYCAw3ssDAoCBiYmKSly0Wi6EzfmdWrIo16xIQFGz/vQ6fjxlkSpwk06dNpmatMIaPHM25s2epX7sWEfsOGj7jeIUa/+5XhZp1+HLMIK5evsilv88xsENjzp2K5MSRw+TInZeiT5V+4DjR/1zn5PFjVKjyb1vjzC+msXbFMmYsWEYWE2ZSd+bxcbcixRVNW3emd8dmPFmoKKWeLUf2HDlNjekCZ5zm1dCUUtmBp7TWm40st2KlyqxdvQqAPRERlC5dxsjiMy3WB11aoA/vB+BgxHaKP/2MabEAcmTPQZC9dpEjZ07i4+NJTDR+NvRhXVpwzL5fh/Zsp9jTz/DeuM/4aM5PjP7mB56vXJ12vYdkKJkB/BKxk0ovV09e/mzyR+zds4tZi1aQM1fuDJWdGmceH3e7FnWF69ei+HLhGt4dMoaLF/6iqIGn7/fi6eHh8COzmPl18jKwwehCGzZqzKYN6wmpWgmr1cqXM2YaHSJTYnUbPI7PRw/E28eHHLnz0mPoBNNiAXR/pxfd3upIWI1qxMffYeiHI8mWzfhT266Dx/HFmH/3q/sH5uzXqchjFChUGIArly8yfeJoni5Tlk5v2K621m34Km+062xoTGceH3fLnjMX58/+SfvGNfD28aFHv+F4eXmZGtMVLgp4WK1WUwpWSr0PxGutJ6f32rgEzNmITLbx6EWnxnPmAI+bjzlv8EpnDvBYIJd5Vwnv5eBpQ66VOaR8sewZSknXYhMd/jvNkdUrU9KfaTU0rfV4s8oWQjifK9TQpKeAEMIhMsCjEMJtSA1NCOE2JKEJIdyGnHIKIdyG1NCEEG7DqHymlPIEPgWeBW4DnbTWhgxV4nLDBwkhMolxfTkbAX5a64pAf2CiUZsoCU0I4RADuz5VAdYAaK0jgHJpv9xxD8Upp5+3C7Q2PoB6pfNl9iaY5pUy7rtvzlS+WPbM3gSHGfh3GgT8k2I5USnlrbXO8FAlUkMTQjhbNJCyP5unEckMJKEJIZxvJ1AXQClVAThsVMEPxSmnEOKR8gMQqpTahe0SQnujCjZttA0hhHA2OeUUQrgNSWhCCLchCU0I4TZc7qKAmd0m0ohZHhhnn5bPrBg+wDdAYSALMFJrvdzEeF7AV4ACEoH2WusTJsbLi21Kw1Bt5KzG9471K//e53RKa21Yo/M9Yg0AGgC+wKda669NitMOk+a6dScul9BI0W3Cfsl3ItDQrGBKqb5Aa+CmWTHsWgFRWuvWSqlcwK+AaQkNeAVAa11ZKRUCTMKkz9GerL8AbplR/l2x/ADM/PJJESsEqARUBrIC75kVS2s9C5hlj/sJ8I0ks//PFU85Tes2kYoTQBOTYwAsBoakWDZnslE7rfUy4E37YiHAzAkQJgCfA+dNjJHkWSCrUmqdUmqT/UvPLOHY7qH6AfgJWGFiLMCcuW7diSsmtHt2mzArmNb6eyDerPJTxLmhtY5RSgUCS4DBToiZoJSaDUyzxzSc/VTpstZ6rRnl30MstgQaDnQB5pt4fOTG9oXaLEUss7vxGT7XrTtxxYRmWreJzKaUKgBsBuZqrb91RkytdVugJPCVUsr4eeygA7abKLdga/eZo5TKb0KcJMeAeVprq9b6GBAFPGZSrChgrdb6jtZaA3GAaVNvmTXXrTtxxTa0ndjafxYZ3W0iMyml8gHrgLe11hudEK818KTWegy2Wo0F28UBQ2mtX04RcwvQRWt9weg4KXQAygDdlFKPY6vR/21SrB1AT6XUJGxJMxu2JGcWU+a6dSeumNBM6zaRyQYCOYAhSqmktrQ6WmuzGtKXAjOVUtsAH6CX1jrOpFjO9DUwSym1A7ACHcyqwWutVyilXgZ+xna2011rbfz08/9SwEkTy3d50vVJCOE2XLENTQgh7kkSmhDCbUhCE0K4DUloQgi3IQlNCOE2XPG2jUeavf/gIuAPbLcl+APztdbTHqCsscBR4ADQQGv9YSqvawzs0Vqn23VJKVUbaKG1bnfXNnfRWrdI5T3tsN0w2t+B8h1+rXj0SEJzTZuSkoNSKguglVJzH7Szstb6ALaklpqe2Lr2OKMvphAPTBKa6wvEdod/gv1O/MvYbtCth22YpRLYmhYGa623KKVexdZP9DK2IW+OpqxBKaU6Al0BL+BH4Bf+7bJUBXgLeANb7fA7rfVUpdT/sA19dNP+uJbaxiql3sbW2d8HW5/cpI7/FZVSG7Hd2T9Ma71SKVUNGGXfvxP22EKkStrQXFMNpdQWpdQmYD7QQ2t9w/7ct1rrWti6AF2xdz1qCHxif/4joBa2ztuxKQu1j1nWH6gKvAAEA1ux1d7aAMWB5thGPKkCNFJKKWAE8IE97q7UNto+ll0uoJbWuiq2pPai/emb9u2qB0xPMV5bE611NeAv/h0PTIh7khqaa9qUWnsUoO0/ywBV7YNTAnjb+4tGa62jAOzdx1IqCvyWortVb/vrkp4vjW2ooaS+pjmwJblS2Lr/gK2v7f/uuWFaW5RSd4AFSqkbwJPYkhrADq21FbiklPoH20gWj2Hrswu2tsJ12GpqQtyT1NDcj8X+8yiwwD7QYR1s461dA4KVUkkjQrx413tPAE/Z2+VQSi1RSj1hL9MTW7L8HahuL3cWtsEBjgIVUykzmVLqGaCR1ro50MNepkfK99lH4ggArgDngIb2WKOwjUQiRKokobmvL7Alp63YTgNPa63vYOvMv1YptQFbG1oyrfVlYBywVSm1G9ivtf7L/v45wFlstbMdSqm92Nrn/gK6AQPtbWDlSV0kcNP+3vXYRsF43P6cv/0Uejnwlr2Td09gpb0m2Q34LUOfiHB70jldCOE2pIYmhHAbktCEEG5DEpoQwm1IQhNCuA1JaEIItyEJTQjhNiShCSHcxv8BffHslXfynngAAAAASUVORK5CYII=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1326"/>
      </p:ext>
    </p:extLst>
  </p:cSld>
  <p:clrMapOvr>
    <a:masterClrMapping/>
  </p:clrMapOvr>
  <p:transition advTm="50486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697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Decision Tree</a:t>
            </a:r>
            <a:endParaRPr lang="en-US" sz="28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7005" y="1040136"/>
            <a:ext cx="32186880" cy="487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250833"/>
      </p:ext>
    </p:extLst>
  </p:cSld>
  <p:clrMapOvr>
    <a:masterClrMapping/>
  </p:clrMapOvr>
  <p:transition advTm="14925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Model not a good fit but…</a:t>
            </a:r>
          </a:p>
          <a:p>
            <a:r>
              <a:rPr lang="en-US" dirty="0" smtClean="0"/>
              <a:t>Created Scoring dataset by removing Breach Type from dataset (Y)</a:t>
            </a:r>
          </a:p>
          <a:p>
            <a:r>
              <a:rPr lang="en-US" dirty="0" smtClean="0"/>
              <a:t>Fit scoring data to Decision Tree model and created ‘Predicted Y’</a:t>
            </a:r>
          </a:p>
          <a:p>
            <a:r>
              <a:rPr lang="en-US" dirty="0" smtClean="0"/>
              <a:t>Overall accuracy = </a:t>
            </a:r>
            <a:r>
              <a:rPr lang="en-US" dirty="0"/>
              <a:t>0.950692746536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 Results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3305"/>
      </p:ext>
    </p:extLst>
  </p:cSld>
  <p:clrMapOvr>
    <a:masterClrMapping/>
  </p:clrMapOvr>
  <p:transition advTm="2750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11" y="766119"/>
            <a:ext cx="5918886" cy="39418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5783"/>
            <a:ext cx="8229600" cy="73861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Decision Tree Confusion Matrix</a:t>
            </a:r>
            <a:endParaRPr lang="en-US" sz="28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371599" y="4731485"/>
            <a:ext cx="7883612" cy="1779373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6757" y="4630980"/>
            <a:ext cx="7414054" cy="217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5373" rIns="0" bIns="80937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4" defTabSz="914400" eaLnBrk="1" hangingPunct="1"/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Arial" pitchFamily="34" charset="0"/>
              </a:rPr>
              <a:t>Showing these features as the best predictors:</a:t>
            </a:r>
          </a:p>
          <a:p>
            <a:pPr lvl="4" defTabSz="914400"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Arial" pitchFamily="34" charset="0"/>
              </a:rPr>
              <a:t>2: HACK - Hacking </a:t>
            </a:r>
          </a:p>
          <a:p>
            <a:pPr lvl="4" defTabSz="914400"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Arial" pitchFamily="34" charset="0"/>
              </a:rPr>
              <a:t>3: INSD - Insider:</a:t>
            </a:r>
          </a:p>
          <a:p>
            <a:pPr lvl="4" defTabSz="914400"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Arial" pitchFamily="34" charset="0"/>
              </a:rPr>
              <a:t>4: PHYS - Physical Loss: </a:t>
            </a:r>
          </a:p>
          <a:p>
            <a:pPr lvl="4" defTabSz="914400"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Arial" pitchFamily="34" charset="0"/>
              </a:rPr>
              <a:t>5: PORT - Portable Device</a:t>
            </a:r>
          </a:p>
          <a:p>
            <a:pPr lvl="4" defTabSz="914400">
              <a:buFontTx/>
              <a:buChar char="•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Arial" pitchFamily="34" charset="0"/>
              </a:rPr>
              <a:t>7: DISC - Unintended Disclosure: </a:t>
            </a:r>
            <a:endParaRPr lang="en-US" altLang="en-US" sz="1000" dirty="0">
              <a:solidFill>
                <a:srgbClr val="000000"/>
              </a:solidFill>
              <a:latin typeface="&amp;quot"/>
            </a:endParaRPr>
          </a:p>
          <a:p>
            <a:pPr lvl="4" defTabSz="91440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Arial" pitchFamily="34" charset="0"/>
              </a:rPr>
              <a:t>Reduced sample size from 45 to 5. With these features showing 95% accurate, </a:t>
            </a:r>
          </a:p>
          <a:p>
            <a:pPr lvl="4" defTabSz="91440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  <a:cs typeface="Arial" pitchFamily="34" charset="0"/>
              </a:rPr>
              <a:t>Physical loss being the most accurate and hacking the least.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47944"/>
      </p:ext>
    </p:extLst>
  </p:cSld>
  <p:clrMapOvr>
    <a:masterClrMapping/>
  </p:clrMapOvr>
  <p:transition advTm="28272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best data model to use to predict: </a:t>
            </a:r>
          </a:p>
          <a:p>
            <a:endParaRPr lang="en-US" dirty="0"/>
          </a:p>
          <a:p>
            <a:pPr lvl="1"/>
            <a:r>
              <a:rPr lang="en-US" dirty="0" smtClean="0"/>
              <a:t>The type of breach that can occur in an organization (look at trends).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Which organizations are most vulnerable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Likelihood </a:t>
            </a:r>
            <a:r>
              <a:rPr lang="en-US" dirty="0"/>
              <a:t>of a specific type of breach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Purpose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3861"/>
      </p:ext>
    </p:extLst>
  </p:cSld>
  <p:clrMapOvr>
    <a:masterClrMapping/>
  </p:clrMapOvr>
  <p:transition advTm="19995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9" y="877330"/>
            <a:ext cx="8966928" cy="57211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269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Correlation with Other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064489"/>
      </p:ext>
    </p:extLst>
  </p:cSld>
  <p:clrMapOvr>
    <a:masterClrMapping/>
  </p:clrMapOvr>
  <p:transition advTm="31475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What are the findings from correlation analysis?</a:t>
            </a:r>
          </a:p>
          <a:p>
            <a:r>
              <a:rPr lang="en-US" dirty="0"/>
              <a:t>The higher values seem to occur with hacking breaches.</a:t>
            </a:r>
          </a:p>
          <a:p>
            <a:r>
              <a:rPr lang="en-US" dirty="0"/>
              <a:t>Hacking and all other breach types show a negative correlation.</a:t>
            </a:r>
          </a:p>
          <a:p>
            <a:r>
              <a:rPr lang="en-US" dirty="0"/>
              <a:t>Physical breaches are also among the higher scores.</a:t>
            </a:r>
          </a:p>
          <a:p>
            <a:r>
              <a:rPr lang="en-US" dirty="0"/>
              <a:t>For the most part the correlation scores appear to be low.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Correlation with Other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1763130"/>
      </p:ext>
    </p:extLst>
  </p:cSld>
  <p:clrMapOvr>
    <a:masterClrMapping/>
  </p:clrMapOvr>
  <p:transition advTm="24342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Validation into Training and Test datasets</a:t>
            </a:r>
          </a:p>
          <a:p>
            <a:endParaRPr lang="en-US" dirty="0" smtClean="0"/>
          </a:p>
          <a:p>
            <a:r>
              <a:rPr lang="en-US" dirty="0" smtClean="0"/>
              <a:t>Overall accuracy </a:t>
            </a:r>
            <a:r>
              <a:rPr lang="en-US" dirty="0"/>
              <a:t>0.303993480033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 good model to use</a:t>
            </a:r>
          </a:p>
          <a:p>
            <a:endParaRPr lang="en-US" dirty="0" smtClean="0"/>
          </a:p>
          <a:p>
            <a:r>
              <a:rPr lang="en-US" dirty="0" smtClean="0"/>
              <a:t>Logit does  not work for multi-class features.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Logistic  and Logit Regression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0060310"/>
      </p:ext>
    </p:extLst>
  </p:cSld>
  <p:clrMapOvr>
    <a:masterClrMapping/>
  </p:clrMapOvr>
  <p:transition advTm="23447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Optimal K-Value = 8, </a:t>
            </a:r>
          </a:p>
          <a:p>
            <a:pPr algn="ctr"/>
            <a:r>
              <a:rPr lang="en-US" sz="2000" dirty="0" smtClean="0"/>
              <a:t>overall accuracy </a:t>
            </a:r>
            <a:r>
              <a:rPr lang="en-US" sz="2000" dirty="0"/>
              <a:t>0.334148329258 </a:t>
            </a:r>
            <a:r>
              <a:rPr lang="en-US" sz="2000" dirty="0" smtClean="0"/>
              <a:t>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K-nearest Neighbors (knn</a:t>
            </a:r>
            <a:r>
              <a:rPr lang="en-US" sz="2800" dirty="0" smtClean="0">
                <a:effectLst/>
              </a:rPr>
              <a:t>) Using Grid Search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10" y="2272484"/>
            <a:ext cx="5547282" cy="3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58424"/>
      </p:ext>
    </p:extLst>
  </p:cSld>
  <p:clrMapOvr>
    <a:masterClrMapping/>
  </p:clrMapOvr>
  <p:transition advTm="22187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[ 0.29539952 0.18401937 0.26876513 0.27118644 0.24697337 0.28329298 0.29297821 0.2590799 0.27007299 0.24264706 0.31127451 0.26108374 0.2962963 0.27160494 0.2691358 0.27407407 0.29382716 0.26419753 0.34814815 0.31111111] </a:t>
            </a:r>
            <a:endParaRPr lang="en-US" sz="1400" dirty="0" smtClean="0"/>
          </a:p>
          <a:p>
            <a:endParaRPr lang="en-US" dirty="0"/>
          </a:p>
          <a:p>
            <a:r>
              <a:rPr lang="en-US" dirty="0" smtClean="0"/>
              <a:t>Overall accuracy 0.275758414108 </a:t>
            </a:r>
          </a:p>
          <a:p>
            <a:endParaRPr lang="en-US" dirty="0"/>
          </a:p>
          <a:p>
            <a:r>
              <a:rPr lang="en-US" dirty="0" smtClean="0"/>
              <a:t>Not the best model to use</a:t>
            </a:r>
          </a:p>
          <a:p>
            <a:endParaRPr lang="en-US" dirty="0"/>
          </a:p>
          <a:p>
            <a:r>
              <a:rPr lang="en-US" dirty="0" smtClean="0"/>
              <a:t>SelectKBest,  Extra Tree Classifier, RFE also not good to use.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76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Cross Evaluation- 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56311"/>
      </p:ext>
    </p:extLst>
  </p:cSld>
  <p:clrMapOvr>
    <a:masterClrMapping/>
  </p:clrMapOvr>
  <p:transition advTm="27217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191320"/>
          </a:xfrm>
        </p:spPr>
        <p:txBody>
          <a:bodyPr/>
          <a:lstStyle/>
          <a:p>
            <a:r>
              <a:rPr lang="en-US" dirty="0" smtClean="0"/>
              <a:t>Overall accuracy = 0.94132029339853296</a:t>
            </a:r>
          </a:p>
          <a:p>
            <a:r>
              <a:rPr lang="en-US" dirty="0" smtClean="0"/>
              <a:t>Best model to use for classification</a:t>
            </a:r>
          </a:p>
          <a:p>
            <a:r>
              <a:rPr lang="en-US" dirty="0" smtClean="0"/>
              <a:t>Hacking showing largest population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6259"/>
          </a:xfrm>
        </p:spPr>
        <p:txBody>
          <a:bodyPr/>
          <a:lstStyle/>
          <a:p>
            <a:pPr algn="ctr"/>
            <a:r>
              <a:rPr lang="en-US" sz="3200" dirty="0" smtClean="0"/>
              <a:t>Random</a:t>
            </a:r>
            <a:r>
              <a:rPr lang="en-US" dirty="0" smtClean="0"/>
              <a:t> </a:t>
            </a:r>
            <a:r>
              <a:rPr lang="en-US" sz="3200" dirty="0" smtClean="0"/>
              <a:t>Forest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70" y="3150331"/>
            <a:ext cx="4077730" cy="29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86955"/>
      </p:ext>
    </p:extLst>
  </p:cSld>
  <p:clrMapOvr>
    <a:masterClrMapping/>
  </p:clrMapOvr>
  <p:transition advTm="32901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7" y="1136822"/>
            <a:ext cx="6697361" cy="50662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Organization Type Correlation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3000710"/>
      </p:ext>
    </p:extLst>
  </p:cSld>
  <p:clrMapOvr>
    <a:masterClrMapping/>
  </p:clrMapOvr>
  <p:transition advTm="15237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higher values seem to occur with medical and harm.</a:t>
            </a:r>
          </a:p>
          <a:p>
            <a:r>
              <a:rPr lang="en-US" dirty="0"/>
              <a:t>Retail and medical have a negative correlation.</a:t>
            </a:r>
          </a:p>
          <a:p>
            <a:r>
              <a:rPr lang="en-US" dirty="0"/>
              <a:t>Medical has a positive correlation with the other </a:t>
            </a:r>
            <a:r>
              <a:rPr lang="en-US" dirty="0" smtClean="0"/>
              <a:t>organizations</a:t>
            </a:r>
            <a:r>
              <a:rPr lang="en-US" dirty="0"/>
              <a:t>.</a:t>
            </a:r>
          </a:p>
          <a:p>
            <a:r>
              <a:rPr lang="en-US" dirty="0"/>
              <a:t>For the most part the correlation scores appear to be low.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Organization Type Correlation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982631"/>
      </p:ext>
    </p:extLst>
  </p:cSld>
  <p:clrMapOvr>
    <a:masterClrMapping/>
  </p:clrMapOvr>
  <p:transition advTm="19942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Summary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Medical Organizations predicted the most</a:t>
            </a:r>
          </a:p>
          <a:p>
            <a:r>
              <a:rPr lang="en-US" dirty="0" smtClean="0"/>
              <a:t>Tested same models as Breach Types</a:t>
            </a:r>
          </a:p>
          <a:p>
            <a:r>
              <a:rPr lang="en-US" dirty="0"/>
              <a:t>Random Forest best model to </a:t>
            </a:r>
            <a:r>
              <a:rPr lang="en-US" dirty="0" smtClean="0"/>
              <a:t>use at overall accuracy of .90.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effectLst/>
              </a:rPr>
              <a:t>Supervised Text Classification Modeling </a:t>
            </a:r>
            <a:r>
              <a:rPr lang="en-US" sz="2800" b="0" dirty="0" smtClean="0">
                <a:effectLst/>
              </a:rPr>
              <a:t>Non-Text </a:t>
            </a:r>
            <a:r>
              <a:rPr lang="en-US" sz="2800" b="0" dirty="0">
                <a:effectLst/>
              </a:rPr>
              <a:t>features - </a:t>
            </a:r>
            <a:r>
              <a:rPr lang="en-US" sz="2800" b="0" dirty="0" smtClean="0">
                <a:effectLst/>
              </a:rPr>
              <a:t>Organizations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031056"/>
      </p:ext>
    </p:extLst>
  </p:cSld>
  <p:clrMapOvr>
    <a:masterClrMapping/>
  </p:clrMapOvr>
  <p:transition advTm="25230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</a:p>
          <a:p>
            <a:r>
              <a:rPr lang="en-US" dirty="0" smtClean="0"/>
              <a:t>Word Cloud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Topic Modeling</a:t>
            </a:r>
          </a:p>
          <a:p>
            <a:r>
              <a:rPr lang="en-US" dirty="0" smtClean="0"/>
              <a:t>LDA Modeling</a:t>
            </a:r>
          </a:p>
          <a:p>
            <a:r>
              <a:rPr lang="en-US" dirty="0" smtClean="0"/>
              <a:t>LSI	Modeling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Unclassified Machine Learning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0211085"/>
      </p:ext>
    </p:extLst>
  </p:cSld>
  <p:clrMapOvr>
    <a:masterClrMapping/>
  </p:clrMapOvr>
  <p:transition advTm="17474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93192" lvl="1" indent="0">
              <a:buNone/>
            </a:pPr>
            <a:r>
              <a:rPr lang="en-US" dirty="0" smtClean="0"/>
              <a:t>Look at a variety of modeling algorithms: 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Unsupervised machine learning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Supervised </a:t>
            </a:r>
            <a:r>
              <a:rPr lang="en-US" dirty="0" smtClean="0"/>
              <a:t>machine learning - Classification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Linear regression and Logistic regression 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Evaluate, adjust and finalize the model that fits the data the best. 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Goal is to fit the data into that model to answer business questions. </a:t>
            </a:r>
            <a:r>
              <a:rPr lang="en-US" dirty="0"/>
              <a:t> </a:t>
            </a:r>
            <a:endParaRPr lang="en-US" sz="2200" dirty="0"/>
          </a:p>
          <a:p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Modeling Approach</a:t>
            </a:r>
            <a:endParaRPr lang="en-US" altLang="en-US" dirty="0" smtClean="0"/>
          </a:p>
        </p:txBody>
      </p:sp>
    </p:spTree>
  </p:cSld>
  <p:clrMapOvr>
    <a:masterClrMapping/>
  </p:clrMapOvr>
  <p:transition advTm="27483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046" y="1124465"/>
            <a:ext cx="6979764" cy="470816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 smtClean="0"/>
              <a:t>Conducted word frequency </a:t>
            </a:r>
            <a:r>
              <a:rPr lang="en-US" sz="2400" dirty="0" smtClean="0"/>
              <a:t>analysis 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4" y="197708"/>
            <a:ext cx="7970107" cy="82995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Unsupervised –</a:t>
            </a:r>
            <a:br>
              <a:rPr lang="en-US" sz="2800" dirty="0" smtClean="0"/>
            </a:br>
            <a:r>
              <a:rPr lang="en-US" sz="2800" dirty="0" smtClean="0"/>
              <a:t>Text </a:t>
            </a:r>
            <a:r>
              <a:rPr lang="en-US" sz="2800" dirty="0" smtClean="0"/>
              <a:t>Data Preprocessing and </a:t>
            </a:r>
            <a:r>
              <a:rPr lang="en-US" sz="2800" dirty="0" smtClean="0"/>
              <a:t>Results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4" y="1562743"/>
            <a:ext cx="8585094" cy="45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3839"/>
      </p:ext>
    </p:extLst>
  </p:cSld>
  <p:clrMapOvr>
    <a:masterClrMapping/>
  </p:clrMapOvr>
  <p:transition advTm="30687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046" y="1124465"/>
            <a:ext cx="6979764" cy="470816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 smtClean="0"/>
              <a:t>Results Bigram Word Frequency Analysis 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4" y="197708"/>
            <a:ext cx="7970107" cy="82995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Unsupervised -Data Preprocessing and </a:t>
            </a:r>
            <a:r>
              <a:rPr lang="en-US" sz="2800" dirty="0" smtClean="0"/>
              <a:t>Results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666875"/>
            <a:ext cx="6953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80137"/>
      </p:ext>
    </p:extLst>
  </p:cSld>
  <p:clrMapOvr>
    <a:masterClrMapping/>
  </p:clrMapOvr>
  <p:transition advTm="28993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63828"/>
            <a:ext cx="8229600" cy="50434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themes here appear to be social security number, credit cards, birthdates, names and </a:t>
            </a:r>
            <a:r>
              <a:rPr lang="en-US" sz="2400" dirty="0" smtClean="0"/>
              <a:t>addresses, employees </a:t>
            </a:r>
            <a:r>
              <a:rPr lang="en-US" sz="2400" dirty="0"/>
              <a:t>and business associates.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1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Unsupervised – Word Cloud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9" y="2273644"/>
            <a:ext cx="7241059" cy="39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08214"/>
      </p:ext>
    </p:extLst>
  </p:cSld>
  <p:clrMapOvr>
    <a:masterClrMapping/>
  </p:clrMapOvr>
  <p:transition advTm="12668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Assigned </a:t>
            </a:r>
            <a:r>
              <a:rPr lang="en-US" dirty="0"/>
              <a:t>the topics to the documents in corpus (Document-Topic Distribution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Top </a:t>
            </a:r>
            <a:r>
              <a:rPr lang="en-US" dirty="0"/>
              <a:t>10 topics show persistent cases of physical </a:t>
            </a:r>
            <a:r>
              <a:rPr lang="en-US" dirty="0" smtClean="0"/>
              <a:t>loss, theft </a:t>
            </a:r>
            <a:r>
              <a:rPr lang="en-US" dirty="0"/>
              <a:t>and hacking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smtClean="0"/>
              <a:t>1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 smtClean="0"/>
              <a:t>for the number of topics. 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pyLDAvis</a:t>
            </a:r>
            <a:r>
              <a:rPr lang="en-US" dirty="0" smtClean="0"/>
              <a:t> to </a:t>
            </a:r>
            <a:r>
              <a:rPr lang="en-US" dirty="0"/>
              <a:t>generate </a:t>
            </a:r>
            <a:r>
              <a:rPr lang="en-US" dirty="0" smtClean="0"/>
              <a:t>a </a:t>
            </a:r>
            <a:r>
              <a:rPr lang="en-US" dirty="0" err="1" smtClean="0"/>
              <a:t>Intertopic</a:t>
            </a:r>
            <a:r>
              <a:rPr lang="en-US" dirty="0" smtClean="0"/>
              <a:t> </a:t>
            </a:r>
            <a:r>
              <a:rPr lang="en-US" dirty="0"/>
              <a:t>Distance </a:t>
            </a:r>
            <a:r>
              <a:rPr lang="en-US" dirty="0" smtClean="0"/>
              <a:t>Map.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Methods </a:t>
            </a:r>
            <a:r>
              <a:rPr lang="en-US" sz="3200" dirty="0" smtClean="0"/>
              <a:t>– </a:t>
            </a:r>
            <a:r>
              <a:rPr lang="en-US" sz="3200" dirty="0" smtClean="0"/>
              <a:t>LDA Topic Modeling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5063539"/>
      </p:ext>
    </p:extLst>
  </p:cSld>
  <p:clrMapOvr>
    <a:masterClrMapping/>
  </p:clrMapOvr>
  <p:transition advTm="33743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95928"/>
            <a:ext cx="8229600" cy="4400913"/>
          </a:xfrm>
        </p:spPr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dirty="0"/>
              <a:t>1) Hacking getting email, passwords, etc. </a:t>
            </a:r>
          </a:p>
          <a:p>
            <a:r>
              <a:rPr lang="en-US" dirty="0"/>
              <a:t>2) Credit card and bank accounts, lawsuit </a:t>
            </a:r>
          </a:p>
          <a:p>
            <a:r>
              <a:rPr lang="en-US" dirty="0"/>
              <a:t>3) Unauthorized access to payment systems</a:t>
            </a:r>
          </a:p>
          <a:p>
            <a:r>
              <a:rPr lang="en-US" dirty="0"/>
              <a:t>4) University, student, computer files, documents</a:t>
            </a:r>
          </a:p>
          <a:p>
            <a:r>
              <a:rPr lang="en-US" dirty="0"/>
              <a:t>9) Stolen laptop from employee containing patient medical information, birthdate,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Top Topics from LDA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1472945"/>
      </p:ext>
    </p:extLst>
  </p:cSld>
  <p:clrMapOvr>
    <a:masterClrMapping/>
  </p:clrMapOvr>
  <p:transition advTm="45875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6378"/>
            <a:ext cx="8229600" cy="440091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Similar to LDA only in different order and less clear</a:t>
            </a:r>
            <a:endParaRPr lang="en-US" dirty="0"/>
          </a:p>
          <a:p>
            <a:r>
              <a:rPr lang="en-US" dirty="0"/>
              <a:t>1) </a:t>
            </a:r>
            <a:r>
              <a:rPr lang="en-US" dirty="0" smtClean="0"/>
              <a:t>Breaches relating to business and servers. 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 smtClean="0"/>
              <a:t>Stolen </a:t>
            </a:r>
            <a:r>
              <a:rPr lang="en-US" dirty="0"/>
              <a:t>laptop from employee containing patient medical information.</a:t>
            </a:r>
          </a:p>
          <a:p>
            <a:r>
              <a:rPr lang="en-US" dirty="0" smtClean="0"/>
              <a:t>3</a:t>
            </a:r>
            <a:r>
              <a:rPr lang="en-US" dirty="0"/>
              <a:t>) </a:t>
            </a:r>
            <a:r>
              <a:rPr lang="en-US" dirty="0" smtClean="0"/>
              <a:t>Breaches related to email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LSI shows topics that appear similar, </a:t>
            </a:r>
            <a:r>
              <a:rPr lang="en-US" dirty="0" smtClean="0"/>
              <a:t>but harder </a:t>
            </a:r>
            <a:r>
              <a:rPr lang="en-US" dirty="0"/>
              <a:t>to differentiate </a:t>
            </a:r>
            <a:r>
              <a:rPr lang="en-US" dirty="0" smtClean="0"/>
              <a:t>topics in this case.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Prefer </a:t>
            </a:r>
            <a:r>
              <a:rPr lang="en-US" dirty="0"/>
              <a:t>LDA topic model.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3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Top Topics from </a:t>
            </a:r>
            <a:r>
              <a:rPr lang="en-US" sz="3200" dirty="0"/>
              <a:t>LSI Model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3200" dirty="0"/>
              <a:t>Latent Semantic Indexing </a:t>
            </a:r>
            <a:r>
              <a:rPr lang="en-US" sz="3200" dirty="0" smtClean="0"/>
              <a:t>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8385890"/>
      </p:ext>
    </p:extLst>
  </p:cSld>
  <p:clrMapOvr>
    <a:masterClrMapping/>
  </p:clrMapOvr>
  <p:transition advTm="54879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43490" y="1853514"/>
            <a:ext cx="6777319" cy="3979115"/>
          </a:xfrm>
        </p:spPr>
        <p:txBody>
          <a:bodyPr>
            <a:normAutofit/>
          </a:bodyPr>
          <a:lstStyle/>
          <a:p>
            <a:pPr marL="525780" indent="-457200"/>
            <a:r>
              <a:rPr lang="en-US" altLang="en-US" dirty="0" smtClean="0"/>
              <a:t>For unsupervised topic modeling, prefer LDA</a:t>
            </a:r>
          </a:p>
          <a:p>
            <a:pPr marL="525780" indent="-457200"/>
            <a:endParaRPr lang="en-US" altLang="en-US" dirty="0" smtClean="0"/>
          </a:p>
          <a:p>
            <a:pPr marL="525780" indent="-457200"/>
            <a:r>
              <a:rPr lang="en-US" altLang="en-US" dirty="0" smtClean="0"/>
              <a:t>For all supervised classification models for description data, </a:t>
            </a:r>
            <a:r>
              <a:rPr lang="en-US" altLang="en-US" dirty="0" smtClean="0"/>
              <a:t>will use Random Forest.</a:t>
            </a:r>
            <a:endParaRPr lang="en-US" altLang="en-US" dirty="0"/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490" y="523090"/>
            <a:ext cx="7024744" cy="50457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  Conclusion</a:t>
            </a:r>
          </a:p>
        </p:txBody>
      </p:sp>
    </p:spTree>
  </p:cSld>
  <p:clrMapOvr>
    <a:masterClrMapping/>
  </p:clrMapOvr>
  <p:transition advTm="20519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Breach Type </a:t>
            </a:r>
            <a:r>
              <a:rPr lang="en-US" dirty="0" smtClean="0"/>
              <a:t>as Classifier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Processed Descriptions from  Privacy_Rights_Clearinghouse-Data-Breaches-Export.csv</a:t>
            </a:r>
          </a:p>
          <a:p>
            <a:endParaRPr lang="en-US" dirty="0" smtClean="0"/>
          </a:p>
          <a:p>
            <a:r>
              <a:rPr lang="en-US" dirty="0" smtClean="0"/>
              <a:t>Preprocessing and feature engineering </a:t>
            </a:r>
            <a:r>
              <a:rPr lang="en-US" dirty="0"/>
              <a:t>(Words to </a:t>
            </a:r>
            <a:r>
              <a:rPr lang="en-US" dirty="0" smtClean="0"/>
              <a:t>Vectors)</a:t>
            </a:r>
          </a:p>
          <a:p>
            <a:endParaRPr lang="en-US" dirty="0" smtClean="0"/>
          </a:p>
          <a:p>
            <a:r>
              <a:rPr lang="en-US" dirty="0" smtClean="0"/>
              <a:t>Model Building, Validation, Evaluation using Split Validation, Grid Search, Cross Validation</a:t>
            </a:r>
          </a:p>
          <a:p>
            <a:endParaRPr lang="en-US" dirty="0" smtClean="0"/>
          </a:p>
          <a:p>
            <a:r>
              <a:rPr lang="en-US" dirty="0" smtClean="0"/>
              <a:t>Used a variety of classifiers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Supervised </a:t>
            </a:r>
            <a:r>
              <a:rPr lang="en-US" sz="2800" dirty="0">
                <a:effectLst/>
              </a:rPr>
              <a:t>Text Classification Modeling </a:t>
            </a:r>
            <a:r>
              <a:rPr lang="en-US" sz="2800" dirty="0" smtClean="0">
                <a:effectLst/>
              </a:rPr>
              <a:t>– for Incident Descriptions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2684898"/>
      </p:ext>
    </p:extLst>
  </p:cSld>
  <p:clrMapOvr>
    <a:masterClrMapping/>
  </p:clrMapOvr>
  <p:transition advTm="4382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Classification Models Utilized for Text processing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Overall Accuracy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 smtClean="0"/>
              <a:t>Naive </a:t>
            </a:r>
            <a:r>
              <a:rPr lang="en-US" dirty="0"/>
              <a:t>Bayes </a:t>
            </a:r>
            <a:r>
              <a:rPr lang="en-US" dirty="0" smtClean="0"/>
              <a:t>Multinomial 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2000" dirty="0"/>
              <a:t>kNeighbors Classifier (kNN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r>
              <a:rPr lang="en-US" sz="2000" dirty="0" smtClean="0"/>
              <a:t>SVM </a:t>
            </a:r>
            <a:r>
              <a:rPr lang="en-US" sz="2000" dirty="0"/>
              <a:t>(Support Vector Machine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2000" dirty="0" smtClean="0"/>
              <a:t>Random Forest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/>
              <a:t>0.63691931540342295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0.68052159739201301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0.783211083945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0.94132029339853296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16524"/>
      </p:ext>
    </p:extLst>
  </p:cSld>
  <p:clrMapOvr>
    <a:masterClrMapping/>
  </p:clrMapOvr>
  <p:transition advTm="28138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Classification Models Utilized for Text processing</a:t>
            </a:r>
            <a:br>
              <a:rPr lang="en-US" sz="2400" dirty="0" smtClean="0"/>
            </a:br>
            <a:r>
              <a:rPr lang="en-US" sz="2400" dirty="0" smtClean="0"/>
              <a:t>Adjustments to Improve Models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Overall Accuracy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 smtClean="0"/>
              <a:t>Naive </a:t>
            </a:r>
            <a:r>
              <a:rPr lang="en-US" dirty="0"/>
              <a:t>Bayes </a:t>
            </a:r>
            <a:r>
              <a:rPr lang="en-US" dirty="0" smtClean="0"/>
              <a:t>Multinomial 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dirty="0" smtClean="0"/>
              <a:t>Removed Stop Words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800" dirty="0" smtClean="0"/>
              <a:t>After Grid Search-no adjust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dirty="0" smtClean="0"/>
              <a:t>Cross-Validation 10 fold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dirty="0" smtClean="0"/>
              <a:t>After </a:t>
            </a:r>
            <a:r>
              <a:rPr lang="en-US" dirty="0"/>
              <a:t>Grid </a:t>
            </a:r>
            <a:r>
              <a:rPr lang="en-US" dirty="0" smtClean="0"/>
              <a:t>Search – new parameters</a:t>
            </a:r>
            <a:endParaRPr lang="en-US" dirty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/>
              <a:t>kNeighbors</a:t>
            </a:r>
            <a:r>
              <a:rPr lang="en-US" sz="2000" dirty="0"/>
              <a:t> Classifier (kNN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r>
              <a:rPr lang="en-US" sz="1800" dirty="0" smtClean="0"/>
              <a:t>	Not able to improve</a:t>
            </a:r>
            <a:endParaRPr lang="en-US" sz="1800" dirty="0"/>
          </a:p>
          <a:p>
            <a:pPr marL="109728" indent="0">
              <a:buNone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sz="2000" dirty="0" smtClean="0"/>
              <a:t>SVM </a:t>
            </a:r>
            <a:r>
              <a:rPr lang="en-US" sz="2000" dirty="0"/>
              <a:t>(Support Vector Machine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r>
              <a:rPr lang="en-US" sz="1800" dirty="0" smtClean="0"/>
              <a:t>	Not able to improve</a:t>
            </a:r>
            <a:endParaRPr lang="en-US" sz="1800" dirty="0"/>
          </a:p>
          <a:p>
            <a:pPr marL="109728" indent="0">
              <a:buNone/>
            </a:pPr>
            <a:endParaRPr lang="en-US" sz="2200" dirty="0" smtClean="0"/>
          </a:p>
          <a:p>
            <a:pPr marL="109728" indent="0">
              <a:buNone/>
            </a:pPr>
            <a:r>
              <a:rPr lang="en-US" sz="2200" dirty="0" smtClean="0"/>
              <a:t>Random Forest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0.66462917685411571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0.72290138549307248</a:t>
            </a:r>
          </a:p>
          <a:p>
            <a:pPr marL="109728" indent="0">
              <a:buNone/>
            </a:pPr>
            <a:r>
              <a:rPr lang="en-US" sz="2000" dirty="0" smtClean="0"/>
              <a:t>0.717871168729 0.68581907090464544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2000" dirty="0" smtClean="0"/>
              <a:t>0.68052159739201301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0.783211083945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0.94132029339853296</a:t>
            </a:r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56302"/>
      </p:ext>
    </p:extLst>
  </p:cSld>
  <p:clrMapOvr>
    <a:masterClrMapping/>
  </p:clrMapOvr>
  <p:transition advTm="63855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f1-score support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0.00 0.00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0.00 		 18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0.78 0.30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0.43 		504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0.59 0.93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0.72 		746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0.83 0.21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0.34 		165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0.61 0.80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0.69 		523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0.77 0.75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0.76 		351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0.00 0.00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0.00 		 73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0.00 0.00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0.00 		 74 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avg/total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0.63  0.64     0.59 	    2454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9784"/>
            <a:ext cx="8229600" cy="837470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 smtClean="0">
                <a:cs typeface="Courier New" panose="02070309020205020404" pitchFamily="49" charset="0"/>
              </a:rPr>
              <a:t>Classification Report: </a:t>
            </a:r>
            <a:br>
              <a:rPr lang="en-US" sz="2800" b="0" dirty="0" smtClean="0">
                <a:cs typeface="Courier New" panose="02070309020205020404" pitchFamily="49" charset="0"/>
              </a:rPr>
            </a:br>
            <a:r>
              <a:rPr lang="en-US" sz="2800" b="0" dirty="0" smtClean="0">
                <a:cs typeface="Courier New" panose="02070309020205020404" pitchFamily="49" charset="0"/>
              </a:rPr>
              <a:t>for Naïve Bayes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90816639"/>
      </p:ext>
    </p:extLst>
  </p:cSld>
  <p:clrMapOvr>
    <a:masterClrMapping/>
  </p:clrMapOvr>
  <p:transition advTm="22272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35" y="845850"/>
            <a:ext cx="5647037" cy="41233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4778" y="148281"/>
            <a:ext cx="8452022" cy="69756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Naïve Bayes Confusion Matrix</a:t>
            </a:r>
            <a:endParaRPr lang="en-US" sz="32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21276" y="4969240"/>
            <a:ext cx="8365524" cy="103805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200" dirty="0"/>
              <a:t>Overall accuracy = 0.636919315403</a:t>
            </a:r>
          </a:p>
          <a:p>
            <a:r>
              <a:rPr lang="en-US" sz="1200" dirty="0"/>
              <a:t>Highest accuracy shows 'Hack' with 694 correct classifications</a:t>
            </a:r>
          </a:p>
          <a:p>
            <a:r>
              <a:rPr lang="en-US" sz="1200" dirty="0"/>
              <a:t>Next highest is 'Phys' with 421 correct classifications, then 'PORT' with 264.</a:t>
            </a:r>
          </a:p>
          <a:p>
            <a:r>
              <a:rPr lang="en-US" sz="1200" dirty="0"/>
              <a:t>200 were miscalculated as Hack when they should have been DISC. 153 were </a:t>
            </a:r>
            <a:r>
              <a:rPr lang="en-US" sz="1200" dirty="0" err="1" smtClean="0"/>
              <a:t>mis</a:t>
            </a:r>
            <a:r>
              <a:rPr lang="en-US" sz="1200" dirty="0" smtClean="0"/>
              <a:t>-categorized </a:t>
            </a:r>
            <a:r>
              <a:rPr lang="en-US" sz="1200" dirty="0"/>
              <a:t>as 'PHYS' when should be 'DISC'.</a:t>
            </a:r>
          </a:p>
          <a:p>
            <a:pPr defTabSz="914400" fontAlgn="auto"/>
            <a:endParaRPr lang="en-US" sz="1200" dirty="0" smtClean="0"/>
          </a:p>
          <a:p>
            <a:pPr marL="109728" indent="0" defTabSz="914400" fontAlgn="auto">
              <a:buFont typeface="Wingdings 3"/>
              <a:buNone/>
            </a:pPr>
            <a:endParaRPr lang="en-US" dirty="0" smtClean="0"/>
          </a:p>
          <a:p>
            <a:pPr marL="109728" indent="0" defTabSz="914400" fontAlgn="auto">
              <a:buFont typeface="Wingdings 3"/>
              <a:buNone/>
            </a:pPr>
            <a:endParaRPr lang="en-US" dirty="0" smtClean="0"/>
          </a:p>
          <a:p>
            <a:pPr marL="109728" indent="0" defTabSz="914400" fontAlgn="auto">
              <a:buFont typeface="Wingdings 3"/>
              <a:buNone/>
            </a:pPr>
            <a:endParaRPr lang="en-US" dirty="0" smtClean="0"/>
          </a:p>
          <a:p>
            <a:pPr marL="109728" indent="0" defTabSz="914400" fontAlgn="auto">
              <a:buFont typeface="Wingdings 3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41972"/>
      </p:ext>
    </p:extLst>
  </p:cSld>
  <p:clrMapOvr>
    <a:masterClrMapping/>
  </p:clrMapOvr>
  <p:transition advTm="49684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7" y="2845491"/>
            <a:ext cx="6413157" cy="37582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Naïve Bayes – ROC Curve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29049" y="1091165"/>
            <a:ext cx="7537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Explanation of the ROC Curves: The steeper the curve the more accurate it is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The highest accuracy is shown by the CARD </a:t>
            </a:r>
            <a:r>
              <a:rPr lang="en-US" dirty="0" smtClean="0"/>
              <a:t>breach type, </a:t>
            </a:r>
            <a:r>
              <a:rPr lang="en-US" dirty="0"/>
              <a:t>followed by </a:t>
            </a:r>
            <a:r>
              <a:rPr lang="en-US" dirty="0" smtClean="0"/>
              <a:t>PORT.</a:t>
            </a:r>
            <a:endParaRPr lang="en-US" dirty="0"/>
          </a:p>
          <a:p>
            <a:r>
              <a:rPr lang="en-US" dirty="0"/>
              <a:t>The lowest accuracy is shown by the UNKN breach type. </a:t>
            </a:r>
          </a:p>
          <a:p>
            <a:r>
              <a:rPr lang="en-US" dirty="0"/>
              <a:t>This is a better model than </a:t>
            </a:r>
            <a:r>
              <a:rPr lang="en-US" dirty="0" smtClean="0"/>
              <a:t>shown by the confusion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17181"/>
      </p:ext>
    </p:extLst>
  </p:cSld>
  <p:clrMapOvr>
    <a:masterClrMapping/>
  </p:clrMapOvr>
  <p:transition advTm="45454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16495</TotalTime>
  <Words>1218</Words>
  <Application>Microsoft Office PowerPoint</Application>
  <PresentationFormat>On-screen Show (4:3)</PresentationFormat>
  <Paragraphs>277</Paragraphs>
  <Slides>36</Slides>
  <Notes>3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PowerPoint Presentation</vt:lpstr>
      <vt:lpstr>Purpose </vt:lpstr>
      <vt:lpstr>Modeling Approach</vt:lpstr>
      <vt:lpstr>Supervised Text Classification Modeling – for Incident Descriptions</vt:lpstr>
      <vt:lpstr>Classification Models Utilized for Text processing</vt:lpstr>
      <vt:lpstr>Classification Models Utilized for Text processing Adjustments to Improve Models</vt:lpstr>
      <vt:lpstr>Classification Report:  for Naïve Bayes</vt:lpstr>
      <vt:lpstr>Naïve Bayes Confusion Matrix</vt:lpstr>
      <vt:lpstr>Naïve Bayes – ROC Curve</vt:lpstr>
      <vt:lpstr>Fit Data to SVM model/Classification Report</vt:lpstr>
      <vt:lpstr>SVM Confusion Matrix</vt:lpstr>
      <vt:lpstr>Fit Data to Random Forest model/Classification Report</vt:lpstr>
      <vt:lpstr>Random Forest Confusion Matrix</vt:lpstr>
      <vt:lpstr>Supervised Classification Modeling  non-text features) – Breach Types</vt:lpstr>
      <vt:lpstr>Decision Tree Model Results</vt:lpstr>
      <vt:lpstr>Decision Tree Model Results Confusion Matrix</vt:lpstr>
      <vt:lpstr>Decision Tree</vt:lpstr>
      <vt:lpstr>Decision Tree Results</vt:lpstr>
      <vt:lpstr>Decision Tree Confusion Matrix</vt:lpstr>
      <vt:lpstr>Correlation with Other features</vt:lpstr>
      <vt:lpstr>Correlation with Other Features</vt:lpstr>
      <vt:lpstr>Logistic  and Logit Regression Results</vt:lpstr>
      <vt:lpstr>K-nearest Neighbors (knn) Using Grid Search</vt:lpstr>
      <vt:lpstr>Cross Evaluation- knn</vt:lpstr>
      <vt:lpstr>Random Forest</vt:lpstr>
      <vt:lpstr>Organization Type Correlation</vt:lpstr>
      <vt:lpstr>Organization Type Correlation Findings</vt:lpstr>
      <vt:lpstr>Supervised Text Classification Modeling Non-Text features - Organizations</vt:lpstr>
      <vt:lpstr>Unclassified Machine Learning  </vt:lpstr>
      <vt:lpstr>Unsupervised – Text Data Preprocessing and Results</vt:lpstr>
      <vt:lpstr>Unsupervised -Data Preprocessing and Results</vt:lpstr>
      <vt:lpstr>Unsupervised – Word Cloud Analysis</vt:lpstr>
      <vt:lpstr>Methods – LDA Topic Modeling</vt:lpstr>
      <vt:lpstr>Top Topics from LDA Model</vt:lpstr>
      <vt:lpstr>Top Topics from LSI Model  “Latent Semantic Indexing ”</vt:lpstr>
      <vt:lpstr>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Robert</dc:creator>
  <cp:lastModifiedBy>DOUGLAS RODRIGUEZ</cp:lastModifiedBy>
  <cp:revision>209</cp:revision>
  <dcterms:created xsi:type="dcterms:W3CDTF">2016-03-18T14:58:47Z</dcterms:created>
  <dcterms:modified xsi:type="dcterms:W3CDTF">2018-07-26T10:27:49Z</dcterms:modified>
</cp:coreProperties>
</file>