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71" r:id="rId13"/>
    <p:sldId id="268" r:id="rId14"/>
    <p:sldId id="270" r:id="rId15"/>
    <p:sldId id="267" r:id="rId16"/>
    <p:sldId id="269" r:id="rId17"/>
    <p:sldId id="272" r:id="rId18"/>
    <p:sldId id="273" r:id="rId19"/>
    <p:sldId id="274" r:id="rId20"/>
    <p:sldId id="275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76" r:id="rId29"/>
    <p:sldId id="277" r:id="rId30"/>
    <p:sldId id="285" r:id="rId31"/>
    <p:sldId id="286" r:id="rId32"/>
    <p:sldId id="287" r:id="rId33"/>
    <p:sldId id="291" r:id="rId34"/>
    <p:sldId id="292" r:id="rId35"/>
    <p:sldId id="293" r:id="rId36"/>
    <p:sldId id="294" r:id="rId37"/>
    <p:sldId id="290" r:id="rId38"/>
    <p:sldId id="288" r:id="rId39"/>
    <p:sldId id="289" r:id="rId40"/>
    <p:sldId id="296" r:id="rId41"/>
    <p:sldId id="301" r:id="rId42"/>
    <p:sldId id="297" r:id="rId43"/>
    <p:sldId id="298" r:id="rId44"/>
    <p:sldId id="302" r:id="rId45"/>
    <p:sldId id="299" r:id="rId46"/>
    <p:sldId id="303" r:id="rId47"/>
    <p:sldId id="300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2" r:id="rId56"/>
    <p:sldId id="311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3" r:id="rId67"/>
    <p:sldId id="322" r:id="rId68"/>
    <p:sldId id="324" r:id="rId69"/>
    <p:sldId id="325" r:id="rId70"/>
    <p:sldId id="326" r:id="rId7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A1C6D96-CFDE-47F0-B400-ED74687A4FD9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0217759-106D-461C-8701-AEF9AC4982F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1C6D96-CFDE-47F0-B400-ED74687A4FD9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217759-106D-461C-8701-AEF9AC4982F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1C6D96-CFDE-47F0-B400-ED74687A4FD9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217759-106D-461C-8701-AEF9AC4982F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1C6D96-CFDE-47F0-B400-ED74687A4FD9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217759-106D-461C-8701-AEF9AC4982F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1C6D96-CFDE-47F0-B400-ED74687A4FD9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217759-106D-461C-8701-AEF9AC4982F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1C6D96-CFDE-47F0-B400-ED74687A4FD9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217759-106D-461C-8701-AEF9AC4982F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1C6D96-CFDE-47F0-B400-ED74687A4FD9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217759-106D-461C-8701-AEF9AC4982FB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1C6D96-CFDE-47F0-B400-ED74687A4FD9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217759-106D-461C-8701-AEF9AC4982F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1C6D96-CFDE-47F0-B400-ED74687A4FD9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217759-106D-461C-8701-AEF9AC4982F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A1C6D96-CFDE-47F0-B400-ED74687A4FD9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217759-106D-461C-8701-AEF9AC4982FB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A1C6D96-CFDE-47F0-B400-ED74687A4FD9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0217759-106D-461C-8701-AEF9AC4982F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A1C6D96-CFDE-47F0-B400-ED74687A4FD9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0217759-106D-461C-8701-AEF9AC4982FB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ivacyrights.org/chronology-data-breaches-faq" TargetMode="External"/><Relationship Id="rId2" Type="http://schemas.openxmlformats.org/officeDocument/2006/relationships/hyperlink" Target="https://www.privacyrights.org/data-breaches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304800"/>
            <a:ext cx="4038600" cy="5702491"/>
          </a:xfrm>
        </p:spPr>
        <p:txBody>
          <a:bodyPr>
            <a:normAutofit lnSpcReduction="10000"/>
          </a:bodyPr>
          <a:lstStyle/>
          <a:p>
            <a:pPr marL="109728" indent="0" algn="ctr">
              <a:buNone/>
            </a:pPr>
            <a:r>
              <a:rPr lang="en-US" sz="4400" b="1" dirty="0"/>
              <a:t>Data Analytics Capstone Project </a:t>
            </a:r>
          </a:p>
          <a:p>
            <a:pPr marL="109728" indent="0" algn="ctr">
              <a:buNone/>
            </a:pPr>
            <a:endParaRPr lang="en-US" sz="4400" dirty="0"/>
          </a:p>
          <a:p>
            <a:pPr marL="109728" indent="0" algn="ctr">
              <a:buNone/>
            </a:pPr>
            <a:r>
              <a:rPr lang="en-US" sz="4400" dirty="0"/>
              <a:t>History of Data Breaches in U.S </a:t>
            </a:r>
            <a:r>
              <a:rPr lang="en-US" b="1" dirty="0" smtClean="0"/>
              <a:t> </a:t>
            </a:r>
            <a:endParaRPr lang="en-US" b="1" dirty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304800"/>
            <a:ext cx="4038600" cy="5702491"/>
          </a:xfrm>
        </p:spPr>
        <p:txBody>
          <a:bodyPr>
            <a:normAutofit lnSpcReduction="10000"/>
          </a:bodyPr>
          <a:lstStyle/>
          <a:p>
            <a:pPr marL="109728" indent="0" algn="ctr">
              <a:buNone/>
            </a:pPr>
            <a:endParaRPr lang="en-US" b="1" dirty="0" smtClean="0"/>
          </a:p>
          <a:p>
            <a:pPr marL="109728" indent="0" algn="ctr">
              <a:buNone/>
            </a:pPr>
            <a:endParaRPr lang="en-US" b="1" dirty="0"/>
          </a:p>
          <a:p>
            <a:pPr marL="109728" indent="0" algn="ctr">
              <a:buNone/>
            </a:pPr>
            <a:endParaRPr lang="en-US" b="1" dirty="0" smtClean="0"/>
          </a:p>
          <a:p>
            <a:pPr marL="109728" indent="0" algn="ctr">
              <a:buNone/>
            </a:pPr>
            <a:endParaRPr lang="en-US" b="1" dirty="0"/>
          </a:p>
          <a:p>
            <a:pPr marL="109728" indent="0" algn="ctr">
              <a:buNone/>
            </a:pPr>
            <a:endParaRPr lang="en-US" b="1" dirty="0" smtClean="0"/>
          </a:p>
          <a:p>
            <a:pPr marL="109728" indent="0" algn="ctr">
              <a:buNone/>
            </a:pPr>
            <a:endParaRPr lang="en-US" b="1" dirty="0"/>
          </a:p>
          <a:p>
            <a:pPr marL="109728" indent="0" algn="ctr">
              <a:buNone/>
            </a:pPr>
            <a:r>
              <a:rPr lang="en-US" b="1" dirty="0" smtClean="0"/>
              <a:t>Presented </a:t>
            </a:r>
            <a:r>
              <a:rPr lang="en-US" b="1" dirty="0"/>
              <a:t>by </a:t>
            </a:r>
          </a:p>
          <a:p>
            <a:pPr marL="109728" indent="0" algn="ctr">
              <a:buNone/>
            </a:pPr>
            <a:r>
              <a:rPr lang="en-US" b="1" dirty="0"/>
              <a:t>Miriam Rodriguez</a:t>
            </a:r>
          </a:p>
          <a:p>
            <a:pPr marL="10972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89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 fontScale="55000" lnSpcReduction="20000"/>
          </a:bodyPr>
          <a:lstStyle/>
          <a:p>
            <a:pPr marL="109728" indent="0" algn="ctr">
              <a:buNone/>
            </a:pP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Assessment, Transformation, Cleaning 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Integration </a:t>
            </a:r>
          </a:p>
          <a:p>
            <a:pPr marL="109728" indent="0" algn="ctr">
              <a:buNone/>
            </a:pP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Created new columns with assigned numerical values so that these would be picked up by histograms and correlations.  Added _CAT to column names.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Breach Type 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Organization Type</a:t>
            </a:r>
          </a:p>
          <a:p>
            <a:pPr lvl="1"/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State</a:t>
            </a:r>
          </a:p>
          <a:p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Converted values of all numerical columns to integers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Removed all non-US states from file.  Total records reduced to 8177</a:t>
            </a:r>
          </a:p>
          <a:p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Renamed several columns</a:t>
            </a:r>
          </a:p>
          <a:p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Converted Date of Breach to Year only so now it becomes Breach Year replacing the one dropped. It had values in every record where the original one did not.</a:t>
            </a:r>
          </a:p>
          <a:p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Integrated GDP from another file for normalization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Created new file for just longitude and latitude columns and removed them from the breach file.</a:t>
            </a:r>
          </a:p>
          <a:p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Wrote cleaned breach file.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784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Exploratory Data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Analysis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and Data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Visualization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Basic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Statistics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Visualization</a:t>
            </a:r>
          </a:p>
          <a:p>
            <a:pPr marL="109728" indent="0">
              <a:buNone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‘Describe’ for columns with object types will provide statistical results as follows: </a:t>
            </a:r>
          </a:p>
          <a:p>
            <a:pPr marL="109728" indent="0">
              <a:buNone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Breach Year:</a:t>
            </a:r>
          </a:p>
          <a:p>
            <a:pPr marL="109728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count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	8177 </a:t>
            </a:r>
          </a:p>
          <a:p>
            <a:pPr marL="109728" indent="0">
              <a:buNone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unique 	    14 </a:t>
            </a:r>
          </a:p>
          <a:p>
            <a:pPr marL="109728" indent="0">
              <a:buNone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Top		2014 </a:t>
            </a:r>
          </a:p>
          <a:p>
            <a:pPr marL="109728" indent="0">
              <a:buNone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freq 	  	887 </a:t>
            </a:r>
          </a:p>
          <a:p>
            <a:pPr marL="109728" indent="0">
              <a:buNone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largest number of breaches occurred in 2014. </a:t>
            </a:r>
          </a:p>
          <a:p>
            <a:pPr marL="109728" indent="0">
              <a:buNone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There are 14 years</a:t>
            </a:r>
          </a:p>
          <a:p>
            <a:pPr marL="109728" indent="0">
              <a:buNone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Total record count is 8,177</a:t>
            </a:r>
          </a:p>
        </p:txBody>
      </p:sp>
    </p:spTree>
    <p:extLst>
      <p:ext uri="{BB962C8B-B14F-4D97-AF65-F5344CB8AC3E}">
        <p14:creationId xmlns:p14="http://schemas.microsoft.com/office/powerpoint/2010/main" val="2288347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Exploratory Data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Analysis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and Data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Visualization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Basic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Statistics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Visualization</a:t>
            </a:r>
          </a:p>
          <a:p>
            <a:pPr marL="109728" indent="0">
              <a:buNone/>
            </a:pP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order to answer business questions, need certain statistics:</a:t>
            </a: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To get counts:  Statistical commands such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as ‘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df.groupby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(['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Breach_Year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']).size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()’ will provide counts for each group within a column. </a:t>
            </a: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Did this for Breach Type, Organization Type and State.</a:t>
            </a: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Created Histograms for each numerical column</a:t>
            </a:r>
          </a:p>
          <a:p>
            <a:pPr marL="109728" indent="0">
              <a:buNone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	(histograms in next slide)</a:t>
            </a:r>
          </a:p>
        </p:txBody>
      </p:sp>
    </p:spTree>
    <p:extLst>
      <p:ext uri="{BB962C8B-B14F-4D97-AF65-F5344CB8AC3E}">
        <p14:creationId xmlns:p14="http://schemas.microsoft.com/office/powerpoint/2010/main" val="1128972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Exploratory Data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Analysis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and Data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Visualization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Basic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Statistics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Visualization</a:t>
            </a:r>
          </a:p>
          <a:p>
            <a:pPr marL="109728" indent="0">
              <a:buNone/>
            </a:pP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14825"/>
            <a:ext cx="7467600" cy="556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955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Exploratory Data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Analysis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and Data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Visualization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Basic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Statistics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Visualization- Organization Types</a:t>
            </a:r>
          </a:p>
          <a:p>
            <a:pPr marL="109728" indent="0"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Legend for Organization Types: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1 BSF - Businesses - Financial and Insurance Services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2 BSO - Businesses - Other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3 BSR - Businesses - Retail/Merchant – Including Online Retail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4 EDU - Educational Institutions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5 GOV - Government &amp; Military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6 MED - Healthcare - Medical Providers &amp; Medical Insurance Services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7 NGO - Nonprofit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Organizations</a:t>
            </a:r>
          </a:p>
          <a:p>
            <a:pPr marL="109728" indent="0">
              <a:buNone/>
            </a:pP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Shows Medical has the largest number of breaches</a:t>
            </a:r>
          </a:p>
          <a:p>
            <a:pPr marL="109728" indent="0"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Counts by category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- 746 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2 -1028 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3  -615 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4 -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818 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5 - 775 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6 -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4077 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7 -  118 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836" y="3352800"/>
            <a:ext cx="4461164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929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Exploratory Data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Analysis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and Data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Visualization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Basic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Statistics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Visualization- State CA top breaches</a:t>
            </a:r>
          </a:p>
          <a:p>
            <a:pPr marL="109728" indent="0">
              <a:buNone/>
            </a:pP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400"/>
            <a:ext cx="9067800" cy="519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028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 fontScale="92500" lnSpcReduction="10000"/>
          </a:bodyPr>
          <a:lstStyle/>
          <a:p>
            <a:pPr marL="109728" indent="0" algn="ctr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Exploratory Data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Analysis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and Data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Visualization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Basic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Statistics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Visualization- Breach Types</a:t>
            </a:r>
          </a:p>
          <a:p>
            <a:pPr marL="109728" indent="0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Legend for Breach Types: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1: CARD - Payment Card Fraud: 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 HACK - Hacking or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Malware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 INSD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– Insider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 PHYS - Physical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Loss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 PORT - Portable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Device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 STAT - Stationary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Device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7: DISC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- Unintended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Disclosure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Unknown</a:t>
            </a:r>
          </a:p>
          <a:p>
            <a:pPr marL="109728" indent="0">
              <a:buNone/>
            </a:pPr>
            <a:r>
              <a:rPr lang="en-US" sz="17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Top Breach Type is ‘HACK’</a:t>
            </a:r>
            <a:endParaRPr lang="en-US" sz="17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Counts: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CARD 	68 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DISC 	1708 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HACK 	2431 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INSD 	609 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PHYS 	1691 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PORT 	1172 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STAT	249 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UNKN 	249 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447800"/>
            <a:ext cx="5029200" cy="419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371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Exploratory Data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Analysis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and Data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Visualization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Basic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Statistics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Visualization- Breach X Organization Types</a:t>
            </a:r>
          </a:p>
          <a:p>
            <a:pPr marL="109728" indent="0"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Organizations Y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1 BSF - Businesses - Financial and Insurance Services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2 BSO - Businesses - Other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3 BSR - Businesses - Retail/Merchant – </a:t>
            </a:r>
            <a:endParaRPr lang="en-US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Including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Online Retail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4 EDU - Educational Institutions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5 GOV - Government &amp; Military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6 MED - Healthcare </a:t>
            </a:r>
            <a:endParaRPr lang="en-US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7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NGO - Nonprofit Organizations</a:t>
            </a:r>
          </a:p>
          <a:p>
            <a:pPr marL="109728" indent="0"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Breach X</a:t>
            </a:r>
          </a:p>
          <a:p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: CARD - Payment Card Fraud: </a:t>
            </a:r>
            <a:endParaRPr lang="en-US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: HACK - Hacking or 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Malware</a:t>
            </a:r>
          </a:p>
          <a:p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: INSD 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– Insider</a:t>
            </a:r>
          </a:p>
          <a:p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: PHYS - Physical 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Loss</a:t>
            </a:r>
          </a:p>
          <a:p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: PORT - Portable 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Device</a:t>
            </a:r>
          </a:p>
          <a:p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: STAT - Stationary 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Device</a:t>
            </a:r>
          </a:p>
          <a:p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7: DISC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- Unintended 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Disclosure</a:t>
            </a:r>
          </a:p>
          <a:p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Unknown</a:t>
            </a:r>
          </a:p>
          <a:p>
            <a:pPr marL="109728" indent="0">
              <a:buNone/>
            </a:pP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Shows  Medical  with the most breaches,  Especially  Hacking and Physical Loss</a:t>
            </a:r>
          </a:p>
          <a:p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600200"/>
            <a:ext cx="39624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630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Exploratory Data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Analysis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and Data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Visualization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Basic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Statistics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Visualization- Correlation Breach Types</a:t>
            </a:r>
          </a:p>
          <a:p>
            <a:endParaRPr lang="en-US" sz="2400" dirty="0"/>
          </a:p>
          <a:p>
            <a:pPr marL="109728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Total_Recs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Unknown CreditCard Hacking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Insider   Physical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\ 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Total_Recs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1.000000 -0.002099 -0.002658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0.031210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-0.008220 -0.016264 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Unknown   -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0.002099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1.000000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-0.016229 -0.115273 -0.050273 -0.090490 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CreditCard-0.002658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-0.016229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1.000000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-0.059564 -0.025977 -0.046758 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Hacking    0.031210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-0.115273 -0.059564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1.000000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-0.184513 -0.332118 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Insider   -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0.008220 -0.050273 -0.025977 -0.184513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1.000000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-0.144844 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Physical  -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0.016264 -0.090490 -0.046758 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-0.332118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-0.144844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1.000000 </a:t>
            </a:r>
          </a:p>
          <a:p>
            <a:pPr marL="109728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Portable  -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0.011633 -0.072490 -0.037457 -0.266054 -0.116032 -0.208854 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Stationary-0.005458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-0.031408 -0.016229 -0.115273 -0.050273 -0.090490 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Disclosure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0.000237 -0.091063 -0.047054 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-0.334222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-0.145762 -0.262367 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There is a negative correlation between Hacking and Disclosure and Hacking and Physical.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766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Model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Building and Evaluation – Approach Taken</a:t>
            </a:r>
          </a:p>
          <a:p>
            <a:pPr marL="109728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Looked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at a variety of modeling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algorithms: 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Unsupervised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machine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learning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Supervised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machine learning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- Classification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Linear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regression and Logistic regression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Ran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data through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each model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Scored each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Evaluated, adjusted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determined which model fit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data the best. </a:t>
            </a:r>
          </a:p>
          <a:p>
            <a:pPr marL="109728" indent="0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Used the selected models in order to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answer business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questions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  </a:t>
            </a:r>
          </a:p>
          <a:p>
            <a:pPr marL="109728" indent="0" algn="ctr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339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Business </a:t>
            </a:r>
            <a:r>
              <a:rPr lang="en-US" dirty="0" smtClean="0"/>
              <a:t>and data </a:t>
            </a:r>
            <a:r>
              <a:rPr lang="en-US" dirty="0"/>
              <a:t>understanding: </a:t>
            </a:r>
            <a:endParaRPr lang="en-US" dirty="0" smtClean="0"/>
          </a:p>
          <a:p>
            <a:pPr lvl="1"/>
            <a:r>
              <a:rPr lang="en-US" dirty="0" smtClean="0"/>
              <a:t>Project </a:t>
            </a:r>
            <a:r>
              <a:rPr lang="en-US" dirty="0"/>
              <a:t>overview, </a:t>
            </a:r>
            <a:endParaRPr lang="en-US" dirty="0" smtClean="0"/>
          </a:p>
          <a:p>
            <a:pPr lvl="1"/>
            <a:r>
              <a:rPr lang="en-US" dirty="0" smtClean="0"/>
              <a:t>Data </a:t>
            </a:r>
            <a:r>
              <a:rPr lang="en-US" dirty="0"/>
              <a:t>description, etc.</a:t>
            </a:r>
          </a:p>
          <a:p>
            <a:r>
              <a:rPr lang="en-US" dirty="0" smtClean="0"/>
              <a:t>Data </a:t>
            </a:r>
            <a:r>
              <a:rPr lang="en-US" dirty="0"/>
              <a:t>assessment / transformation / cleaning / integration </a:t>
            </a:r>
          </a:p>
          <a:p>
            <a:r>
              <a:rPr lang="en-US" dirty="0" smtClean="0"/>
              <a:t>Exploratory </a:t>
            </a:r>
            <a:r>
              <a:rPr lang="en-US" dirty="0"/>
              <a:t>data analysis </a:t>
            </a:r>
            <a:r>
              <a:rPr lang="en-US" dirty="0" smtClean="0"/>
              <a:t>and data </a:t>
            </a:r>
            <a:r>
              <a:rPr lang="en-US" dirty="0"/>
              <a:t>visualization</a:t>
            </a:r>
          </a:p>
          <a:p>
            <a:r>
              <a:rPr lang="en-US" dirty="0"/>
              <a:t>Model building</a:t>
            </a:r>
          </a:p>
          <a:p>
            <a:r>
              <a:rPr lang="en-US" dirty="0"/>
              <a:t>Model evaluation</a:t>
            </a:r>
          </a:p>
          <a:p>
            <a:r>
              <a:rPr lang="en-US" dirty="0"/>
              <a:t>Final analysis </a:t>
            </a:r>
            <a:r>
              <a:rPr lang="en-US" dirty="0" smtClean="0"/>
              <a:t>and </a:t>
            </a:r>
            <a:r>
              <a:rPr lang="en-US" dirty="0"/>
              <a:t>story telling: </a:t>
            </a:r>
            <a:endParaRPr lang="en-US" dirty="0" smtClean="0"/>
          </a:p>
          <a:p>
            <a:pPr lvl="1"/>
            <a:r>
              <a:rPr lang="en-US" dirty="0" smtClean="0"/>
              <a:t>Interpretation </a:t>
            </a:r>
            <a:r>
              <a:rPr lang="en-US" dirty="0"/>
              <a:t>of model </a:t>
            </a:r>
            <a:r>
              <a:rPr lang="en-US" dirty="0" smtClean="0"/>
              <a:t>outputs</a:t>
            </a:r>
          </a:p>
          <a:p>
            <a:pPr lvl="1"/>
            <a:r>
              <a:rPr lang="en-US" dirty="0" smtClean="0"/>
              <a:t>Development </a:t>
            </a:r>
            <a:r>
              <a:rPr lang="en-US" dirty="0"/>
              <a:t>of managerial and technical </a:t>
            </a:r>
            <a:r>
              <a:rPr lang="en-US" dirty="0" smtClean="0"/>
              <a:t>implications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Analytics Capstone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1484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Model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Building and Evaluation </a:t>
            </a:r>
          </a:p>
          <a:p>
            <a:pPr marL="109728" indent="0">
              <a:buNone/>
            </a:pPr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Supervised Classification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Modeling – </a:t>
            </a:r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Incident Descriptions</a:t>
            </a:r>
          </a:p>
          <a:p>
            <a:pPr marL="109728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Used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Breach Type as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Classifier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This is a multi-class classification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(8 types)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Preprocessed and used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feature engineering 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	(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Words to Vectors)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Models Built 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Validation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using Split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Validation 70/30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Grid Search  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Cross Validation  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Evaluation (scoring)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248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 lnSpcReduction="10000"/>
          </a:bodyPr>
          <a:lstStyle/>
          <a:p>
            <a:pPr marL="109728" indent="0" algn="ctr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Model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Building and Evaluation </a:t>
            </a:r>
          </a:p>
          <a:p>
            <a:pPr marL="109728" indent="0" algn="ctr">
              <a:buNone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Classification Report for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Naïve Bayes</a:t>
            </a: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precision recall f1-score support </a:t>
            </a:r>
          </a:p>
          <a:p>
            <a:pPr marL="109728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CARD 0.00 0.00 	0.00 		 18 </a:t>
            </a:r>
          </a:p>
          <a:p>
            <a:pPr marL="109728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DISC 0.78 0.30 	0.43 		504 </a:t>
            </a:r>
          </a:p>
          <a:p>
            <a:pPr marL="109728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HACK 0.59 0.93 	0.72 		746 </a:t>
            </a:r>
          </a:p>
          <a:p>
            <a:pPr marL="109728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INSD 0.83 0.21 	0.34 		165 </a:t>
            </a:r>
          </a:p>
          <a:p>
            <a:pPr marL="109728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PHYS 0.61 0.80 	0.69 		523 </a:t>
            </a:r>
          </a:p>
          <a:p>
            <a:pPr marL="109728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PORT 0.77 0.75 	0.76 		351 </a:t>
            </a:r>
          </a:p>
          <a:p>
            <a:pPr marL="109728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STAT 0.00 0.00 	0.00 		 73 </a:t>
            </a:r>
          </a:p>
          <a:p>
            <a:pPr marL="109728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UNKN 0.00 0.00 	0.00 		 74 </a:t>
            </a:r>
          </a:p>
          <a:p>
            <a:pPr marL="109728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	avg/total</a:t>
            </a:r>
          </a:p>
          <a:p>
            <a:pPr marL="109728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0.63  0.64     0.59 	    2454 </a:t>
            </a:r>
          </a:p>
          <a:p>
            <a:pPr marL="109728" indent="0">
              <a:buNone/>
            </a:pP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450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Model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Building and Evaluation </a:t>
            </a:r>
          </a:p>
          <a:p>
            <a:pPr marL="109728" indent="0" algn="ctr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Naïve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Bayes Confusion Matrix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898" y="1371600"/>
            <a:ext cx="5647037" cy="412339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908852" y="5494990"/>
            <a:ext cx="50065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Overall accuracy = 0.636919315403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Highest accuracy shows 'Hack' with 694 correct classifications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Next highest is 'Phys' with 421 correct classifications, then 'PORT' with 264.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200 were miscalculated as Hack when they should have been DISC. 153 were miscategorized as 'PHYS' when should be 'DISC'.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8621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Model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Building and Evaluation - Naïve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Bayes – ROC Curve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0600" y="886691"/>
            <a:ext cx="76570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Explanation of the ROC Curves: The steeper the curve the more accurate it is</a:t>
            </a: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highest accuracy is shown by the CARD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breach type,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followed by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PORT.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lowest accuracy is shown by the UNKN breach type. 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This is a better model than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shown by the confusion matrix.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91" y="1963907"/>
            <a:ext cx="6921006" cy="405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40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 lnSpcReduction="10000"/>
          </a:bodyPr>
          <a:lstStyle/>
          <a:p>
            <a:pPr marL="109728" indent="0" algn="ctr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Model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Building and Evaluation </a:t>
            </a:r>
          </a:p>
          <a:p>
            <a:pPr marL="109728" indent="0" algn="ctr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Fit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to SVM model/Classification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Report</a:t>
            </a:r>
          </a:p>
          <a:p>
            <a:pPr marL="109728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precision recall f1-score support </a:t>
            </a:r>
          </a:p>
          <a:p>
            <a:pPr marL="109728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CARD 0.67 0.44 	0.53 	 18 </a:t>
            </a:r>
          </a:p>
          <a:p>
            <a:pPr marL="109728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DISC 0.71 0.70 	0.71 	504 </a:t>
            </a:r>
          </a:p>
          <a:p>
            <a:pPr marL="109728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HACK 0.83 0.87 	0.85 	746 </a:t>
            </a:r>
          </a:p>
          <a:p>
            <a:pPr marL="109728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INSD 0.84 0.77 	0.80 	165 </a:t>
            </a:r>
          </a:p>
          <a:p>
            <a:pPr marL="109728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PHYS 0.74 0.82 	0.78 	523 </a:t>
            </a:r>
          </a:p>
          <a:p>
            <a:pPr marL="109728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PORT 0.84 0.90 	0.87 	351 </a:t>
            </a:r>
          </a:p>
          <a:p>
            <a:pPr marL="109728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STAT 0.73 0.52 	0.61 	 73 </a:t>
            </a:r>
          </a:p>
          <a:p>
            <a:pPr marL="109728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UNKN 0.67 0.05 	0.10 	 74 </a:t>
            </a:r>
          </a:p>
          <a:p>
            <a:pPr marL="109728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avg/total</a:t>
            </a:r>
          </a:p>
          <a:p>
            <a:pPr marL="109728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0.78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0.78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0.77    2454 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1349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Model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Building and Evaluation - SVM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Confusion Matrix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91" y="990600"/>
            <a:ext cx="6672648" cy="4424870"/>
          </a:xfrm>
          <a:prstGeom prst="rect">
            <a:avLst/>
          </a:prstGeom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580768" y="5463362"/>
            <a:ext cx="8106032" cy="764443"/>
          </a:xfrm>
          <a:prstGeom prst="rect">
            <a:avLst/>
          </a:prstGeom>
        </p:spPr>
        <p:txBody>
          <a:bodyPr vert="horz">
            <a:normAutofit fontScale="40000" lnSpcReduction="2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/>
              <a:t>Overall accuracy = 0.783211083945</a:t>
            </a:r>
          </a:p>
          <a:p>
            <a:r>
              <a:rPr lang="en-US" dirty="0"/>
              <a:t>Highest accuracy shows 'Hack' with 646 correct classifications</a:t>
            </a:r>
          </a:p>
          <a:p>
            <a:r>
              <a:rPr lang="en-US" dirty="0"/>
              <a:t>Next highest is 'Phys' with 429 correct classifications, then 'DISC' with 354 and PORT with 316.</a:t>
            </a:r>
          </a:p>
          <a:p>
            <a:pPr marL="109728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 defTabSz="914400" fontAlgn="auto">
              <a:buFont typeface="Wingdings 3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4498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Model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Building and Evaluation </a:t>
            </a:r>
          </a:p>
          <a:p>
            <a:pPr marL="109728" indent="0" algn="ctr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Fit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Data to Random Forest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model / Classification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Report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precision recall f1-score support </a:t>
            </a:r>
          </a:p>
          <a:p>
            <a:pPr marL="109728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CARD 1.00 1.00 	1.00 		 18 </a:t>
            </a:r>
          </a:p>
          <a:p>
            <a:pPr marL="109728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DISC 0.88 0.88 	0.88 		504 </a:t>
            </a:r>
          </a:p>
          <a:p>
            <a:pPr marL="109728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HACK 0.97 0.94 	0.96 		746 </a:t>
            </a:r>
          </a:p>
          <a:p>
            <a:pPr marL="109728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INSD 1.00 0.99 	1.00 		165 </a:t>
            </a:r>
          </a:p>
          <a:p>
            <a:pPr marL="109728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PHYS 0.89 0.96 	0.92 		523 </a:t>
            </a:r>
          </a:p>
          <a:p>
            <a:pPr marL="109728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PORT 1.00 1.00 	1.00 		351 </a:t>
            </a:r>
          </a:p>
          <a:p>
            <a:pPr marL="109728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STAT 1.00 1.00 	1.00 		 73 </a:t>
            </a:r>
          </a:p>
          <a:p>
            <a:pPr marL="109728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UNKN 1.00 0.77 	0.87 		 74 </a:t>
            </a:r>
          </a:p>
          <a:p>
            <a:pPr marL="109728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avg/total </a:t>
            </a:r>
          </a:p>
          <a:p>
            <a:pPr marL="109728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0.94 0.94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0.94 	    2454 </a:t>
            </a:r>
          </a:p>
          <a:p>
            <a:pPr marL="109728" indent="0">
              <a:buNone/>
            </a:pP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7016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381000"/>
            <a:ext cx="8382000" cy="6336375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Model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Building and Evaluation – </a:t>
            </a:r>
          </a:p>
          <a:p>
            <a:pPr marL="109728" indent="0" algn="ctr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Random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Forest Confusion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Matrix</a:t>
            </a:r>
          </a:p>
          <a:p>
            <a:pPr marL="109728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Content Placeholder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280216"/>
            <a:ext cx="6629400" cy="3859565"/>
          </a:xfrm>
          <a:prstGeom prst="rect">
            <a:avLst/>
          </a:prstGeom>
        </p:spPr>
      </p:pic>
      <p:sp>
        <p:nvSpPr>
          <p:cNvPr id="8" name="Content Placeholder 1"/>
          <p:cNvSpPr txBox="1">
            <a:spLocks/>
          </p:cNvSpPr>
          <p:nvPr/>
        </p:nvSpPr>
        <p:spPr>
          <a:xfrm>
            <a:off x="3276600" y="5139781"/>
            <a:ext cx="5737654" cy="1577594"/>
          </a:xfrm>
          <a:prstGeom prst="rect">
            <a:avLst/>
          </a:prstGeom>
        </p:spPr>
        <p:txBody>
          <a:bodyPr vert="horz">
            <a:normAutofit fontScale="25000" lnSpcReduction="2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Overall 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accuracy 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941320293399</a:t>
            </a:r>
          </a:p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CARD, STAT at 1.0 accuracy</a:t>
            </a:r>
          </a:p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PORT - 350 correctly predicted, 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01 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miscategorized as DISC</a:t>
            </a:r>
          </a:p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INSD - 164 correctly predicted, 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01 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miscategorized as HACK</a:t>
            </a:r>
          </a:p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PHYS - 501 correctly predicted, 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06 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miscategorized as HACK, 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 16 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miscategorized as DISC</a:t>
            </a:r>
          </a:p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HACK - 703 correctly predicted, 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 33 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miscategorized as DISC, 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10 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miscategorized as PHYS</a:t>
            </a:r>
          </a:p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DISC - 444 correctly predicted, 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13 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miscategorized as HACK, 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47 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miscategorized as PHYS</a:t>
            </a:r>
          </a:p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UNKN - 057 correctly predicted, 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01 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miscategorized as HACK, 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 10 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miscategorized as DISC </a:t>
            </a:r>
          </a:p>
          <a:p>
            <a:pPr marL="109728" indent="0" defTabSz="914400" fontAlgn="auto">
              <a:buFont typeface="Wingdings 3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6578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Model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Building and Evaluation </a:t>
            </a:r>
          </a:p>
          <a:p>
            <a:pPr marL="109728" indent="0">
              <a:buNone/>
            </a:pPr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Supervised Classification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Modeling – </a:t>
            </a:r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Incident Descriptions</a:t>
            </a:r>
          </a:p>
          <a:p>
            <a:pPr marL="109728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4"/>
          <p:cNvSpPr txBox="1">
            <a:spLocks/>
          </p:cNvSpPr>
          <p:nvPr/>
        </p:nvSpPr>
        <p:spPr>
          <a:xfrm>
            <a:off x="584055" y="1468437"/>
            <a:ext cx="4040188" cy="3941763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txBody>
          <a:bodyPr/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lvl="1" indent="0">
              <a:spcBef>
                <a:spcPts val="400"/>
              </a:spcBef>
              <a:buSzPct val="68000"/>
              <a:buFont typeface="Verdana"/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Naive Bayes Multinomial </a:t>
            </a:r>
          </a:p>
          <a:p>
            <a:pPr marL="109728" indent="0">
              <a:buFont typeface="Wingdings 3"/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Font typeface="Wingdings 3"/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kNeighbors Classifier (kNN)</a:t>
            </a:r>
          </a:p>
          <a:p>
            <a:pPr marL="109728" indent="0">
              <a:buFont typeface="Wingdings 3"/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Font typeface="Wingdings 3"/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SVM (Support Vector Machine)</a:t>
            </a:r>
          </a:p>
          <a:p>
            <a:pPr marL="109728" indent="0">
              <a:buFont typeface="Wingdings 3"/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Font typeface="Wingdings 3"/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Random Forest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4648778" y="1475364"/>
            <a:ext cx="4041775" cy="3941763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Font typeface="Wingdings 3"/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0.63691931540342295</a:t>
            </a:r>
          </a:p>
          <a:p>
            <a:pPr marL="109728" indent="0">
              <a:buFont typeface="Wingdings 3"/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Font typeface="Wingdings 3"/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0.68052159739201301</a:t>
            </a:r>
          </a:p>
          <a:p>
            <a:pPr marL="109728" indent="0">
              <a:buFont typeface="Wingdings 3"/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Font typeface="Wingdings 3"/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Font typeface="Wingdings 3"/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0.783211083945 </a:t>
            </a:r>
          </a:p>
          <a:p>
            <a:pPr marL="109728" indent="0">
              <a:buFont typeface="Wingdings 3"/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Font typeface="Wingdings 3"/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0.94132029339853296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4645026" y="5410200"/>
            <a:ext cx="4041775" cy="76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/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ctr"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Overall Accuracy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584055" y="5410200"/>
            <a:ext cx="4040188" cy="76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ctr"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6848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Model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Building and Evaluation </a:t>
            </a:r>
          </a:p>
          <a:p>
            <a:pPr marL="109728" indent="0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Supervised Classification Models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Adjustments to Improve</a:t>
            </a:r>
          </a:p>
          <a:p>
            <a:pPr marL="109728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4"/>
          <p:cNvSpPr txBox="1">
            <a:spLocks/>
          </p:cNvSpPr>
          <p:nvPr/>
        </p:nvSpPr>
        <p:spPr>
          <a:xfrm>
            <a:off x="584055" y="1468437"/>
            <a:ext cx="4040188" cy="3941763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txBody>
          <a:bodyPr/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lvl="1" indent="0">
              <a:spcBef>
                <a:spcPts val="400"/>
              </a:spcBef>
              <a:buSzPct val="68000"/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Naive Bayes Multinomial </a:t>
            </a:r>
          </a:p>
          <a:p>
            <a:pPr marL="347472" lvl="2" indent="0">
              <a:spcBef>
                <a:spcPts val="400"/>
              </a:spcBef>
              <a:buSzPct val="68000"/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Removed Stop Words</a:t>
            </a:r>
          </a:p>
          <a:p>
            <a:pPr marL="347472" lvl="2" indent="0">
              <a:spcBef>
                <a:spcPts val="400"/>
              </a:spcBef>
              <a:buSzPct val="68000"/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After Grid Search-no adjust</a:t>
            </a:r>
          </a:p>
          <a:p>
            <a:pPr marL="347472" lvl="2" indent="0">
              <a:spcBef>
                <a:spcPts val="400"/>
              </a:spcBef>
              <a:buSzPct val="68000"/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Cross-Validation 10 fold</a:t>
            </a:r>
          </a:p>
          <a:p>
            <a:pPr marL="347472" lvl="2" indent="0">
              <a:spcBef>
                <a:spcPts val="400"/>
              </a:spcBef>
              <a:buSzPct val="68000"/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After Grid Search – new parameters</a:t>
            </a:r>
          </a:p>
          <a:p>
            <a:pPr marL="109728" indent="0">
              <a:buNone/>
            </a:pP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kNeighbors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Classifier (kNN)</a:t>
            </a:r>
          </a:p>
          <a:p>
            <a:pPr marL="109728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Not able to improve</a:t>
            </a:r>
          </a:p>
          <a:p>
            <a:pPr marL="109728" indent="0">
              <a:buNone/>
            </a:pP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SVM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(Support Vector Machine)</a:t>
            </a:r>
          </a:p>
          <a:p>
            <a:pPr marL="109728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Not able to improve</a:t>
            </a:r>
          </a:p>
          <a:p>
            <a:pPr marL="109728" indent="0">
              <a:buNone/>
            </a:pP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Random Forest (Selected)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lvl="1" indent="0">
              <a:spcBef>
                <a:spcPts val="400"/>
              </a:spcBef>
              <a:buSzPct val="68000"/>
              <a:buFont typeface="Verdana"/>
              <a:buNone/>
            </a:pPr>
            <a:endParaRPr lang="en-US" sz="2000" dirty="0"/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4648778" y="1475364"/>
            <a:ext cx="4041775" cy="3941763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 fontScale="92500" lnSpcReduction="2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100" dirty="0" smtClean="0">
                <a:latin typeface="Calibri" panose="020F0502020204030204" pitchFamily="34" charset="0"/>
                <a:cs typeface="Calibri" panose="020F0502020204030204" pitchFamily="34" charset="0"/>
              </a:rPr>
              <a:t>0.66462917685411571</a:t>
            </a: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0.72290138549307248</a:t>
            </a:r>
          </a:p>
          <a:p>
            <a:pPr marL="109728" indent="0">
              <a:buNone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0.717871168729 </a:t>
            </a:r>
            <a:endParaRPr lang="en-US" sz="21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100" dirty="0" smtClean="0">
                <a:latin typeface="Calibri" panose="020F0502020204030204" pitchFamily="34" charset="0"/>
                <a:cs typeface="Calibri" panose="020F0502020204030204" pitchFamily="34" charset="0"/>
              </a:rPr>
              <a:t>0.68581907090464544</a:t>
            </a: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0.68052159739201301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0.783211083945 </a:t>
            </a:r>
          </a:p>
          <a:p>
            <a:pPr marL="109728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0.94132029339853296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Font typeface="Wingdings 3"/>
              <a:buNone/>
            </a:pPr>
            <a:endParaRPr lang="en-US" sz="2000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4645026" y="5410200"/>
            <a:ext cx="4041775" cy="76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/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ctr"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Overall Accuracy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584055" y="5410200"/>
            <a:ext cx="4040188" cy="76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ctr"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404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"/>
            <a:ext cx="8229600" cy="6553200"/>
          </a:xfrm>
        </p:spPr>
        <p:txBody>
          <a:bodyPr>
            <a:normAutofit lnSpcReduction="10000"/>
          </a:bodyPr>
          <a:lstStyle/>
          <a:p>
            <a:pPr marL="109728" indent="0" algn="ctr">
              <a:buNone/>
            </a:pP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Project Overview and Business Purpose</a:t>
            </a:r>
          </a:p>
          <a:p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business purpose was to investigate the history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breaches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U.S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using Data Science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techniques to gather information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about data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breaches, their impact and trends. </a:t>
            </a: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dataset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from an external website was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provided for that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purpose</a:t>
            </a: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Utilized techniques to perform d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ata transformation, cleaning and integration </a:t>
            </a: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Performed exploratory data analysis and data visualization to gather insights and answer questions.</a:t>
            </a: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Determine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best data model to use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for prediction 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Explored different data models by building m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odels  </a:t>
            </a:r>
          </a:p>
          <a:p>
            <a:pPr lvl="1"/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valuated the performance of each model. </a:t>
            </a:r>
          </a:p>
          <a:p>
            <a:pPr lvl="1"/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Models were built using unsupervised (topic modeling) and supervised (classification) machine learning techniques. </a:t>
            </a: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Final analysis and story telling: </a:t>
            </a:r>
          </a:p>
          <a:p>
            <a:pPr lvl="1"/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Interpretation of model outputs</a:t>
            </a:r>
          </a:p>
          <a:p>
            <a:pPr lvl="1"/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Answer business questions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Managerial and technical implications</a:t>
            </a:r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885630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Model Building and Evaluation -Supervised Classification </a:t>
            </a:r>
          </a:p>
          <a:p>
            <a:pPr marL="109728" indent="0" algn="ctr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(non-text features) Breach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Types</a:t>
            </a:r>
          </a:p>
          <a:p>
            <a:pPr marL="109728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is a multi-class classification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Data Preparation (Remove stop words and unimportant columns)</a:t>
            </a:r>
          </a:p>
          <a:p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Model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building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 Validation</a:t>
            </a:r>
          </a:p>
          <a:p>
            <a:pPr lvl="1"/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Decision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Tree Model (Observation -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Adjusting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max depth to 6 and min samples to 45, improved accuracy of model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Logistic  and Logit Regression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K-nearest Neighbors (knn) Using Grid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Search</a:t>
            </a:r>
          </a:p>
          <a:p>
            <a:pPr marL="649224" lvl="3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Random Forest</a:t>
            </a:r>
          </a:p>
          <a:p>
            <a:pPr marL="365760" lvl="2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5760" lvl="2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Split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Validation 30/70</a:t>
            </a:r>
          </a:p>
          <a:p>
            <a:pPr marL="365760" lvl="2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Cross Evaluation</a:t>
            </a:r>
          </a:p>
          <a:p>
            <a:pPr marL="365760" lvl="2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Model Evaluation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9722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Model Building and Evaluation -Supervised Classification </a:t>
            </a:r>
          </a:p>
          <a:p>
            <a:pPr marL="109728" indent="0" algn="ctr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(non-text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Breach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Types - Correlation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with Other features</a:t>
            </a: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90600"/>
            <a:ext cx="8610600" cy="571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312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Model Building and Evaluation -Supervised Classification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(non-text)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Breach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Type - Correlation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with Other Features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are the findings from correlation analysis?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higher values seem to occur with hacking breaches.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Hacking and all other breach types show a negative correlation.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Physical breaches are also among the higher scores.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 the most part the correlation scores appear to be low.</a:t>
            </a:r>
          </a:p>
          <a:p>
            <a:pPr marL="109728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4776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Model Building and Evaluation -Supervised Classification </a:t>
            </a:r>
          </a:p>
          <a:p>
            <a:pPr marL="109728" indent="0" algn="ctr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(non-text features) Breach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Types – Decision Tree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Decision Tree Model not a good fit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at .45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Overall accuracy .448655256724 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The decision tree model went from 40% to 45% accurate when adjusting the depth and number of leaves. Therefore, we expect that the model will be about 45% accurate when the model is applied into a real-world situation 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Hacking is showing the most accurate prediction of all at 494. 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Overall accuracy calculated as correctly classified 2454 total in test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dsn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= 45%</a:t>
            </a:r>
          </a:p>
          <a:p>
            <a:pPr marL="109728" indent="0">
              <a:buNone/>
            </a:pPr>
            <a:endParaRPr lang="en-US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Content Placeholder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676400"/>
            <a:ext cx="4590454" cy="324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3769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Model Building and Evaluation -Supervised Classification </a:t>
            </a:r>
          </a:p>
          <a:p>
            <a:pPr marL="109728" indent="0" algn="ctr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(non-text features) Breach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Types – Decision Tree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Created Scoring dataset by removing Breach Type from dataset (Y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Fit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scoring data to Decision Tree model and created ‘Predicted Y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</a:p>
          <a:p>
            <a:pPr marL="365760" lvl="8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alt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Reduced sample size from 45 to 5. With these features showing 95% accurate, </a:t>
            </a:r>
          </a:p>
          <a:p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Overall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accuracy = 0.950692746536 </a:t>
            </a:r>
          </a:p>
          <a:p>
            <a:pPr marL="109728" indent="0">
              <a:buNone/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4"/>
            <a:endParaRPr lang="en-US" altLang="en-US" sz="1100" b="1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029968" lvl="8" indent="0">
              <a:buNone/>
            </a:pPr>
            <a:r>
              <a:rPr lang="en-US" altLang="en-US" sz="1100" b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Showing </a:t>
            </a:r>
            <a:r>
              <a:rPr lang="en-US" altLang="en-US" sz="11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these features as the best predictors:</a:t>
            </a:r>
          </a:p>
          <a:p>
            <a:pPr marL="2029968" lvl="8" indent="0">
              <a:buNone/>
            </a:pPr>
            <a:r>
              <a:rPr lang="en-US" altLang="en-US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2: HACK - Hacking </a:t>
            </a:r>
          </a:p>
          <a:p>
            <a:pPr marL="2029968" lvl="8" indent="0">
              <a:buNone/>
            </a:pPr>
            <a:r>
              <a:rPr lang="en-US" altLang="en-US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3: INSD - Insider:</a:t>
            </a:r>
          </a:p>
          <a:p>
            <a:pPr marL="2029968" lvl="8" indent="0">
              <a:buNone/>
            </a:pPr>
            <a:r>
              <a:rPr lang="en-US" altLang="en-US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4: PHYS - Physical Loss: </a:t>
            </a:r>
          </a:p>
          <a:p>
            <a:pPr marL="2029968" lvl="8" indent="0">
              <a:buNone/>
            </a:pPr>
            <a:r>
              <a:rPr lang="en-US" altLang="en-US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5: PORT - Portable Device</a:t>
            </a:r>
          </a:p>
          <a:p>
            <a:pPr marL="2029968" lvl="8" indent="0">
              <a:buNone/>
            </a:pPr>
            <a:r>
              <a:rPr lang="en-US" altLang="en-US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7: DISC - Unintended Disclosure: </a:t>
            </a:r>
          </a:p>
          <a:p>
            <a:pPr marL="2029968" lvl="8" indent="0">
              <a:buNone/>
            </a:pPr>
            <a:r>
              <a:rPr lang="en-US" altLang="en-US" sz="11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Physical </a:t>
            </a:r>
            <a:r>
              <a:rPr lang="en-US" altLang="en-US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loss being the most accurate and hacking the least. </a:t>
            </a:r>
          </a:p>
          <a:p>
            <a:pPr marL="109728" indent="0" algn="ctr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-76200" y="228600"/>
            <a:ext cx="9067800" cy="6629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286312"/>
            <a:ext cx="5257800" cy="263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9941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381000"/>
            <a:ext cx="8991600" cy="61722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Model Building and Evaluation -Supervised Classification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(non-text)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Breach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Type  K-nearest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Neighbors (knn)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Grid Search Results</a:t>
            </a:r>
          </a:p>
          <a:p>
            <a:pPr marL="109728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1371600" y="1752600"/>
            <a:ext cx="6400800" cy="425469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r>
              <a:rPr lang="en-US" sz="2000" dirty="0" smtClean="0"/>
              <a:t>Optimal K-Value = 8, </a:t>
            </a:r>
          </a:p>
          <a:p>
            <a:pPr algn="ctr"/>
            <a:r>
              <a:rPr lang="en-US" sz="2000" dirty="0" smtClean="0"/>
              <a:t>overall accuracy 0.334148329258  </a:t>
            </a:r>
          </a:p>
          <a:p>
            <a:pPr marL="109728" indent="0">
              <a:buFont typeface="Wingdings 3"/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673927"/>
            <a:ext cx="5547282" cy="382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332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Model Building and Evaluation -Supervised Classification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(non-text)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Breach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Type  </a:t>
            </a:r>
          </a:p>
          <a:p>
            <a:pPr marL="109728" indent="0">
              <a:buNone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Cross Evaluation- 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knn Results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[ 0.29539952 0.18401937 0.26876513 0.27118644 0.24697337 0.28329298 0.29297821 0.2590799 0.27007299 0.24264706 0.31127451 0.26108374 0.2962963 0.27160494 0.2691358 0.27407407 0.29382716 0.26419753 0.34814815 0.31111111] </a:t>
            </a:r>
          </a:p>
          <a:p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Overall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accuracy 0.275758414108 </a:t>
            </a:r>
          </a:p>
          <a:p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Not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best model to use</a:t>
            </a:r>
          </a:p>
          <a:p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SelectKBest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,  Extra Tree Classifier, RFE also not good to use.</a:t>
            </a:r>
          </a:p>
          <a:p>
            <a:pPr marL="109728" indent="0">
              <a:buNone/>
            </a:pPr>
            <a:endParaRPr lang="en-US" sz="2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Logistic 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and Logit Regression Results</a:t>
            </a:r>
            <a:endParaRPr lang="en-US" sz="2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Split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Validation into Training and Test datasets</a:t>
            </a:r>
          </a:p>
          <a:p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Overall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accuracy 0.303993480033 </a:t>
            </a:r>
          </a:p>
          <a:p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Not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 good model to use</a:t>
            </a:r>
          </a:p>
          <a:p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Logit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does  not work for multi-class features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3523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Model Building and Evaluation -Supervised Classification </a:t>
            </a:r>
          </a:p>
          <a:p>
            <a:pPr marL="109728" indent="0" algn="ctr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(non-text) Breach Type – Random Forest</a:t>
            </a:r>
          </a:p>
          <a:p>
            <a:pPr marL="109728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/>
              <a:t>Overall accuracy = 0.94132029339853296</a:t>
            </a:r>
          </a:p>
          <a:p>
            <a:r>
              <a:rPr lang="en-US" sz="2400" dirty="0" smtClean="0"/>
              <a:t>Hacking </a:t>
            </a:r>
            <a:r>
              <a:rPr lang="en-US" sz="2400" dirty="0"/>
              <a:t>showing largest population</a:t>
            </a:r>
          </a:p>
          <a:p>
            <a:r>
              <a:rPr lang="en-US" sz="2400" dirty="0"/>
              <a:t>Best model to use for classification</a:t>
            </a:r>
          </a:p>
          <a:p>
            <a:pPr marL="109728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870" y="3150331"/>
            <a:ext cx="4077730" cy="294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8696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Model Building and Evaluation -Supervised Classification </a:t>
            </a:r>
          </a:p>
          <a:p>
            <a:pPr marL="109728" indent="0" algn="ctr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(non-text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) Organization Types - Correlation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with Other features</a:t>
            </a: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36822"/>
            <a:ext cx="8153399" cy="534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2502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"/>
            <a:ext cx="8458200" cy="64008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Model Building and Evaluation -Supervised Classification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(non-text) Organization Type – Findings and Summary</a:t>
            </a:r>
          </a:p>
          <a:p>
            <a:pPr marL="109728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are the findings from correlation analysis?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higher values seem to occur with medical and harm.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Retail and medical have a negative correlation.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Medical has a positive correlation with the other organizations.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 the most part the correlation scores appear to be low.</a:t>
            </a:r>
          </a:p>
          <a:p>
            <a:pPr marL="109728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Summary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Medical Organizations predicted the most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often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Tested same models as Breach Types with similar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Random Forest best model to use at overall accuracy of .90.</a:t>
            </a:r>
          </a:p>
          <a:p>
            <a:pPr marL="109728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654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/>
          <a:lstStyle/>
          <a:p>
            <a:pPr marL="109728" indent="0">
              <a:buNone/>
            </a:pP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Description and Understanding</a:t>
            </a:r>
          </a:p>
          <a:p>
            <a:pPr marL="109728" indent="0">
              <a:buNone/>
            </a:pPr>
            <a:endParaRPr lang="en-US" sz="3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Dataset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name: Privacy_Rights_Clearinghouse-Data-Breaches-Export.csv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Source: </a:t>
            </a: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https://www.privacyrights.org/data-breaches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(Links to an external site.).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Description and FAQ: </a:t>
            </a: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https://www.privacyrights.org/chronology-data-breaches-faq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Duration of the data: 2005 through 2017</a:t>
            </a:r>
          </a:p>
          <a:p>
            <a:pPr marL="10972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9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"/>
            <a:ext cx="8458200" cy="64008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Model Building and Evaluation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–Unsupervised Machine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Learning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Text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Data Preprocessing and Results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Conducted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word frequency analysis </a:t>
            </a:r>
          </a:p>
          <a:p>
            <a:pPr marL="109728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53" y="1387626"/>
            <a:ext cx="8585094" cy="471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6452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"/>
            <a:ext cx="8458200" cy="64008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Model Building and Evaluation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–Unsupervised Machine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Learning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Text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Data Preprocessing and Results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Conducted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word frequency analysis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- Bigrams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75" y="1666875"/>
            <a:ext cx="695325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5053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"/>
            <a:ext cx="8458200" cy="64008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Model Building and Evaluation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-Unsupervised Machine Language </a:t>
            </a:r>
          </a:p>
          <a:p>
            <a:pPr marL="109728" indent="0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			Word Cloud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themes here appear to be social security number, credit cards, birthdates, names and addresses, employees and business associates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70" y="2273644"/>
            <a:ext cx="7241059" cy="392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3717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"/>
            <a:ext cx="8458200" cy="64008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Model Building and Evaluation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-Unsupervised Machine Learning </a:t>
            </a:r>
          </a:p>
          <a:p>
            <a:pPr marL="109728" indent="0" algn="ctr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LDA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Topic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Modeling – Top Topics</a:t>
            </a:r>
          </a:p>
          <a:p>
            <a:endParaRPr lang="en-US" sz="2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Used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10 for the number of topics. </a:t>
            </a:r>
            <a:endParaRPr lang="en-US" sz="2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Used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pyLDAvis to generate a Intertopic Distance Map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2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Assigned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topics to the documents in corpus (Document-Topic Distribution)</a:t>
            </a:r>
          </a:p>
          <a:p>
            <a:pPr lvl="1"/>
            <a:endParaRPr lang="en-US" sz="2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Top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10 topics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represent all breach types.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5129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"/>
            <a:ext cx="8458200" cy="6400800"/>
          </a:xfrm>
        </p:spPr>
        <p:txBody>
          <a:bodyPr>
            <a:normAutofit fontScale="62500" lnSpcReduction="20000"/>
          </a:bodyPr>
          <a:lstStyle/>
          <a:p>
            <a:pPr marL="109728" indent="0" algn="ctr">
              <a:buNone/>
            </a:pP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Model Building and Evaluation </a:t>
            </a:r>
            <a:r>
              <a:rPr lang="en-US" sz="2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-Unsupervised Machine Learning </a:t>
            </a:r>
          </a:p>
          <a:p>
            <a:pPr marL="109728" indent="0" algn="ctr">
              <a:buNone/>
            </a:pPr>
            <a:r>
              <a:rPr lang="en-US" sz="2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LDA 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Topic </a:t>
            </a:r>
            <a:r>
              <a:rPr lang="en-US" sz="2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Modeling – Top Topics</a:t>
            </a:r>
          </a:p>
          <a:p>
            <a:pPr marL="109728" indent="0">
              <a:buNone/>
            </a:pP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Top 10 Topics </a:t>
            </a:r>
          </a:p>
          <a:p>
            <a:pPr marL="109728" indent="0">
              <a:buNone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1) Hacking  - getting email, passwords, etc. </a:t>
            </a:r>
          </a:p>
          <a:p>
            <a:pPr marL="109728" indent="0">
              <a:buNone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    u'0.026*"employe" + 0.026*"hacker" + 0.022*"access" + 0.017*"ident"  </a:t>
            </a:r>
          </a:p>
          <a:p>
            <a:pPr marL="109728" indent="0">
              <a:buNone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2) Portable - Stolen laptop from employee containing patient medical information, birthdate, etc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09728" indent="0">
              <a:buNone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    u'0.036*"patient" + 0.032*"social" + 0.026*"contain" + 0.025*"employe" + 0.024*"date" + 0.023*"laptop" + 0.023*"stolen"</a:t>
            </a:r>
          </a:p>
          <a:p>
            <a:pPr marL="109728" indent="0">
              <a:buNone/>
            </a:pP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- 3) Unknown  - Companies, employee or employer updating state data and notifying million. Could be a disclosure. </a:t>
            </a:r>
          </a:p>
          <a:p>
            <a:pPr marL="109728" indent="0">
              <a:buNone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    u'0.034*"data" + 0.032*"compani" + 0.021*"employe" + 0.021*"updat" + 0.017*"state" </a:t>
            </a:r>
          </a:p>
          <a:p>
            <a:pPr marL="109728" indent="0">
              <a:buNone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4) Stationary - Health report on laptop and desktop, associated with government</a:t>
            </a:r>
          </a:p>
          <a:p>
            <a:pPr marL="109728" indent="0">
              <a:buNone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    u'0.078*"health" + 0.073*"report" + 0.072*"servic" + 0.067*"human" + 0.041*"electron" + 0.035*"laptop"</a:t>
            </a:r>
          </a:p>
          <a:p>
            <a:pPr marL="109728" indent="0">
              <a:buNone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5) Disclosure - Email sent to wrong people</a:t>
            </a:r>
          </a:p>
          <a:p>
            <a:pPr marL="109728" indent="0">
              <a:buNone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    u'0.042*"mail" + 0.035*"sent" + 0.025*"email" + 0.023*"employe" + 0.021*"address" </a:t>
            </a:r>
          </a:p>
          <a:p>
            <a:pPr marL="109728" indent="0">
              <a:buNone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6) Credit Card - Credit card information through payment systems</a:t>
            </a:r>
          </a:p>
          <a:p>
            <a:pPr marL="109728" indent="0">
              <a:buNone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    u'0.087*"card" + 0.058*"credit" + 0.052*"custom" + 0.022*"payment" + 0.017*"system" + 0.013*"may" + 0.012*"debit" + 0.011*"bank" + 0.011*"store"</a:t>
            </a:r>
          </a:p>
          <a:p>
            <a:pPr marL="109728" indent="0">
              <a:buNone/>
            </a:pP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- 7) Insider - </a:t>
            </a:r>
            <a:r>
              <a:rPr lang="en-US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Associate/Individual 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provided protected health information</a:t>
            </a:r>
          </a:p>
          <a:p>
            <a:pPr marL="109728" indent="0">
              <a:buNone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    u'0.030*"individu" + 0.022*"health" + 0.021*"ocr" + 0.020*"associ" + 0.020*"provid" + 0.019*"phi" + 0.019*"protect"</a:t>
            </a:r>
          </a:p>
          <a:p>
            <a:pPr marL="109728" indent="0">
              <a:buNone/>
            </a:pP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- 8) Hacking - Unauthorized access to email account</a:t>
            </a:r>
          </a:p>
          <a:p>
            <a:pPr marL="109728" indent="0">
              <a:buNone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    u'0.029*"access" + 0.023*"account" + 0.022*"address" + 0.022*"email" + 0.018*"may" + 0.015*"includ" + 0.015*"investig"</a:t>
            </a:r>
          </a:p>
          <a:p>
            <a:pPr marL="109728" indent="0">
              <a:buNone/>
            </a:pP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- 9) Insider - breach using university computer hard drive by former university student through social media </a:t>
            </a:r>
          </a:p>
          <a:p>
            <a:pPr marL="109728" indent="0">
              <a:buNone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    u'0.055*"student" + 0.038*"social" + 0.036*"univers" + 0.033*"drive" + 0.029*"comput" + 0.022*"person + 0.018*"former" </a:t>
            </a:r>
          </a:p>
          <a:p>
            <a:pPr marL="109728" indent="0">
              <a:buNone/>
            </a:pP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- 10) Physical - breach relating to film or paper located by associate </a:t>
            </a:r>
          </a:p>
          <a:p>
            <a:pPr marL="109728" indent="0">
              <a:buNone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     u'0.173*"associ" + 0.150*"present" + 0.148*"nbusi" + 0.104*"locat" + 0.065*"nlocat" + 0.038*"paper" + 0.035*"server" + 0.033*"film" </a:t>
            </a:r>
          </a:p>
          <a:p>
            <a:pPr marL="109728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0"/>
            <a:ext cx="8229600" cy="600729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2942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"/>
            <a:ext cx="8458200" cy="64008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Model Building and Evaluation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-Unsupervised Machine Learning </a:t>
            </a:r>
          </a:p>
          <a:p>
            <a:pPr marL="109728" indent="0" algn="ctr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Top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Topics from LSI Model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Latent Semantic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Indexing”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400" dirty="0" smtClean="0"/>
          </a:p>
          <a:p>
            <a:pPr marL="109728" indent="0">
              <a:buNone/>
            </a:pPr>
            <a:r>
              <a:rPr lang="en-US" sz="2000" dirty="0" smtClean="0"/>
              <a:t>Similar </a:t>
            </a:r>
            <a:r>
              <a:rPr lang="en-US" sz="2000" dirty="0"/>
              <a:t>to LDA only in different order and less clear</a:t>
            </a:r>
          </a:p>
          <a:p>
            <a:r>
              <a:rPr lang="en-US" sz="2000" dirty="0"/>
              <a:t>1) Breaches relating to business and servers. </a:t>
            </a:r>
          </a:p>
          <a:p>
            <a:r>
              <a:rPr lang="en-US" sz="2000" dirty="0"/>
              <a:t>2) Stolen laptop from employee containing patient medical information.</a:t>
            </a:r>
          </a:p>
          <a:p>
            <a:r>
              <a:rPr lang="en-US" sz="2000" dirty="0"/>
              <a:t>3) Breaches related to email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2000" dirty="0" smtClean="0"/>
              <a:t>LSI </a:t>
            </a:r>
            <a:r>
              <a:rPr lang="en-US" sz="2000" dirty="0"/>
              <a:t>shows topics that appear similar, but harder to differentiate topics in this case. </a:t>
            </a:r>
          </a:p>
          <a:p>
            <a:pPr marL="109728" indent="0">
              <a:buNone/>
            </a:pPr>
            <a:endParaRPr lang="en-US" sz="2000" dirty="0"/>
          </a:p>
          <a:p>
            <a:pPr marL="109728" indent="0">
              <a:buNone/>
            </a:pPr>
            <a:r>
              <a:rPr lang="en-US" sz="2000" dirty="0"/>
              <a:t>Prefer LDA topic model.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466365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9157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"/>
            <a:ext cx="8458200" cy="64008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Model Building and Evaluation </a:t>
            </a: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5780" indent="-457200"/>
            <a:endParaRPr lang="en-US" altLang="en-US" sz="2400" dirty="0" smtClean="0"/>
          </a:p>
          <a:p>
            <a:pPr marL="68580" indent="0">
              <a:buNone/>
            </a:pPr>
            <a:endParaRPr lang="en-US" altLang="en-US" sz="2400" dirty="0"/>
          </a:p>
          <a:p>
            <a:pPr marL="525780" indent="-457200"/>
            <a:r>
              <a:rPr lang="en-US" alt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unsupervised topic modeling, </a:t>
            </a:r>
            <a:r>
              <a:rPr lang="en-US" alt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LDA is best. </a:t>
            </a:r>
            <a:endParaRPr lang="en-US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5780" indent="-457200"/>
            <a:endParaRPr lang="en-US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5780" indent="-457200"/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For all supervised classification models for description data, </a:t>
            </a:r>
            <a:r>
              <a:rPr lang="en-US" alt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Random Forest is the best.</a:t>
            </a:r>
            <a:endParaRPr lang="en-US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466365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2971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"/>
            <a:ext cx="8458200" cy="64008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Final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Analysis and Insights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Answer Business Questions</a:t>
            </a:r>
          </a:p>
          <a:p>
            <a:pPr lvl="1"/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Interpretation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of model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outputs</a:t>
            </a:r>
          </a:p>
          <a:p>
            <a:pPr lvl="1"/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Managerial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and technical implications</a:t>
            </a:r>
          </a:p>
          <a:p>
            <a:pPr marL="525780" indent="-457200"/>
            <a:endParaRPr lang="en-US" altLang="en-US" sz="2400" dirty="0" smtClean="0"/>
          </a:p>
          <a:p>
            <a:pPr marL="68580" indent="0">
              <a:buNone/>
            </a:pPr>
            <a:endParaRPr lang="en-US" altLang="en-US" sz="2400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466365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7000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"/>
            <a:ext cx="8458200" cy="64008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Final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Analysis and Insights - Answer Business Questions</a:t>
            </a:r>
          </a:p>
          <a:p>
            <a:pPr marL="109728" indent="0">
              <a:buNone/>
            </a:pPr>
            <a:endParaRPr lang="en-US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types of data breaches are more popular than others or which data breach type is most popular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terms of the number of incidents, out of 8177 incidents, 2,431 were caused by hacking. 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count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8177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, unique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8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, top HACK , freq 2431</a:t>
            </a:r>
          </a:p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466365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3178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"/>
            <a:ext cx="8458200" cy="64008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Final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Analysis and Insights - Answer Business Questions</a:t>
            </a:r>
          </a:p>
          <a:p>
            <a:pPr marL="109728" indent="0">
              <a:buNone/>
            </a:pPr>
            <a:endParaRPr lang="en-US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types of data breaches are more popular than others or which data breach type is most popular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terms of the number of total records, hacking caused the greatest degree of harm compared to all other causes. </a:t>
            </a:r>
          </a:p>
          <a:p>
            <a:pPr marL="109728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466365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429000"/>
            <a:ext cx="5867400" cy="283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361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 fontScale="77500" lnSpcReduction="20000"/>
          </a:bodyPr>
          <a:lstStyle/>
          <a:p>
            <a:pPr marL="109728" indent="0">
              <a:buNone/>
            </a:pP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	Data Description and Understanding</a:t>
            </a:r>
          </a:p>
          <a:p>
            <a:pPr marL="109728" indent="0">
              <a:buNone/>
            </a:pP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		Data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elements/column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names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Date Made Public: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		Date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Breach information released to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				public (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date: year, month, day)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Company: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			Company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breached (text)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City: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				City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of breached company (text)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State: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			State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of breached company (text)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Type of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Breach:		Four-character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Breach Type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Type of Organization: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		Three-character Organization Type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Total Records: 		Number of records breached (integer)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Description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of Incident: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	Text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describing breach (text)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Information Source: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		Location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of database source (text)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Source URL: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			Location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of data source URL (text)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Year of Breach: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		Four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digit year (numeric)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Latitude: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			Location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Latitude (signed numeric long)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Longitude: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			Location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Longitude (signed numeric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				long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109728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9236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"/>
            <a:ext cx="8458200" cy="64008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Final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Analysis and Insights - Answer Business Questions</a:t>
            </a:r>
          </a:p>
          <a:p>
            <a:pPr marL="109728" indent="0">
              <a:buNone/>
            </a:pPr>
            <a:endParaRPr lang="en-US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What are the three main causes of data breach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Comparison of the results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reveal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top three causes are Hacking, Disclosure, and Physical Theft</a:t>
            </a:r>
          </a:p>
          <a:p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466365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618509"/>
            <a:ext cx="6096000" cy="31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5148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"/>
            <a:ext cx="8458200" cy="64008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Final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Analysis and Insights - Answer Business Questions</a:t>
            </a:r>
          </a:p>
          <a:p>
            <a:pPr marL="109728" indent="0">
              <a:buNone/>
            </a:pPr>
            <a:endParaRPr lang="en-US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What types of organizations are more likely to have a data breach? </a:t>
            </a: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Medical is most likely to have a breach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466365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7042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"/>
            <a:ext cx="8458200" cy="64008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Final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Analysis and Insights - Answer Business Questions</a:t>
            </a:r>
          </a:p>
          <a:p>
            <a:pPr marL="109728" indent="0">
              <a:buNone/>
            </a:pPr>
            <a:endParaRPr lang="en-US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Which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organization type has the highest number of data breaches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terms of the number of incidents, healthcare (MED) organizations had the highest number of data breaches. </a:t>
            </a:r>
          </a:p>
          <a:p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466365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89855"/>
            <a:ext cx="3600450" cy="26193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876800" y="3154740"/>
            <a:ext cx="401089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1 BSF - Businesses - Financial and Insurance Services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2 BSO - Businesses - Other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3 BSR - Businesses - Retail/Merchant – Including Online Retail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4 EDU - Educational Institutions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5 GOV - Government &amp; Military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6 MED - Healthcare - Medical Providers &amp; Medical Insurance Services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7 NGO - Nonprofit Organizations</a:t>
            </a:r>
          </a:p>
        </p:txBody>
      </p:sp>
    </p:spTree>
    <p:extLst>
      <p:ext uri="{BB962C8B-B14F-4D97-AF65-F5344CB8AC3E}">
        <p14:creationId xmlns:p14="http://schemas.microsoft.com/office/powerpoint/2010/main" val="14344646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"/>
            <a:ext cx="8458200" cy="64008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Final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Analysis and Insights - Answer Business Questions</a:t>
            </a:r>
          </a:p>
          <a:p>
            <a:pPr marL="109728" indent="0">
              <a:buNone/>
            </a:pPr>
            <a:endParaRPr lang="en-US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Which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organization type has the highest number of data breaches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terms of the number of total records affected, businesses categorized as other (BSO) were the hardest hit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52400"/>
            <a:ext cx="8229600" cy="655319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76800" y="3154740"/>
            <a:ext cx="401089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1 BSF - Businesses - Financial and Insurance Services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2 BSO - Businesses - Other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3 BSR - Businesses - Retail/Merchant – Including Online Retail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4 EDU - Educational Institutions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5 GOV - Government &amp; Military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6 MED - Healthcare - Medical Providers &amp; Medical Insurance Services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7 NGO - Nonprofit Organizations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743200"/>
            <a:ext cx="3352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9109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"/>
            <a:ext cx="8458200" cy="64008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Final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Analysis and Insights - Answer Business Questions</a:t>
            </a:r>
          </a:p>
          <a:p>
            <a:pPr marL="109728" indent="0">
              <a:buNone/>
            </a:pPr>
            <a:endParaRPr lang="en-US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Which organization types appear to be the target of data breaches?</a:t>
            </a:r>
            <a:endParaRPr lang="en-US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biggest target appears to be healthcare, followed by other businesses. The next targets in order are educational, government, financial services, retail (including online) and least non-government organizations. </a:t>
            </a:r>
            <a:endParaRPr lang="en-US" sz="2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52400"/>
            <a:ext cx="8229600" cy="655319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62945" y="3939570"/>
            <a:ext cx="401089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1 BSF - Businesses - Financial and Insurance Services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2 BSO - Businesses - Other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3 BSR - Businesses - Retail/Merchant – Including Online Retail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4 EDU - Educational Institutions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5 GOV - Government &amp; Military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6 MED - Healthcare - Medical Providers &amp; Medical Insurance Services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7 NGO - Nonprofit Organizations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7" y="3414712"/>
            <a:ext cx="360045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2553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52400"/>
            <a:ext cx="9144000" cy="64008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Final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Analysis and Insights -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States and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Data Breaches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Which 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US states are more likely to have data breaches?</a:t>
            </a:r>
            <a:endParaRPr lang="en-US" sz="2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Florida, Texas, California and New York seem to be targets for data breaches. </a:t>
            </a: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52400"/>
            <a:ext cx="8229600" cy="655319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71600"/>
            <a:ext cx="70866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4469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"/>
            <a:ext cx="8458200" cy="64008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Final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Analysis and Insights - Answer Business Questions</a:t>
            </a:r>
          </a:p>
          <a:p>
            <a:pPr marL="109728" indent="0" algn="ctr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States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Data Breaches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Which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US states are more likely to have data breaches?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terms of harm (total records), California, Wisconsin and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Oregon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are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top states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09728" indent="0">
              <a:buNone/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52400"/>
            <a:ext cx="8229600" cy="655319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0"/>
            <a:ext cx="91440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5896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"/>
            <a:ext cx="8458200" cy="64008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Final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Analysis and Insights -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States and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Data Breaches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Which US states are less likely to have data breaches? </a:t>
            </a:r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Based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on past years, it appears that North and South Dakota and Wyoming have the least chance of data breaches.</a:t>
            </a:r>
          </a:p>
          <a:p>
            <a:pPr marL="109728" indent="0">
              <a:buNone/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52400"/>
            <a:ext cx="8229600" cy="655319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9144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5025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"/>
            <a:ext cx="8458200" cy="64008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Final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Analysis and Insights -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States and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Breaches 2017</a:t>
            </a:r>
          </a:p>
          <a:p>
            <a:pPr marL="109728" indent="0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What are the top three states in terms of the number of data breaches in 2017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109728" indent="0">
              <a:buNone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California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New York and Texas are the top three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states in 2017.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52400"/>
            <a:ext cx="8229600" cy="655319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76400"/>
            <a:ext cx="89916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50024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"/>
            <a:ext cx="8458200" cy="64008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Final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Analysis and Insights – Business Questions</a:t>
            </a:r>
          </a:p>
          <a:p>
            <a:pPr marL="109728" indent="0" algn="ctr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Organizations and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breaches</a:t>
            </a:r>
          </a:p>
          <a:p>
            <a:pPr marL="109728" indent="0">
              <a:buNone/>
            </a:pP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Which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organization type is more vulnerable to “Hackers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”?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organization type most vulnerable to 'Hackers' is healthcare (MED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Breach Type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==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'HACK‘</a:t>
            </a:r>
          </a:p>
          <a:p>
            <a:pPr marL="109728" indent="0" algn="ctr">
              <a:buNone/>
            </a:pPr>
            <a:r>
              <a:rPr lang="en-US" sz="2000" dirty="0" smtClean="0"/>
              <a:t>Organization Type </a:t>
            </a:r>
          </a:p>
          <a:p>
            <a:pPr marL="109728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BSF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210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BSO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602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BSR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298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EDU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288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GOV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147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MED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848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NGO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38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52400"/>
            <a:ext cx="8229600" cy="655319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738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 fontScale="77500" lnSpcReduction="20000"/>
          </a:bodyPr>
          <a:lstStyle/>
          <a:p>
            <a:pPr marL="109728" indent="0" algn="ctr">
              <a:buNone/>
            </a:pP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Description and Understanding</a:t>
            </a:r>
          </a:p>
          <a:p>
            <a:pPr marL="109728" indent="0" algn="ctr">
              <a:buNone/>
            </a:pPr>
            <a:r>
              <a:rPr lang="en-US" sz="2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Breach </a:t>
            </a:r>
            <a:r>
              <a:rPr lang="en-US" sz="2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Types</a:t>
            </a:r>
            <a:endParaRPr lang="en-US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CARD - Payment Card Fraud: Fraud involving debit and credit cards that is not accomplished via hacking (e.g. skimming devices at point-of-service terminals).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HACK - Hacking or Malware: Hacked by outside party or infected by malware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INSD - Insider: Someone with legitimate access intentionally breaches information, such as an employee, contractor, or customer)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PHYS - Physical Loss: Includes paper documents that are lost, discarded, or stolen (non-electronic)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PORT - Portable Device: Lost, discarded, or stolen laptop, PDA, smartphone, memory stick, CDs, hard drive, data tape, etc.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STAT - Stationary Device: Stationary computer loss (lost, inappropriately accessed, discarded, or stolen computer or server not designed for mobility)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DISC - Unintended Disclosure: Unintended disclosure (not involving hacking, intentional breach, or physical loss i.e. sensitive information posted publicly, mishandled, sent to the wrong party via publishing online, sending in an email, sending in a mailing or sending via fax.</a:t>
            </a:r>
          </a:p>
          <a:p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Unknown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5015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"/>
            <a:ext cx="8458200" cy="64008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Final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Analysis and Insights – Business Questions</a:t>
            </a:r>
          </a:p>
          <a:p>
            <a:pPr marL="109728" indent="0" algn="ctr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Organizations and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breaches</a:t>
            </a:r>
          </a:p>
          <a:p>
            <a:pPr marL="109728" indent="0">
              <a:buNone/>
            </a:pPr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What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is the most popular data breach type for 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education?</a:t>
            </a:r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most popular breach type for education was hacking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Organization Type = ‘EDU’</a:t>
            </a:r>
          </a:p>
          <a:p>
            <a:pPr marL="109728" indent="0">
              <a:buNone/>
            </a:pPr>
            <a:r>
              <a:rPr lang="en-US" sz="2000" dirty="0" smtClean="0"/>
              <a:t>			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CARD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DISC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238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HACK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288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INSD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26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PHYS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61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PORT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138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STAT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48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UNKN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18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52400"/>
            <a:ext cx="8229600" cy="655319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34080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"/>
            <a:ext cx="8458200" cy="64008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Final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Analysis and Insights – Business Questions</a:t>
            </a:r>
          </a:p>
          <a:p>
            <a:pPr marL="109728" indent="0" algn="ctr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Organizations and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breaches</a:t>
            </a:r>
          </a:p>
          <a:p>
            <a:pPr marL="109728" indent="0">
              <a:buNone/>
            </a:pPr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Which state is more vulnerable to “Hackers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”?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California is the most vulnerable to hackers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09728" indent="0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	count 		2431 	Total Hack breaches</a:t>
            </a:r>
          </a:p>
          <a:p>
            <a:pPr marL="109728" indent="0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	unique 	53 </a:t>
            </a:r>
          </a:p>
          <a:p>
            <a:pPr marL="109728" indent="0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top 		California </a:t>
            </a:r>
          </a:p>
          <a:p>
            <a:pPr marL="109728" indent="0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	freq 		461 	Number of Hack breaches for CA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52400"/>
            <a:ext cx="8229600" cy="655319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5347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"/>
            <a:ext cx="8458200" cy="64008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Final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Analysis and Insights – Business Questions</a:t>
            </a:r>
          </a:p>
          <a:p>
            <a:pPr marL="109728" indent="0" algn="ctr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Organizations and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breaches</a:t>
            </a:r>
          </a:p>
          <a:p>
            <a:pPr marL="109728" indent="0">
              <a:buNone/>
            </a:pPr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Which state is more vulnerable to “Hackers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”?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California is the most vulnerable to hackers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09728" indent="0">
              <a:buNone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	count 		2431 	Total Hack breaches</a:t>
            </a:r>
          </a:p>
          <a:p>
            <a:pPr marL="109728" indent="0">
              <a:buNone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	unique 		53 </a:t>
            </a:r>
          </a:p>
          <a:p>
            <a:pPr marL="109728" indent="0">
              <a:buNone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top 		California </a:t>
            </a:r>
          </a:p>
          <a:p>
            <a:pPr marL="109728" indent="0">
              <a:buNone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	freq 		461 	Number of Hack breaches for CA</a:t>
            </a:r>
          </a:p>
          <a:p>
            <a:pPr marL="109728" indent="0">
              <a:buNone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Which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state is more vulnerable to 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“Card”?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California is the most vulnerable to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Credit Card breaches.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count 		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68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Total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Card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breaches</a:t>
            </a:r>
          </a:p>
          <a:p>
            <a:pPr marL="109728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unique 	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	25 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top 		California </a:t>
            </a:r>
          </a:p>
          <a:p>
            <a:pPr marL="109728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freq 		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13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Number of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Card breaches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CA</a:t>
            </a:r>
          </a:p>
          <a:p>
            <a:pPr marL="109728" indent="0">
              <a:buNone/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52400"/>
            <a:ext cx="8229600" cy="655319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68612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"/>
            <a:ext cx="8458200" cy="6400800"/>
          </a:xfrm>
        </p:spPr>
        <p:txBody>
          <a:bodyPr>
            <a:normAutofit fontScale="85000" lnSpcReduction="20000"/>
          </a:bodyPr>
          <a:lstStyle/>
          <a:p>
            <a:pPr marL="109728" indent="0" algn="ctr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Final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Analysis and Insights – Business Questions</a:t>
            </a:r>
          </a:p>
          <a:p>
            <a:pPr marL="109728" indent="0" algn="ctr">
              <a:buNone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Organizations, </a:t>
            </a:r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Breaches and Time 2005-2017</a:t>
            </a: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		</a:t>
            </a:r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How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many breaches </a:t>
            </a:r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per year?</a:t>
            </a:r>
          </a:p>
          <a:p>
            <a:pPr marL="109728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Breach Year </a:t>
            </a:r>
          </a:p>
          <a:p>
            <a:pPr marL="109728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2005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136 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2006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482 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2007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454 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2008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355 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2009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271 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2010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801 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2011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788 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2012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882 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2013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852 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2014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887 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2015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539 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2016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804 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2017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602 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52400"/>
            <a:ext cx="8229600" cy="655319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5874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"/>
            <a:ext cx="8458200" cy="64008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Final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Analysis and Insights Organizations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Breaches and Time 2005-2017</a:t>
            </a:r>
          </a:p>
          <a:p>
            <a:pPr marL="109728" indent="0">
              <a:buNone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		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How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many breaches 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per year?</a:t>
            </a:r>
          </a:p>
          <a:p>
            <a:pPr marL="109728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52400"/>
            <a:ext cx="8229600" cy="655319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447800"/>
            <a:ext cx="85344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00205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"/>
            <a:ext cx="8458200" cy="64008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Final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Analysis and Insights Organizations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Breaches and Time 2005-2017</a:t>
            </a:r>
          </a:p>
          <a:p>
            <a:pPr marL="109728" indent="0">
              <a:buNone/>
            </a:pPr>
            <a:r>
              <a:rPr lang="en-US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there any trend in data breaches over time (between 2005 and 2017)?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109728" indent="0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	It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appears that the trend is showing an increase over time.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52400"/>
            <a:ext cx="8229600" cy="655319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133600"/>
            <a:ext cx="7543799" cy="459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65792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"/>
            <a:ext cx="8458200" cy="64008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Final 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Analysis and Insights Organizations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Breaches and Time 2005-2017</a:t>
            </a:r>
          </a:p>
          <a:p>
            <a:pPr marL="109728" indent="0" algn="ctr">
              <a:buNone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graph will be used to answer the next group of questions: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52400"/>
            <a:ext cx="8229600" cy="655319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600200"/>
            <a:ext cx="8991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22791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"/>
            <a:ext cx="8458200" cy="64008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Final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Analysis and Insights Organizations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Breaches and Time 2005-2017</a:t>
            </a:r>
          </a:p>
          <a:p>
            <a:pPr marL="109728" indent="0">
              <a:buNone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Any relationship between time and data breach type</a:t>
            </a:r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Yes, there are different types of breaches and associated organizations that are more or less popular depending on the year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09728" indent="0">
              <a:buNone/>
            </a:pPr>
            <a:endParaRPr lang="en-US" sz="28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Any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data breach type increasing over time</a:t>
            </a:r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Hacking, Disclosure and Physical (although dropped considerably in 2017), are showing increases over time. </a:t>
            </a:r>
          </a:p>
          <a:p>
            <a:pPr marL="109728" indent="0">
              <a:buNone/>
            </a:pPr>
            <a:endParaRPr lang="en-US" sz="28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Any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data breach type declining over time</a:t>
            </a:r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All breach types showed a decline from 2016 to 2017 probably due to improvement in security technology. Credit Card, Insider, Stationary computer loss and portable device breaches showed a decline over time.</a:t>
            </a:r>
          </a:p>
          <a:p>
            <a:pPr marL="109728" indent="0">
              <a:buNone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(refer to graph on previous slide)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52400"/>
            <a:ext cx="8229600" cy="655319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5327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"/>
            <a:ext cx="8458200" cy="64008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Final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Analysis and Insights Organizations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Breaches and Time 2005-2017</a:t>
            </a:r>
          </a:p>
          <a:p>
            <a:pPr marL="109728" indent="0" algn="ctr">
              <a:buNone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Multiple data breaches (repeating incidents) </a:t>
            </a: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</a:p>
          <a:p>
            <a:pPr marL="109728" indent="0" algn="ctr">
              <a:buNone/>
            </a:pP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Organizations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that have experienced repeated </a:t>
            </a: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incidents</a:t>
            </a:r>
          </a:p>
          <a:p>
            <a:pPr marL="109728" indent="0">
              <a:buNone/>
            </a:pPr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How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many organizations (“company”) have multiple data breaches (more than one data breach between 2005 and 2017)?</a:t>
            </a:r>
          </a:p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Approximately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802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‘True’		(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6718 unique - 5916 not &gt; 1) 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df_time.groupby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('Company').size() &gt;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1 =  	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6718 </a:t>
            </a:r>
            <a:endParaRPr lang="en-US" sz="1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unique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endParaRPr lang="en-US" sz="1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top 	False </a:t>
            </a:r>
          </a:p>
          <a:p>
            <a:pPr marL="109728" indent="0">
              <a:buNone/>
            </a:pP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freq 	5916 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52400"/>
            <a:ext cx="8229600" cy="655319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58982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"/>
            <a:ext cx="8458200" cy="64008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Final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Analysis and Insights -  Organizations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Breaches , Time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Multiple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data breaches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– Organizations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that have experienced repeated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incidents</a:t>
            </a:r>
          </a:p>
          <a:p>
            <a:pPr marL="109728" indent="0">
              <a:buNone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organization types are more likely to experience multiple data breaches (more than one data breach between 2005 and 2017) than other organization types?</a:t>
            </a: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organization type that is more likely to be hit with a data breach is clearly a Medical organization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52400"/>
            <a:ext cx="8229600" cy="655319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2438400"/>
            <a:ext cx="9143999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666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 fontScale="92500" lnSpcReduction="10000"/>
          </a:bodyPr>
          <a:lstStyle/>
          <a:p>
            <a:pPr marL="109728" indent="0" algn="ctr">
              <a:buNone/>
            </a:pP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Description and Understanding</a:t>
            </a:r>
          </a:p>
          <a:p>
            <a:pPr marL="109728" indent="0" algn="ctr">
              <a:buNone/>
            </a:pP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Institution/Organization) </a:t>
            </a:r>
            <a:r>
              <a:rPr lang="en-US" sz="3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endParaRPr lang="en-US" sz="3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BSF - Businesses - Financial and Insurance Services</a:t>
            </a: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BSO - Businesses - Other</a:t>
            </a: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BSR - Businesses - Retail/Merchant – Including Online Retail</a:t>
            </a: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EDU - Educational Institutions</a:t>
            </a: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GOV - Government &amp; Military</a:t>
            </a: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MED - Healthcare - Medical Providers &amp; Medical Insurance Services</a:t>
            </a: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NGO - Nonprofit Organizations</a:t>
            </a:r>
          </a:p>
          <a:p>
            <a:pPr marL="109728" indent="0" algn="ctr">
              <a:buNone/>
            </a:pPr>
            <a:endParaRPr lang="en-US" sz="3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49387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"/>
            <a:ext cx="8458200" cy="64008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Final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Analysis and Insights -  Statistical Analysis</a:t>
            </a:r>
          </a:p>
          <a:p>
            <a:pPr marL="109728" indent="0" algn="ctr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Request to test two null hypotheses</a:t>
            </a:r>
          </a:p>
          <a:p>
            <a:pPr marL="109728" indent="0" algn="ctr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First hypothesis - “two data breach types—DISC and HACK—are equal in the harm caused to organizations in terms of records affected (“Total_Recs”)”. 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Second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hypothesis - “all data breach types are equal in the harm caused to organizations in terms of records affected (“Total_Recs”)”. 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Ran tests for normal distribution: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NormaltestResult(statistic=10961.939152487257, pvalue=0.0) NormaltestResult(statistic=26402.890893042619, pvalue=0.0) NormaltestResult(statistic=2040.0978912919225, pvalue=0.0) 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smtClean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all three tests for a normal distribution, the pvalue = 0.0.  This means we reject both null hypothesis.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52400"/>
            <a:ext cx="8229600" cy="655319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353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 fontScale="40000" lnSpcReduction="20000"/>
          </a:bodyPr>
          <a:lstStyle/>
          <a:p>
            <a:pPr marL="109728" indent="0" algn="ctr">
              <a:buNone/>
            </a:pPr>
            <a:r>
              <a:rPr lang="en-US" sz="5000" dirty="0"/>
              <a:t>Data </a:t>
            </a:r>
            <a:r>
              <a:rPr lang="en-US" sz="5000" dirty="0" smtClean="0"/>
              <a:t>assessment, Transformation, Cleaning </a:t>
            </a:r>
            <a:r>
              <a:rPr lang="en-US" sz="5000" dirty="0"/>
              <a:t>/ </a:t>
            </a:r>
            <a:r>
              <a:rPr lang="en-US" sz="5000" dirty="0" smtClean="0"/>
              <a:t>Integration </a:t>
            </a:r>
          </a:p>
          <a:p>
            <a:pPr marL="109728" indent="0" algn="ctr">
              <a:buNone/>
            </a:pPr>
            <a:endParaRPr lang="en-US" sz="3000" dirty="0"/>
          </a:p>
          <a:p>
            <a:pPr marL="109728" indent="0">
              <a:buNone/>
            </a:pPr>
            <a:r>
              <a:rPr lang="en-US" sz="5000" dirty="0">
                <a:latin typeface="Calibri" panose="020F0502020204030204" pitchFamily="34" charset="0"/>
                <a:cs typeface="Calibri" panose="020F0502020204030204" pitchFamily="34" charset="0"/>
              </a:rPr>
              <a:t>There are 8202 records total. </a:t>
            </a:r>
          </a:p>
          <a:p>
            <a:pPr marL="109728" indent="0">
              <a:buNone/>
            </a:pPr>
            <a:r>
              <a:rPr lang="en-US" sz="5000" dirty="0">
                <a:latin typeface="Calibri" panose="020F0502020204030204" pitchFamily="34" charset="0"/>
                <a:cs typeface="Calibri" panose="020F0502020204030204" pitchFamily="34" charset="0"/>
              </a:rPr>
              <a:t>Checked data </a:t>
            </a:r>
            <a:r>
              <a:rPr lang="en-US" sz="5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information and determined there were </a:t>
            </a:r>
            <a:r>
              <a:rPr lang="en-US" sz="5000" dirty="0">
                <a:latin typeface="Calibri" panose="020F0502020204030204" pitchFamily="34" charset="0"/>
                <a:cs typeface="Calibri" panose="020F0502020204030204" pitchFamily="34" charset="0"/>
              </a:rPr>
              <a:t>data quality </a:t>
            </a:r>
            <a:r>
              <a:rPr lang="en-US" sz="5000" dirty="0" smtClean="0">
                <a:latin typeface="Calibri" panose="020F0502020204030204" pitchFamily="34" charset="0"/>
                <a:cs typeface="Calibri" panose="020F0502020204030204" pitchFamily="34" charset="0"/>
              </a:rPr>
              <a:t>issues:</a:t>
            </a:r>
          </a:p>
          <a:p>
            <a:pPr marL="109728" indent="0">
              <a:buNone/>
            </a:pPr>
            <a:endParaRPr lang="en-US" sz="4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Date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Made Public 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8202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non-null object </a:t>
            </a:r>
            <a:endParaRPr lang="en-US" sz="4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Company 			8202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non-null object </a:t>
            </a:r>
            <a:endParaRPr lang="en-US" sz="4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City 				5682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non-null object </a:t>
            </a:r>
            <a:endParaRPr lang="en-US" sz="4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State 			8134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non-null object </a:t>
            </a:r>
            <a:endParaRPr lang="en-US" sz="4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of breach 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8202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non-null object </a:t>
            </a:r>
            <a:endParaRPr lang="en-US" sz="4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of organization 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8202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non-null object </a:t>
            </a:r>
            <a:endParaRPr lang="en-US" sz="4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Total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Records 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8164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non-null object </a:t>
            </a:r>
            <a:endParaRPr lang="en-US" sz="4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Description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of incident 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8199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non-null object </a:t>
            </a:r>
            <a:endParaRPr lang="en-US" sz="4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Information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Source 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8148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non-null object </a:t>
            </a:r>
            <a:endParaRPr lang="en-US" sz="4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Source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URL 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2792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non-null object </a:t>
            </a:r>
            <a:endParaRPr lang="en-US" sz="4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Year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of Breach 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8169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non-null float64 </a:t>
            </a:r>
            <a:endParaRPr lang="en-US" sz="4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Latitude 			8202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non-null float64 </a:t>
            </a:r>
            <a:endParaRPr lang="en-US" sz="4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Longitude			8202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non-null float64 </a:t>
            </a:r>
            <a:endParaRPr lang="en-US" sz="4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endParaRPr lang="en-US" sz="5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5000" dirty="0" smtClean="0">
                <a:latin typeface="Calibri" panose="020F0502020204030204" pitchFamily="34" charset="0"/>
                <a:cs typeface="Calibri" panose="020F0502020204030204" pitchFamily="34" charset="0"/>
              </a:rPr>
              <a:t>Based </a:t>
            </a:r>
            <a:r>
              <a:rPr lang="en-US" sz="5000" dirty="0">
                <a:latin typeface="Calibri" panose="020F0502020204030204" pitchFamily="34" charset="0"/>
                <a:cs typeface="Calibri" panose="020F0502020204030204" pitchFamily="34" charset="0"/>
              </a:rPr>
              <a:t>upon above counts, there are missing values for City, State, </a:t>
            </a:r>
            <a:r>
              <a:rPr lang="en-US" sz="5000" dirty="0" smtClean="0">
                <a:latin typeface="Calibri" panose="020F0502020204030204" pitchFamily="34" charset="0"/>
                <a:cs typeface="Calibri" panose="020F0502020204030204" pitchFamily="34" charset="0"/>
              </a:rPr>
              <a:t>Total Records</a:t>
            </a:r>
            <a:r>
              <a:rPr lang="en-US" sz="5000" dirty="0">
                <a:latin typeface="Calibri" panose="020F0502020204030204" pitchFamily="34" charset="0"/>
                <a:cs typeface="Calibri" panose="020F0502020204030204" pitchFamily="34" charset="0"/>
              </a:rPr>
              <a:t>, Description, </a:t>
            </a:r>
            <a:r>
              <a:rPr lang="en-US" sz="5000" dirty="0" smtClean="0">
                <a:latin typeface="Calibri" panose="020F0502020204030204" pitchFamily="34" charset="0"/>
                <a:cs typeface="Calibri" panose="020F0502020204030204" pitchFamily="34" charset="0"/>
              </a:rPr>
              <a:t>Breach Year </a:t>
            </a:r>
            <a:endParaRPr lang="en-US" sz="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107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 fontScale="47500" lnSpcReduction="20000"/>
          </a:bodyPr>
          <a:lstStyle/>
          <a:p>
            <a:pPr marL="109728" indent="0" algn="ctr">
              <a:buNone/>
            </a:pPr>
            <a:r>
              <a:rPr lang="en-US" sz="5000" dirty="0"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n-US" sz="5000" dirty="0" smtClean="0">
                <a:latin typeface="Calibri" panose="020F0502020204030204" pitchFamily="34" charset="0"/>
                <a:cs typeface="Calibri" panose="020F0502020204030204" pitchFamily="34" charset="0"/>
              </a:rPr>
              <a:t>Assessment, Transformation, Cleaning </a:t>
            </a:r>
            <a:r>
              <a:rPr lang="en-US" sz="5000" dirty="0"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lang="en-US" sz="5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Integration </a:t>
            </a:r>
          </a:p>
          <a:p>
            <a:pPr marL="109728" indent="0">
              <a:buNone/>
            </a:pPr>
            <a:r>
              <a:rPr lang="en-US" sz="50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Cleaning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Column 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name: City </a:t>
            </a:r>
          </a:p>
          <a:p>
            <a:pPr lvl="1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How resolved: Drop column. </a:t>
            </a:r>
          </a:p>
          <a:p>
            <a:pPr lvl="1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Justification: The majority of cities are not provided. All we really need is State.</a:t>
            </a: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Column name: State</a:t>
            </a:r>
          </a:p>
          <a:p>
            <a:pPr lvl="1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How resolved: Replace spaces with 'United States'</a:t>
            </a:r>
          </a:p>
          <a:p>
            <a:pPr lvl="1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Justification: Since this value was not provided in the file, the assumption is that the breach was national.</a:t>
            </a: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Column name: 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Total Records 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How resolved: Move zeros to null values. Then convert to float to remove zeros, then convert to int.</a:t>
            </a:r>
          </a:p>
          <a:p>
            <a:pPr lvl="1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Justification: This will enable the ability to measure the 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quantitative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impact.</a:t>
            </a: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Column name: Description </a:t>
            </a:r>
          </a:p>
          <a:p>
            <a:pPr lvl="1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How resolved: Replace spaces with 'None'</a:t>
            </a:r>
          </a:p>
          <a:p>
            <a:pPr lvl="1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Justification: This value was not provided in the file.</a:t>
            </a: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Column name: 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Breach Year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How resolved: Drop column</a:t>
            </a:r>
          </a:p>
          <a:p>
            <a:pPr lvl="1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Justification: We have date with year with no empty values so do not need this field</a:t>
            </a: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Remove the following fields as they are not needed:</a:t>
            </a:r>
          </a:p>
          <a:p>
            <a:pPr lvl="1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Information Source </a:t>
            </a:r>
          </a:p>
          <a:p>
            <a:pPr lvl="1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Source URL </a:t>
            </a:r>
          </a:p>
          <a:p>
            <a:pPr marL="109728" indent="0" algn="ctr">
              <a:buNone/>
            </a:pPr>
            <a:endParaRPr lang="en-US" sz="3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8946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2099</TotalTime>
  <Words>4131</Words>
  <Application>Microsoft Office PowerPoint</Application>
  <PresentationFormat>On-screen Show (4:3)</PresentationFormat>
  <Paragraphs>715</Paragraphs>
  <Slides>70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1" baseType="lpstr">
      <vt:lpstr>Concourse</vt:lpstr>
      <vt:lpstr>PowerPoint Presentation</vt:lpstr>
      <vt:lpstr>Data Analytics Capstone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DOUGLAS RODRIGUEZ</dc:creator>
  <cp:lastModifiedBy>DOUGLAS RODRIGUEZ</cp:lastModifiedBy>
  <cp:revision>168</cp:revision>
  <dcterms:created xsi:type="dcterms:W3CDTF">2018-07-27T14:19:18Z</dcterms:created>
  <dcterms:modified xsi:type="dcterms:W3CDTF">2018-07-29T01:19:13Z</dcterms:modified>
</cp:coreProperties>
</file>