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3" r:id="rId9"/>
    <p:sldId id="265" r:id="rId10"/>
    <p:sldId id="266" r:id="rId11"/>
    <p:sldId id="271" r:id="rId12"/>
    <p:sldId id="268" r:id="rId13"/>
    <p:sldId id="270" r:id="rId14"/>
    <p:sldId id="267" r:id="rId15"/>
    <p:sldId id="269" r:id="rId16"/>
    <p:sldId id="272" r:id="rId17"/>
    <p:sldId id="273" r:id="rId18"/>
    <p:sldId id="274" r:id="rId19"/>
    <p:sldId id="275" r:id="rId20"/>
    <p:sldId id="278" r:id="rId21"/>
    <p:sldId id="279" r:id="rId22"/>
    <p:sldId id="280" r:id="rId23"/>
    <p:sldId id="281" r:id="rId24"/>
    <p:sldId id="282" r:id="rId25"/>
    <p:sldId id="283" r:id="rId26"/>
    <p:sldId id="284" r:id="rId27"/>
    <p:sldId id="276" r:id="rId28"/>
    <p:sldId id="277" r:id="rId29"/>
    <p:sldId id="285" r:id="rId30"/>
    <p:sldId id="286" r:id="rId31"/>
    <p:sldId id="287" r:id="rId32"/>
    <p:sldId id="291" r:id="rId33"/>
    <p:sldId id="292" r:id="rId34"/>
    <p:sldId id="293" r:id="rId35"/>
    <p:sldId id="294" r:id="rId36"/>
    <p:sldId id="290" r:id="rId37"/>
    <p:sldId id="288" r:id="rId38"/>
    <p:sldId id="289" r:id="rId39"/>
    <p:sldId id="296" r:id="rId40"/>
    <p:sldId id="301" r:id="rId41"/>
    <p:sldId id="297" r:id="rId42"/>
    <p:sldId id="298" r:id="rId43"/>
    <p:sldId id="302" r:id="rId44"/>
    <p:sldId id="299" r:id="rId45"/>
    <p:sldId id="303" r:id="rId46"/>
    <p:sldId id="300" r:id="rId47"/>
    <p:sldId id="304" r:id="rId48"/>
    <p:sldId id="305" r:id="rId49"/>
    <p:sldId id="306" r:id="rId50"/>
    <p:sldId id="308" r:id="rId51"/>
    <p:sldId id="309" r:id="rId52"/>
    <p:sldId id="310" r:id="rId53"/>
    <p:sldId id="312" r:id="rId54"/>
    <p:sldId id="311" r:id="rId55"/>
    <p:sldId id="313" r:id="rId56"/>
    <p:sldId id="314" r:id="rId57"/>
    <p:sldId id="315" r:id="rId58"/>
    <p:sldId id="316" r:id="rId59"/>
    <p:sldId id="317" r:id="rId60"/>
    <p:sldId id="318" r:id="rId61"/>
    <p:sldId id="319" r:id="rId62"/>
    <p:sldId id="320" r:id="rId63"/>
    <p:sldId id="321" r:id="rId64"/>
    <p:sldId id="323" r:id="rId65"/>
    <p:sldId id="322" r:id="rId66"/>
    <p:sldId id="324" r:id="rId67"/>
    <p:sldId id="325" r:id="rId68"/>
    <p:sldId id="326" r:id="rId69"/>
    <p:sldId id="327" r:id="rId70"/>
    <p:sldId id="328" r:id="rId71"/>
    <p:sldId id="329" r:id="rId72"/>
    <p:sldId id="330" r:id="rId73"/>
    <p:sldId id="331"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9" d="100"/>
          <a:sy n="69" d="100"/>
        </p:scale>
        <p:origin x="-141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A1C6D96-CFDE-47F0-B400-ED74687A4FD9}" type="datetimeFigureOut">
              <a:rPr lang="en-US" smtClean="0"/>
              <a:t>7/27/2018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0217759-106D-461C-8701-AEF9AC4982F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1C6D96-CFDE-47F0-B400-ED74687A4FD9}" type="datetimeFigureOut">
              <a:rPr lang="en-US" smtClean="0"/>
              <a:t>7/27/2018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0217759-106D-461C-8701-AEF9AC4982F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1C6D96-CFDE-47F0-B400-ED74687A4FD9}" type="datetimeFigureOut">
              <a:rPr lang="en-US" smtClean="0"/>
              <a:t>7/27/2018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0217759-106D-461C-8701-AEF9AC4982F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1C6D96-CFDE-47F0-B400-ED74687A4FD9}" type="datetimeFigureOut">
              <a:rPr lang="en-US" smtClean="0"/>
              <a:t>7/27/2018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0217759-106D-461C-8701-AEF9AC4982FB}"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A1C6D96-CFDE-47F0-B400-ED74687A4FD9}" type="datetimeFigureOut">
              <a:rPr lang="en-US" smtClean="0"/>
              <a:t>7/27/2018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0217759-106D-461C-8701-AEF9AC4982FB}"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1C6D96-CFDE-47F0-B400-ED74687A4FD9}" type="datetimeFigureOut">
              <a:rPr lang="en-US" smtClean="0"/>
              <a:t>7/27/2018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0217759-106D-461C-8701-AEF9AC4982FB}"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A1C6D96-CFDE-47F0-B400-ED74687A4FD9}" type="datetimeFigureOut">
              <a:rPr lang="en-US" smtClean="0"/>
              <a:t>7/27/2018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0217759-106D-461C-8701-AEF9AC4982F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A1C6D96-CFDE-47F0-B400-ED74687A4FD9}" type="datetimeFigureOut">
              <a:rPr lang="en-US" smtClean="0"/>
              <a:t>7/27/2018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0217759-106D-461C-8701-AEF9AC4982FB}"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A1C6D96-CFDE-47F0-B400-ED74687A4FD9}" type="datetimeFigureOut">
              <a:rPr lang="en-US" smtClean="0"/>
              <a:t>7/27/2018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0217759-106D-461C-8701-AEF9AC4982F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A1C6D96-CFDE-47F0-B400-ED74687A4FD9}" type="datetimeFigureOut">
              <a:rPr lang="en-US" smtClean="0"/>
              <a:t>7/27/2018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0217759-106D-461C-8701-AEF9AC4982F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A1C6D96-CFDE-47F0-B400-ED74687A4FD9}" type="datetimeFigureOut">
              <a:rPr lang="en-US" smtClean="0"/>
              <a:t>7/27/2018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0217759-106D-461C-8701-AEF9AC4982FB}"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A1C6D96-CFDE-47F0-B400-ED74687A4FD9}" type="datetimeFigureOut">
              <a:rPr lang="en-US" smtClean="0"/>
              <a:t>7/27/2018</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0217759-106D-461C-8701-AEF9AC4982F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ivacyrights.org/chronology-data-breaches-faq" TargetMode="External"/><Relationship Id="rId2" Type="http://schemas.openxmlformats.org/officeDocument/2006/relationships/hyperlink" Target="https://www.privacyrights.org/data-breach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304800"/>
            <a:ext cx="4038600" cy="5702491"/>
          </a:xfrm>
        </p:spPr>
        <p:txBody>
          <a:bodyPr>
            <a:normAutofit lnSpcReduction="10000"/>
          </a:bodyPr>
          <a:lstStyle/>
          <a:p>
            <a:pPr marL="109728" indent="0" algn="ctr">
              <a:buNone/>
            </a:pPr>
            <a:r>
              <a:rPr lang="en-US" sz="4400" b="1" dirty="0"/>
              <a:t>Data Analytics Capstone Project </a:t>
            </a:r>
          </a:p>
          <a:p>
            <a:pPr marL="109728" indent="0" algn="ctr">
              <a:buNone/>
            </a:pPr>
            <a:endParaRPr lang="en-US" sz="4400" dirty="0"/>
          </a:p>
          <a:p>
            <a:pPr marL="109728" indent="0" algn="ctr">
              <a:buNone/>
            </a:pPr>
            <a:r>
              <a:rPr lang="en-US" sz="4400" dirty="0"/>
              <a:t>History of Data Breaches in U.S </a:t>
            </a:r>
            <a:r>
              <a:rPr lang="en-US" b="1" dirty="0" smtClean="0"/>
              <a:t> </a:t>
            </a:r>
            <a:endParaRPr lang="en-US" b="1" dirty="0"/>
          </a:p>
          <a:p>
            <a:pPr marL="109728" indent="0">
              <a:buNone/>
            </a:pPr>
            <a:endParaRPr lang="en-US" dirty="0"/>
          </a:p>
        </p:txBody>
      </p:sp>
      <p:sp>
        <p:nvSpPr>
          <p:cNvPr id="5" name="Content Placeholder 4"/>
          <p:cNvSpPr>
            <a:spLocks noGrp="1"/>
          </p:cNvSpPr>
          <p:nvPr>
            <p:ph sz="half" idx="2"/>
          </p:nvPr>
        </p:nvSpPr>
        <p:spPr>
          <a:xfrm>
            <a:off x="4648200" y="304800"/>
            <a:ext cx="4038600" cy="5702491"/>
          </a:xfrm>
        </p:spPr>
        <p:txBody>
          <a:bodyPr>
            <a:normAutofit lnSpcReduction="10000"/>
          </a:bodyPr>
          <a:lstStyle/>
          <a:p>
            <a:pPr marL="109728" indent="0" algn="ctr">
              <a:buNone/>
            </a:pPr>
            <a:endParaRPr lang="en-US" b="1" dirty="0" smtClean="0"/>
          </a:p>
          <a:p>
            <a:pPr marL="109728" indent="0" algn="ctr">
              <a:buNone/>
            </a:pPr>
            <a:endParaRPr lang="en-US" b="1" dirty="0"/>
          </a:p>
          <a:p>
            <a:pPr marL="109728" indent="0" algn="ctr">
              <a:buNone/>
            </a:pPr>
            <a:endParaRPr lang="en-US" b="1" dirty="0" smtClean="0"/>
          </a:p>
          <a:p>
            <a:pPr marL="109728" indent="0" algn="ctr">
              <a:buNone/>
            </a:pPr>
            <a:endParaRPr lang="en-US" b="1" dirty="0"/>
          </a:p>
          <a:p>
            <a:pPr marL="109728" indent="0" algn="ctr">
              <a:buNone/>
            </a:pPr>
            <a:endParaRPr lang="en-US" b="1" dirty="0" smtClean="0"/>
          </a:p>
          <a:p>
            <a:pPr marL="109728" indent="0" algn="ctr">
              <a:buNone/>
            </a:pPr>
            <a:endParaRPr lang="en-US" b="1" dirty="0"/>
          </a:p>
          <a:p>
            <a:pPr marL="109728" indent="0" algn="ctr">
              <a:buNone/>
            </a:pPr>
            <a:r>
              <a:rPr lang="en-US" b="1" dirty="0" smtClean="0"/>
              <a:t>Presented </a:t>
            </a:r>
            <a:r>
              <a:rPr lang="en-US" b="1" dirty="0"/>
              <a:t>by </a:t>
            </a:r>
          </a:p>
          <a:p>
            <a:pPr marL="109728" indent="0" algn="ctr">
              <a:buNone/>
            </a:pPr>
            <a:r>
              <a:rPr lang="en-US" b="1" dirty="0"/>
              <a:t>Miriam Rodriguez</a:t>
            </a:r>
          </a:p>
          <a:p>
            <a:pPr marL="109728" indent="0">
              <a:buNone/>
            </a:pPr>
            <a:endParaRPr lang="en-US" dirty="0"/>
          </a:p>
        </p:txBody>
      </p:sp>
    </p:spTree>
    <p:extLst>
      <p:ext uri="{BB962C8B-B14F-4D97-AF65-F5344CB8AC3E}">
        <p14:creationId xmlns:p14="http://schemas.microsoft.com/office/powerpoint/2010/main" val="133789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Exploratory Data </a:t>
            </a:r>
            <a:r>
              <a:rPr lang="en-US" sz="2800" dirty="0" smtClean="0">
                <a:latin typeface="Calibri" panose="020F0502020204030204" pitchFamily="34" charset="0"/>
                <a:cs typeface="Calibri" panose="020F0502020204030204" pitchFamily="34" charset="0"/>
              </a:rPr>
              <a:t>Analysis </a:t>
            </a:r>
            <a:r>
              <a:rPr lang="en-US" sz="2800" dirty="0">
                <a:latin typeface="Calibri" panose="020F0502020204030204" pitchFamily="34" charset="0"/>
                <a:cs typeface="Calibri" panose="020F0502020204030204" pitchFamily="34" charset="0"/>
              </a:rPr>
              <a:t>and Data </a:t>
            </a:r>
            <a:r>
              <a:rPr lang="en-US" sz="2800" dirty="0" smtClean="0">
                <a:latin typeface="Calibri" panose="020F0502020204030204" pitchFamily="34" charset="0"/>
                <a:cs typeface="Calibri" panose="020F0502020204030204" pitchFamily="34" charset="0"/>
              </a:rPr>
              <a:t>Visualization</a:t>
            </a:r>
            <a:endParaRPr lang="en-US" sz="2800" dirty="0">
              <a:latin typeface="Calibri" panose="020F0502020204030204" pitchFamily="34" charset="0"/>
              <a:cs typeface="Calibri" panose="020F0502020204030204" pitchFamily="34" charset="0"/>
            </a:endParaRPr>
          </a:p>
          <a:p>
            <a:pPr marL="109728" indent="0" algn="ctr">
              <a:buNone/>
            </a:pPr>
            <a:r>
              <a:rPr lang="en-US" sz="2800" dirty="0">
                <a:latin typeface="Calibri" panose="020F0502020204030204" pitchFamily="34" charset="0"/>
                <a:cs typeface="Calibri" panose="020F0502020204030204" pitchFamily="34" charset="0"/>
              </a:rPr>
              <a:t>Basic </a:t>
            </a:r>
            <a:r>
              <a:rPr lang="en-US" sz="2800" dirty="0" smtClean="0">
                <a:latin typeface="Calibri" panose="020F0502020204030204" pitchFamily="34" charset="0"/>
                <a:cs typeface="Calibri" panose="020F0502020204030204" pitchFamily="34" charset="0"/>
              </a:rPr>
              <a:t>Statistics </a:t>
            </a:r>
            <a:r>
              <a:rPr lang="en-US" sz="2800" dirty="0">
                <a:latin typeface="Calibri" panose="020F0502020204030204" pitchFamily="34" charset="0"/>
                <a:cs typeface="Calibri" panose="020F0502020204030204" pitchFamily="34" charset="0"/>
              </a:rPr>
              <a:t>and </a:t>
            </a:r>
            <a:r>
              <a:rPr lang="en-US" sz="2800" dirty="0" smtClean="0">
                <a:latin typeface="Calibri" panose="020F0502020204030204" pitchFamily="34" charset="0"/>
                <a:cs typeface="Calibri" panose="020F0502020204030204" pitchFamily="34" charset="0"/>
              </a:rPr>
              <a:t>Visualization</a:t>
            </a:r>
          </a:p>
          <a:p>
            <a:pPr marL="109728" indent="0">
              <a:buNone/>
            </a:pPr>
            <a:r>
              <a:rPr lang="en-US" sz="2800" dirty="0" smtClean="0">
                <a:latin typeface="Calibri" panose="020F0502020204030204" pitchFamily="34" charset="0"/>
                <a:cs typeface="Calibri" panose="020F0502020204030204" pitchFamily="34" charset="0"/>
              </a:rPr>
              <a:t>‘Describe’ for columns with object types will provide statistical results as follows: </a:t>
            </a:r>
          </a:p>
          <a:p>
            <a:pPr marL="109728" indent="0">
              <a:buNone/>
            </a:pPr>
            <a:r>
              <a:rPr lang="en-US" sz="2800" dirty="0" smtClean="0">
                <a:latin typeface="Calibri" panose="020F0502020204030204" pitchFamily="34" charset="0"/>
                <a:cs typeface="Calibri" panose="020F0502020204030204" pitchFamily="34" charset="0"/>
              </a:rPr>
              <a:t>Breach Year:</a:t>
            </a:r>
          </a:p>
          <a:p>
            <a:pPr marL="109728" indent="0">
              <a:buNone/>
            </a:pPr>
            <a:r>
              <a:rPr lang="en-US" sz="2800" dirty="0">
                <a:latin typeface="Calibri" panose="020F0502020204030204" pitchFamily="34" charset="0"/>
                <a:cs typeface="Calibri" panose="020F0502020204030204" pitchFamily="34" charset="0"/>
              </a:rPr>
              <a:t>count </a:t>
            </a:r>
            <a:r>
              <a:rPr lang="en-US" sz="2800" dirty="0" smtClean="0">
                <a:latin typeface="Calibri" panose="020F0502020204030204" pitchFamily="34" charset="0"/>
                <a:cs typeface="Calibri" panose="020F0502020204030204" pitchFamily="34" charset="0"/>
              </a:rPr>
              <a:t>	8177 </a:t>
            </a:r>
          </a:p>
          <a:p>
            <a:pPr marL="109728" indent="0">
              <a:buNone/>
            </a:pPr>
            <a:r>
              <a:rPr lang="en-US" sz="2800" dirty="0" smtClean="0">
                <a:latin typeface="Calibri" panose="020F0502020204030204" pitchFamily="34" charset="0"/>
                <a:cs typeface="Calibri" panose="020F0502020204030204" pitchFamily="34" charset="0"/>
              </a:rPr>
              <a:t>unique 	    14 </a:t>
            </a:r>
          </a:p>
          <a:p>
            <a:pPr marL="109728" indent="0">
              <a:buNone/>
            </a:pPr>
            <a:r>
              <a:rPr lang="en-US" sz="2800" dirty="0" smtClean="0">
                <a:latin typeface="Calibri" panose="020F0502020204030204" pitchFamily="34" charset="0"/>
                <a:cs typeface="Calibri" panose="020F0502020204030204" pitchFamily="34" charset="0"/>
              </a:rPr>
              <a:t>Top		2014 </a:t>
            </a:r>
          </a:p>
          <a:p>
            <a:pPr marL="109728" indent="0">
              <a:buNone/>
            </a:pPr>
            <a:r>
              <a:rPr lang="en-US" sz="2800" dirty="0" smtClean="0">
                <a:latin typeface="Calibri" panose="020F0502020204030204" pitchFamily="34" charset="0"/>
                <a:cs typeface="Calibri" panose="020F0502020204030204" pitchFamily="34" charset="0"/>
              </a:rPr>
              <a:t>freq 	  	887 </a:t>
            </a:r>
          </a:p>
          <a:p>
            <a:pPr marL="109728" indent="0">
              <a:buNone/>
            </a:pPr>
            <a:r>
              <a:rPr lang="en-US" sz="2800" dirty="0" smtClean="0">
                <a:latin typeface="Calibri" panose="020F0502020204030204" pitchFamily="34" charset="0"/>
                <a:cs typeface="Calibri" panose="020F0502020204030204" pitchFamily="34" charset="0"/>
              </a:rPr>
              <a:t>The largest number of breaches occurred in 2014. </a:t>
            </a:r>
          </a:p>
          <a:p>
            <a:pPr marL="109728" indent="0">
              <a:buNone/>
            </a:pPr>
            <a:r>
              <a:rPr lang="en-US" sz="2800" dirty="0" smtClean="0">
                <a:latin typeface="Calibri" panose="020F0502020204030204" pitchFamily="34" charset="0"/>
                <a:cs typeface="Calibri" panose="020F0502020204030204" pitchFamily="34" charset="0"/>
              </a:rPr>
              <a:t>There are 14 years</a:t>
            </a:r>
          </a:p>
          <a:p>
            <a:pPr marL="109728" indent="0">
              <a:buNone/>
            </a:pPr>
            <a:r>
              <a:rPr lang="en-US" sz="2800" dirty="0" smtClean="0">
                <a:latin typeface="Calibri" panose="020F0502020204030204" pitchFamily="34" charset="0"/>
                <a:cs typeface="Calibri" panose="020F0502020204030204" pitchFamily="34" charset="0"/>
              </a:rPr>
              <a:t>Total record count is 8,177</a:t>
            </a:r>
          </a:p>
        </p:txBody>
      </p:sp>
    </p:spTree>
    <p:extLst>
      <p:ext uri="{BB962C8B-B14F-4D97-AF65-F5344CB8AC3E}">
        <p14:creationId xmlns:p14="http://schemas.microsoft.com/office/powerpoint/2010/main" val="228834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Exploratory Data </a:t>
            </a:r>
            <a:r>
              <a:rPr lang="en-US" sz="2800" dirty="0" smtClean="0">
                <a:latin typeface="Calibri" panose="020F0502020204030204" pitchFamily="34" charset="0"/>
                <a:cs typeface="Calibri" panose="020F0502020204030204" pitchFamily="34" charset="0"/>
              </a:rPr>
              <a:t>Analysis </a:t>
            </a:r>
            <a:r>
              <a:rPr lang="en-US" sz="2800" dirty="0">
                <a:latin typeface="Calibri" panose="020F0502020204030204" pitchFamily="34" charset="0"/>
                <a:cs typeface="Calibri" panose="020F0502020204030204" pitchFamily="34" charset="0"/>
              </a:rPr>
              <a:t>and Data </a:t>
            </a:r>
            <a:r>
              <a:rPr lang="en-US" sz="2800" dirty="0" smtClean="0">
                <a:latin typeface="Calibri" panose="020F0502020204030204" pitchFamily="34" charset="0"/>
                <a:cs typeface="Calibri" panose="020F0502020204030204" pitchFamily="34" charset="0"/>
              </a:rPr>
              <a:t>Visualization</a:t>
            </a:r>
            <a:endParaRPr lang="en-US" sz="2800" dirty="0">
              <a:latin typeface="Calibri" panose="020F0502020204030204" pitchFamily="34" charset="0"/>
              <a:cs typeface="Calibri" panose="020F0502020204030204" pitchFamily="34" charset="0"/>
            </a:endParaRPr>
          </a:p>
          <a:p>
            <a:pPr marL="109728" indent="0" algn="ctr">
              <a:buNone/>
            </a:pPr>
            <a:r>
              <a:rPr lang="en-US" sz="2800" dirty="0">
                <a:latin typeface="Calibri" panose="020F0502020204030204" pitchFamily="34" charset="0"/>
                <a:cs typeface="Calibri" panose="020F0502020204030204" pitchFamily="34" charset="0"/>
              </a:rPr>
              <a:t>Basic </a:t>
            </a:r>
            <a:r>
              <a:rPr lang="en-US" sz="2800" dirty="0" smtClean="0">
                <a:latin typeface="Calibri" panose="020F0502020204030204" pitchFamily="34" charset="0"/>
                <a:cs typeface="Calibri" panose="020F0502020204030204" pitchFamily="34" charset="0"/>
              </a:rPr>
              <a:t>Statistics </a:t>
            </a:r>
            <a:r>
              <a:rPr lang="en-US" sz="2800" dirty="0">
                <a:latin typeface="Calibri" panose="020F0502020204030204" pitchFamily="34" charset="0"/>
                <a:cs typeface="Calibri" panose="020F0502020204030204" pitchFamily="34" charset="0"/>
              </a:rPr>
              <a:t>and </a:t>
            </a:r>
            <a:r>
              <a:rPr lang="en-US" sz="2800" dirty="0" smtClean="0">
                <a:latin typeface="Calibri" panose="020F0502020204030204" pitchFamily="34" charset="0"/>
                <a:cs typeface="Calibri" panose="020F0502020204030204" pitchFamily="34" charset="0"/>
              </a:rPr>
              <a:t>Visualization</a:t>
            </a:r>
          </a:p>
          <a:p>
            <a:pPr marL="109728" indent="0">
              <a:buNone/>
            </a:pPr>
            <a:endParaRPr lang="en-US" sz="2800" dirty="0" smtClean="0">
              <a:latin typeface="Calibri" panose="020F0502020204030204" pitchFamily="34" charset="0"/>
              <a:cs typeface="Calibri" panose="020F0502020204030204" pitchFamily="34" charset="0"/>
            </a:endParaRPr>
          </a:p>
          <a:p>
            <a:pPr marL="109728" indent="0">
              <a:buNone/>
            </a:pPr>
            <a:r>
              <a:rPr lang="en-US" sz="2800" dirty="0" smtClean="0">
                <a:latin typeface="Calibri" panose="020F0502020204030204" pitchFamily="34" charset="0"/>
                <a:cs typeface="Calibri" panose="020F0502020204030204" pitchFamily="34" charset="0"/>
              </a:rPr>
              <a:t>In order to answer business questions, need certain statistics:</a:t>
            </a:r>
          </a:p>
          <a:p>
            <a:r>
              <a:rPr lang="en-US" sz="2800" dirty="0" smtClean="0">
                <a:latin typeface="Calibri" panose="020F0502020204030204" pitchFamily="34" charset="0"/>
                <a:cs typeface="Calibri" panose="020F0502020204030204" pitchFamily="34" charset="0"/>
              </a:rPr>
              <a:t>To get counts:  Statistical commands such </a:t>
            </a:r>
            <a:r>
              <a:rPr lang="en-US" sz="2800" dirty="0">
                <a:latin typeface="Calibri" panose="020F0502020204030204" pitchFamily="34" charset="0"/>
                <a:cs typeface="Calibri" panose="020F0502020204030204" pitchFamily="34" charset="0"/>
              </a:rPr>
              <a:t>as ‘</a:t>
            </a:r>
            <a:r>
              <a:rPr lang="en-US" sz="2800" dirty="0" err="1">
                <a:latin typeface="Calibri" panose="020F0502020204030204" pitchFamily="34" charset="0"/>
                <a:cs typeface="Calibri" panose="020F0502020204030204" pitchFamily="34" charset="0"/>
              </a:rPr>
              <a:t>df.groupby</a:t>
            </a:r>
            <a:r>
              <a:rPr lang="en-US" sz="2800" dirty="0">
                <a:latin typeface="Calibri" panose="020F0502020204030204" pitchFamily="34" charset="0"/>
                <a:cs typeface="Calibri" panose="020F0502020204030204" pitchFamily="34" charset="0"/>
              </a:rPr>
              <a:t>(['</a:t>
            </a:r>
            <a:r>
              <a:rPr lang="en-US" sz="2800" dirty="0" err="1">
                <a:latin typeface="Calibri" panose="020F0502020204030204" pitchFamily="34" charset="0"/>
                <a:cs typeface="Calibri" panose="020F0502020204030204" pitchFamily="34" charset="0"/>
              </a:rPr>
              <a:t>Breach_Year</a:t>
            </a:r>
            <a:r>
              <a:rPr lang="en-US" sz="2800" dirty="0">
                <a:latin typeface="Calibri" panose="020F0502020204030204" pitchFamily="34" charset="0"/>
                <a:cs typeface="Calibri" panose="020F0502020204030204" pitchFamily="34" charset="0"/>
              </a:rPr>
              <a:t>']).size</a:t>
            </a:r>
            <a:r>
              <a:rPr lang="en-US" sz="2800" dirty="0" smtClean="0">
                <a:latin typeface="Calibri" panose="020F0502020204030204" pitchFamily="34" charset="0"/>
                <a:cs typeface="Calibri" panose="020F0502020204030204" pitchFamily="34" charset="0"/>
              </a:rPr>
              <a:t>()’ will provide counts for each group within a column. </a:t>
            </a:r>
          </a:p>
          <a:p>
            <a:r>
              <a:rPr lang="en-US" sz="2800" dirty="0" smtClean="0">
                <a:latin typeface="Calibri" panose="020F0502020204030204" pitchFamily="34" charset="0"/>
                <a:cs typeface="Calibri" panose="020F0502020204030204" pitchFamily="34" charset="0"/>
              </a:rPr>
              <a:t>Did this for Breach Type, Organization Type and State.</a:t>
            </a:r>
          </a:p>
          <a:p>
            <a:r>
              <a:rPr lang="en-US" sz="2800" dirty="0" smtClean="0">
                <a:latin typeface="Calibri" panose="020F0502020204030204" pitchFamily="34" charset="0"/>
                <a:cs typeface="Calibri" panose="020F0502020204030204" pitchFamily="34" charset="0"/>
              </a:rPr>
              <a:t>Created Histograms for each numerical column</a:t>
            </a:r>
          </a:p>
          <a:p>
            <a:pPr marL="109728" indent="0">
              <a:buNone/>
            </a:pPr>
            <a:r>
              <a:rPr lang="en-US" sz="2800" dirty="0" smtClean="0">
                <a:latin typeface="Calibri" panose="020F0502020204030204" pitchFamily="34" charset="0"/>
                <a:cs typeface="Calibri" panose="020F0502020204030204" pitchFamily="34" charset="0"/>
              </a:rPr>
              <a:t>	(histograms in next slide)</a:t>
            </a:r>
          </a:p>
        </p:txBody>
      </p:sp>
    </p:spTree>
    <p:extLst>
      <p:ext uri="{BB962C8B-B14F-4D97-AF65-F5344CB8AC3E}">
        <p14:creationId xmlns:p14="http://schemas.microsoft.com/office/powerpoint/2010/main" val="112897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Exploratory Data </a:t>
            </a:r>
            <a:r>
              <a:rPr lang="en-US" sz="2800" dirty="0" smtClean="0">
                <a:latin typeface="Calibri" panose="020F0502020204030204" pitchFamily="34" charset="0"/>
                <a:cs typeface="Calibri" panose="020F0502020204030204" pitchFamily="34" charset="0"/>
              </a:rPr>
              <a:t>Analysis </a:t>
            </a:r>
            <a:r>
              <a:rPr lang="en-US" sz="2800" dirty="0">
                <a:latin typeface="Calibri" panose="020F0502020204030204" pitchFamily="34" charset="0"/>
                <a:cs typeface="Calibri" panose="020F0502020204030204" pitchFamily="34" charset="0"/>
              </a:rPr>
              <a:t>and Data </a:t>
            </a:r>
            <a:r>
              <a:rPr lang="en-US" sz="2800" dirty="0" smtClean="0">
                <a:latin typeface="Calibri" panose="020F0502020204030204" pitchFamily="34" charset="0"/>
                <a:cs typeface="Calibri" panose="020F0502020204030204" pitchFamily="34" charset="0"/>
              </a:rPr>
              <a:t>Visualization</a:t>
            </a:r>
            <a:endParaRPr lang="en-US" sz="2800" dirty="0">
              <a:latin typeface="Calibri" panose="020F0502020204030204" pitchFamily="34" charset="0"/>
              <a:cs typeface="Calibri" panose="020F0502020204030204" pitchFamily="34" charset="0"/>
            </a:endParaRPr>
          </a:p>
          <a:p>
            <a:pPr marL="109728" indent="0" algn="ctr">
              <a:buNone/>
            </a:pPr>
            <a:r>
              <a:rPr lang="en-US" sz="2800" dirty="0">
                <a:latin typeface="Calibri" panose="020F0502020204030204" pitchFamily="34" charset="0"/>
                <a:cs typeface="Calibri" panose="020F0502020204030204" pitchFamily="34" charset="0"/>
              </a:rPr>
              <a:t>Basic </a:t>
            </a:r>
            <a:r>
              <a:rPr lang="en-US" sz="2800" dirty="0" smtClean="0">
                <a:latin typeface="Calibri" panose="020F0502020204030204" pitchFamily="34" charset="0"/>
                <a:cs typeface="Calibri" panose="020F0502020204030204" pitchFamily="34" charset="0"/>
              </a:rPr>
              <a:t>Statistics </a:t>
            </a:r>
            <a:r>
              <a:rPr lang="en-US" sz="2800" dirty="0">
                <a:latin typeface="Calibri" panose="020F0502020204030204" pitchFamily="34" charset="0"/>
                <a:cs typeface="Calibri" panose="020F0502020204030204" pitchFamily="34" charset="0"/>
              </a:rPr>
              <a:t>and </a:t>
            </a:r>
            <a:r>
              <a:rPr lang="en-US" sz="2800" dirty="0" smtClean="0">
                <a:latin typeface="Calibri" panose="020F0502020204030204" pitchFamily="34" charset="0"/>
                <a:cs typeface="Calibri" panose="020F0502020204030204" pitchFamily="34" charset="0"/>
              </a:rPr>
              <a:t>Visualization</a:t>
            </a:r>
          </a:p>
          <a:p>
            <a:pPr marL="109728" indent="0">
              <a:buNone/>
            </a:pPr>
            <a:endParaRPr lang="en-US" sz="28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14825"/>
            <a:ext cx="7467600" cy="5563957"/>
          </a:xfrm>
          <a:prstGeom prst="rect">
            <a:avLst/>
          </a:prstGeom>
        </p:spPr>
      </p:pic>
    </p:spTree>
    <p:extLst>
      <p:ext uri="{BB962C8B-B14F-4D97-AF65-F5344CB8AC3E}">
        <p14:creationId xmlns:p14="http://schemas.microsoft.com/office/powerpoint/2010/main" val="161395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Exploratory Data </a:t>
            </a:r>
            <a:r>
              <a:rPr lang="en-US" sz="2800" dirty="0" smtClean="0">
                <a:latin typeface="Calibri" panose="020F0502020204030204" pitchFamily="34" charset="0"/>
                <a:cs typeface="Calibri" panose="020F0502020204030204" pitchFamily="34" charset="0"/>
              </a:rPr>
              <a:t>Analysis </a:t>
            </a:r>
            <a:r>
              <a:rPr lang="en-US" sz="2800" dirty="0">
                <a:latin typeface="Calibri" panose="020F0502020204030204" pitchFamily="34" charset="0"/>
                <a:cs typeface="Calibri" panose="020F0502020204030204" pitchFamily="34" charset="0"/>
              </a:rPr>
              <a:t>and Data </a:t>
            </a:r>
            <a:r>
              <a:rPr lang="en-US" sz="2800" dirty="0" smtClean="0">
                <a:latin typeface="Calibri" panose="020F0502020204030204" pitchFamily="34" charset="0"/>
                <a:cs typeface="Calibri" panose="020F0502020204030204" pitchFamily="34" charset="0"/>
              </a:rPr>
              <a:t>Visualization</a:t>
            </a:r>
            <a:endParaRPr lang="en-US" sz="2800" dirty="0">
              <a:latin typeface="Calibri" panose="020F0502020204030204" pitchFamily="34" charset="0"/>
              <a:cs typeface="Calibri" panose="020F0502020204030204" pitchFamily="34" charset="0"/>
            </a:endParaRPr>
          </a:p>
          <a:p>
            <a:pPr marL="109728" indent="0" algn="ctr">
              <a:buNone/>
            </a:pPr>
            <a:r>
              <a:rPr lang="en-US" sz="2400" dirty="0">
                <a:latin typeface="Calibri" panose="020F0502020204030204" pitchFamily="34" charset="0"/>
                <a:cs typeface="Calibri" panose="020F0502020204030204" pitchFamily="34" charset="0"/>
              </a:rPr>
              <a:t>Basic </a:t>
            </a:r>
            <a:r>
              <a:rPr lang="en-US" sz="2400" dirty="0" smtClean="0">
                <a:latin typeface="Calibri" panose="020F0502020204030204" pitchFamily="34" charset="0"/>
                <a:cs typeface="Calibri" panose="020F0502020204030204" pitchFamily="34" charset="0"/>
              </a:rPr>
              <a:t>Statistics </a:t>
            </a:r>
            <a:r>
              <a:rPr lang="en-US" sz="2400" dirty="0">
                <a:latin typeface="Calibri" panose="020F0502020204030204" pitchFamily="34" charset="0"/>
                <a:cs typeface="Calibri" panose="020F0502020204030204" pitchFamily="34" charset="0"/>
              </a:rPr>
              <a:t>and </a:t>
            </a:r>
            <a:r>
              <a:rPr lang="en-US" sz="2400" dirty="0" smtClean="0">
                <a:latin typeface="Calibri" panose="020F0502020204030204" pitchFamily="34" charset="0"/>
                <a:cs typeface="Calibri" panose="020F0502020204030204" pitchFamily="34" charset="0"/>
              </a:rPr>
              <a:t>Visualization- Organization Types</a:t>
            </a:r>
          </a:p>
          <a:p>
            <a:pPr marL="109728" indent="0">
              <a:buNone/>
            </a:pPr>
            <a:r>
              <a:rPr lang="en-US" sz="1600" dirty="0" smtClean="0">
                <a:latin typeface="Calibri" panose="020F0502020204030204" pitchFamily="34" charset="0"/>
                <a:cs typeface="Calibri" panose="020F0502020204030204" pitchFamily="34" charset="0"/>
              </a:rPr>
              <a:t>Legend for Organization Types:</a:t>
            </a:r>
          </a:p>
          <a:p>
            <a:r>
              <a:rPr lang="en-US" sz="1400" dirty="0">
                <a:latin typeface="Calibri" panose="020F0502020204030204" pitchFamily="34" charset="0"/>
                <a:cs typeface="Calibri" panose="020F0502020204030204" pitchFamily="34" charset="0"/>
              </a:rPr>
              <a:t>1 BSF - Businesses - Financial and Insurance Services</a:t>
            </a:r>
          </a:p>
          <a:p>
            <a:r>
              <a:rPr lang="en-US" sz="1400" dirty="0">
                <a:latin typeface="Calibri" panose="020F0502020204030204" pitchFamily="34" charset="0"/>
                <a:cs typeface="Calibri" panose="020F0502020204030204" pitchFamily="34" charset="0"/>
              </a:rPr>
              <a:t>2 BSO - Businesses - Other</a:t>
            </a:r>
          </a:p>
          <a:p>
            <a:r>
              <a:rPr lang="en-US" sz="1400" dirty="0">
                <a:latin typeface="Calibri" panose="020F0502020204030204" pitchFamily="34" charset="0"/>
                <a:cs typeface="Calibri" panose="020F0502020204030204" pitchFamily="34" charset="0"/>
              </a:rPr>
              <a:t>3 BSR - Businesses - Retail/Merchant – Including Online Retail</a:t>
            </a:r>
          </a:p>
          <a:p>
            <a:r>
              <a:rPr lang="en-US" sz="1400" dirty="0">
                <a:latin typeface="Calibri" panose="020F0502020204030204" pitchFamily="34" charset="0"/>
                <a:cs typeface="Calibri" panose="020F0502020204030204" pitchFamily="34" charset="0"/>
              </a:rPr>
              <a:t>4 EDU - Educational Institutions</a:t>
            </a:r>
          </a:p>
          <a:p>
            <a:r>
              <a:rPr lang="en-US" sz="1400" dirty="0">
                <a:latin typeface="Calibri" panose="020F0502020204030204" pitchFamily="34" charset="0"/>
                <a:cs typeface="Calibri" panose="020F0502020204030204" pitchFamily="34" charset="0"/>
              </a:rPr>
              <a:t>5 GOV - Government &amp; Military</a:t>
            </a:r>
          </a:p>
          <a:p>
            <a:r>
              <a:rPr lang="en-US" sz="1400" dirty="0">
                <a:latin typeface="Calibri" panose="020F0502020204030204" pitchFamily="34" charset="0"/>
                <a:cs typeface="Calibri" panose="020F0502020204030204" pitchFamily="34" charset="0"/>
              </a:rPr>
              <a:t>6 MED - Healthcare - Medical Providers &amp; Medical Insurance Services</a:t>
            </a:r>
          </a:p>
          <a:p>
            <a:r>
              <a:rPr lang="en-US" sz="1400" dirty="0">
                <a:latin typeface="Calibri" panose="020F0502020204030204" pitchFamily="34" charset="0"/>
                <a:cs typeface="Calibri" panose="020F0502020204030204" pitchFamily="34" charset="0"/>
              </a:rPr>
              <a:t>7 NGO - Nonprofit </a:t>
            </a:r>
            <a:r>
              <a:rPr lang="en-US" sz="1400" dirty="0" smtClean="0">
                <a:latin typeface="Calibri" panose="020F0502020204030204" pitchFamily="34" charset="0"/>
                <a:cs typeface="Calibri" panose="020F0502020204030204" pitchFamily="34" charset="0"/>
              </a:rPr>
              <a:t>Organizations</a:t>
            </a:r>
          </a:p>
          <a:p>
            <a:pPr marL="109728" indent="0">
              <a:buNone/>
            </a:pPr>
            <a:r>
              <a:rPr lang="en-US" sz="1600" b="1" dirty="0" smtClean="0">
                <a:latin typeface="Calibri" panose="020F0502020204030204" pitchFamily="34" charset="0"/>
                <a:cs typeface="Calibri" panose="020F0502020204030204" pitchFamily="34" charset="0"/>
              </a:rPr>
              <a:t>Shows Medical has the largest number of breaches</a:t>
            </a:r>
          </a:p>
          <a:p>
            <a:pPr marL="109728" indent="0">
              <a:buNone/>
            </a:pPr>
            <a:r>
              <a:rPr lang="en-US" sz="1600" dirty="0" smtClean="0">
                <a:latin typeface="Calibri" panose="020F0502020204030204" pitchFamily="34" charset="0"/>
                <a:cs typeface="Calibri" panose="020F0502020204030204" pitchFamily="34" charset="0"/>
              </a:rPr>
              <a:t>Counts by category</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1 </a:t>
            </a:r>
            <a:r>
              <a:rPr lang="en-US" sz="1600" dirty="0" smtClean="0">
                <a:latin typeface="Calibri" panose="020F0502020204030204" pitchFamily="34" charset="0"/>
                <a:cs typeface="Calibri" panose="020F0502020204030204" pitchFamily="34" charset="0"/>
              </a:rPr>
              <a:t>- 746 </a:t>
            </a:r>
          </a:p>
          <a:p>
            <a:r>
              <a:rPr lang="en-US" sz="1600" dirty="0" smtClean="0">
                <a:latin typeface="Calibri" panose="020F0502020204030204" pitchFamily="34" charset="0"/>
                <a:cs typeface="Calibri" panose="020F0502020204030204" pitchFamily="34" charset="0"/>
              </a:rPr>
              <a:t>2 -1028 </a:t>
            </a:r>
          </a:p>
          <a:p>
            <a:r>
              <a:rPr lang="en-US" sz="1600" dirty="0" smtClean="0">
                <a:latin typeface="Calibri" panose="020F0502020204030204" pitchFamily="34" charset="0"/>
                <a:cs typeface="Calibri" panose="020F0502020204030204" pitchFamily="34" charset="0"/>
              </a:rPr>
              <a:t>3  -615 </a:t>
            </a:r>
          </a:p>
          <a:p>
            <a:r>
              <a:rPr lang="en-US" sz="1600" dirty="0" smtClean="0">
                <a:latin typeface="Calibri" panose="020F0502020204030204" pitchFamily="34" charset="0"/>
                <a:cs typeface="Calibri" panose="020F0502020204030204" pitchFamily="34" charset="0"/>
              </a:rPr>
              <a:t>4 - </a:t>
            </a:r>
            <a:r>
              <a:rPr lang="en-US" sz="1600" dirty="0">
                <a:latin typeface="Calibri" panose="020F0502020204030204" pitchFamily="34" charset="0"/>
                <a:cs typeface="Calibri" panose="020F0502020204030204" pitchFamily="34" charset="0"/>
              </a:rPr>
              <a:t>818 </a:t>
            </a:r>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5 - 775 </a:t>
            </a:r>
          </a:p>
          <a:p>
            <a:r>
              <a:rPr lang="en-US" sz="1600" dirty="0" smtClean="0">
                <a:latin typeface="Calibri" panose="020F0502020204030204" pitchFamily="34" charset="0"/>
                <a:cs typeface="Calibri" panose="020F0502020204030204" pitchFamily="34" charset="0"/>
              </a:rPr>
              <a:t>6 - </a:t>
            </a:r>
            <a:r>
              <a:rPr lang="en-US" sz="1600" dirty="0">
                <a:latin typeface="Calibri" panose="020F0502020204030204" pitchFamily="34" charset="0"/>
                <a:cs typeface="Calibri" panose="020F0502020204030204" pitchFamily="34" charset="0"/>
              </a:rPr>
              <a:t>4077 </a:t>
            </a:r>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7 -  118 </a:t>
            </a:r>
            <a:endParaRPr lang="en-US" sz="1600" dirty="0">
              <a:latin typeface="Calibri" panose="020F0502020204030204" pitchFamily="34" charset="0"/>
              <a:cs typeface="Calibri" panose="020F0502020204030204" pitchFamily="34" charset="0"/>
            </a:endParaRPr>
          </a:p>
          <a:p>
            <a:pPr marL="109728" indent="0">
              <a:buNone/>
            </a:pPr>
            <a:endParaRPr lang="en-US" sz="28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836" y="3352800"/>
            <a:ext cx="4461164" cy="3200400"/>
          </a:xfrm>
          <a:prstGeom prst="rect">
            <a:avLst/>
          </a:prstGeom>
        </p:spPr>
      </p:pic>
    </p:spTree>
    <p:extLst>
      <p:ext uri="{BB962C8B-B14F-4D97-AF65-F5344CB8AC3E}">
        <p14:creationId xmlns:p14="http://schemas.microsoft.com/office/powerpoint/2010/main" val="54192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Exploratory Data </a:t>
            </a:r>
            <a:r>
              <a:rPr lang="en-US" sz="2800" dirty="0" smtClean="0">
                <a:latin typeface="Calibri" panose="020F0502020204030204" pitchFamily="34" charset="0"/>
                <a:cs typeface="Calibri" panose="020F0502020204030204" pitchFamily="34" charset="0"/>
              </a:rPr>
              <a:t>Analysis </a:t>
            </a:r>
            <a:r>
              <a:rPr lang="en-US" sz="2800" dirty="0">
                <a:latin typeface="Calibri" panose="020F0502020204030204" pitchFamily="34" charset="0"/>
                <a:cs typeface="Calibri" panose="020F0502020204030204" pitchFamily="34" charset="0"/>
              </a:rPr>
              <a:t>and Data </a:t>
            </a:r>
            <a:r>
              <a:rPr lang="en-US" sz="2800" dirty="0" smtClean="0">
                <a:latin typeface="Calibri" panose="020F0502020204030204" pitchFamily="34" charset="0"/>
                <a:cs typeface="Calibri" panose="020F0502020204030204" pitchFamily="34" charset="0"/>
              </a:rPr>
              <a:t>Visualization</a:t>
            </a:r>
            <a:endParaRPr lang="en-US" sz="2800" dirty="0">
              <a:latin typeface="Calibri" panose="020F0502020204030204" pitchFamily="34" charset="0"/>
              <a:cs typeface="Calibri" panose="020F0502020204030204" pitchFamily="34" charset="0"/>
            </a:endParaRPr>
          </a:p>
          <a:p>
            <a:pPr marL="109728" indent="0" algn="ctr">
              <a:buNone/>
            </a:pPr>
            <a:r>
              <a:rPr lang="en-US" sz="2400" dirty="0">
                <a:latin typeface="Calibri" panose="020F0502020204030204" pitchFamily="34" charset="0"/>
                <a:cs typeface="Calibri" panose="020F0502020204030204" pitchFamily="34" charset="0"/>
              </a:rPr>
              <a:t>Basic </a:t>
            </a:r>
            <a:r>
              <a:rPr lang="en-US" sz="2400" dirty="0" smtClean="0">
                <a:latin typeface="Calibri" panose="020F0502020204030204" pitchFamily="34" charset="0"/>
                <a:cs typeface="Calibri" panose="020F0502020204030204" pitchFamily="34" charset="0"/>
              </a:rPr>
              <a:t>Statistics </a:t>
            </a:r>
            <a:r>
              <a:rPr lang="en-US" sz="2400" dirty="0">
                <a:latin typeface="Calibri" panose="020F0502020204030204" pitchFamily="34" charset="0"/>
                <a:cs typeface="Calibri" panose="020F0502020204030204" pitchFamily="34" charset="0"/>
              </a:rPr>
              <a:t>and </a:t>
            </a:r>
            <a:r>
              <a:rPr lang="en-US" sz="2400" dirty="0" smtClean="0">
                <a:latin typeface="Calibri" panose="020F0502020204030204" pitchFamily="34" charset="0"/>
                <a:cs typeface="Calibri" panose="020F0502020204030204" pitchFamily="34" charset="0"/>
              </a:rPr>
              <a:t>Visualization- State CA top breaches</a:t>
            </a:r>
          </a:p>
          <a:p>
            <a:pPr marL="109728" indent="0">
              <a:buNone/>
            </a:pPr>
            <a:endParaRPr lang="en-US" sz="28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067800" cy="5193323"/>
          </a:xfrm>
          <a:prstGeom prst="rect">
            <a:avLst/>
          </a:prstGeom>
        </p:spPr>
      </p:pic>
    </p:spTree>
    <p:extLst>
      <p:ext uri="{BB962C8B-B14F-4D97-AF65-F5344CB8AC3E}">
        <p14:creationId xmlns:p14="http://schemas.microsoft.com/office/powerpoint/2010/main" val="369402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fontScale="92500" lnSpcReduction="10000"/>
          </a:bodyPr>
          <a:lstStyle/>
          <a:p>
            <a:pPr marL="109728" indent="0" algn="ctr">
              <a:buNone/>
            </a:pPr>
            <a:r>
              <a:rPr lang="en-US" sz="2800" dirty="0">
                <a:latin typeface="Calibri" panose="020F0502020204030204" pitchFamily="34" charset="0"/>
                <a:cs typeface="Calibri" panose="020F0502020204030204" pitchFamily="34" charset="0"/>
              </a:rPr>
              <a:t>Exploratory Data </a:t>
            </a:r>
            <a:r>
              <a:rPr lang="en-US" sz="2800" dirty="0" smtClean="0">
                <a:latin typeface="Calibri" panose="020F0502020204030204" pitchFamily="34" charset="0"/>
                <a:cs typeface="Calibri" panose="020F0502020204030204" pitchFamily="34" charset="0"/>
              </a:rPr>
              <a:t>Analysis </a:t>
            </a:r>
            <a:r>
              <a:rPr lang="en-US" sz="2800" dirty="0">
                <a:latin typeface="Calibri" panose="020F0502020204030204" pitchFamily="34" charset="0"/>
                <a:cs typeface="Calibri" panose="020F0502020204030204" pitchFamily="34" charset="0"/>
              </a:rPr>
              <a:t>and Data </a:t>
            </a:r>
            <a:r>
              <a:rPr lang="en-US" sz="2800" dirty="0" smtClean="0">
                <a:latin typeface="Calibri" panose="020F0502020204030204" pitchFamily="34" charset="0"/>
                <a:cs typeface="Calibri" panose="020F0502020204030204" pitchFamily="34" charset="0"/>
              </a:rPr>
              <a:t>Visualization</a:t>
            </a:r>
            <a:endParaRPr lang="en-US" sz="2800" dirty="0">
              <a:latin typeface="Calibri" panose="020F0502020204030204" pitchFamily="34" charset="0"/>
              <a:cs typeface="Calibri" panose="020F0502020204030204" pitchFamily="34" charset="0"/>
            </a:endParaRPr>
          </a:p>
          <a:p>
            <a:pPr marL="109728" indent="0" algn="ctr">
              <a:buNone/>
            </a:pPr>
            <a:r>
              <a:rPr lang="en-US" sz="2400" dirty="0">
                <a:latin typeface="Calibri" panose="020F0502020204030204" pitchFamily="34" charset="0"/>
                <a:cs typeface="Calibri" panose="020F0502020204030204" pitchFamily="34" charset="0"/>
              </a:rPr>
              <a:t>Basic </a:t>
            </a:r>
            <a:r>
              <a:rPr lang="en-US" sz="2400" dirty="0" smtClean="0">
                <a:latin typeface="Calibri" panose="020F0502020204030204" pitchFamily="34" charset="0"/>
                <a:cs typeface="Calibri" panose="020F0502020204030204" pitchFamily="34" charset="0"/>
              </a:rPr>
              <a:t>Statistics </a:t>
            </a:r>
            <a:r>
              <a:rPr lang="en-US" sz="2400" dirty="0">
                <a:latin typeface="Calibri" panose="020F0502020204030204" pitchFamily="34" charset="0"/>
                <a:cs typeface="Calibri" panose="020F0502020204030204" pitchFamily="34" charset="0"/>
              </a:rPr>
              <a:t>and </a:t>
            </a:r>
            <a:r>
              <a:rPr lang="en-US" sz="2400" dirty="0" smtClean="0">
                <a:latin typeface="Calibri" panose="020F0502020204030204" pitchFamily="34" charset="0"/>
                <a:cs typeface="Calibri" panose="020F0502020204030204" pitchFamily="34" charset="0"/>
              </a:rPr>
              <a:t>Visualization- Breach Types</a:t>
            </a:r>
          </a:p>
          <a:p>
            <a:pPr marL="109728" indent="0">
              <a:buNone/>
            </a:pPr>
            <a:r>
              <a:rPr lang="en-US" sz="2400" dirty="0" smtClean="0">
                <a:latin typeface="Calibri" panose="020F0502020204030204" pitchFamily="34" charset="0"/>
                <a:cs typeface="Calibri" panose="020F0502020204030204" pitchFamily="34" charset="0"/>
              </a:rPr>
              <a:t>Legend for Breach Types:</a:t>
            </a:r>
          </a:p>
          <a:p>
            <a:r>
              <a:rPr lang="en-US" sz="1600" dirty="0">
                <a:latin typeface="Calibri" panose="020F0502020204030204" pitchFamily="34" charset="0"/>
                <a:cs typeface="Calibri" panose="020F0502020204030204" pitchFamily="34" charset="0"/>
              </a:rPr>
              <a:t>1: CARD - Payment Card Fraud: </a:t>
            </a:r>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2</a:t>
            </a:r>
            <a:r>
              <a:rPr lang="en-US" sz="1600" dirty="0">
                <a:latin typeface="Calibri" panose="020F0502020204030204" pitchFamily="34" charset="0"/>
                <a:cs typeface="Calibri" panose="020F0502020204030204" pitchFamily="34" charset="0"/>
              </a:rPr>
              <a:t>: HACK - Hacking or </a:t>
            </a:r>
            <a:r>
              <a:rPr lang="en-US" sz="1600" dirty="0" smtClean="0">
                <a:latin typeface="Calibri" panose="020F0502020204030204" pitchFamily="34" charset="0"/>
                <a:cs typeface="Calibri" panose="020F0502020204030204" pitchFamily="34" charset="0"/>
              </a:rPr>
              <a:t>Malware</a:t>
            </a:r>
          </a:p>
          <a:p>
            <a:r>
              <a:rPr lang="en-US" sz="1600" dirty="0" smtClean="0">
                <a:latin typeface="Calibri" panose="020F0502020204030204" pitchFamily="34" charset="0"/>
                <a:cs typeface="Calibri" panose="020F0502020204030204" pitchFamily="34" charset="0"/>
              </a:rPr>
              <a:t>3</a:t>
            </a:r>
            <a:r>
              <a:rPr lang="en-US" sz="1600" dirty="0">
                <a:latin typeface="Calibri" panose="020F0502020204030204" pitchFamily="34" charset="0"/>
                <a:cs typeface="Calibri" panose="020F0502020204030204" pitchFamily="34" charset="0"/>
              </a:rPr>
              <a:t>: INSD </a:t>
            </a:r>
            <a:r>
              <a:rPr lang="en-US" sz="1600" dirty="0" smtClean="0">
                <a:latin typeface="Calibri" panose="020F0502020204030204" pitchFamily="34" charset="0"/>
                <a:cs typeface="Calibri" panose="020F0502020204030204" pitchFamily="34" charset="0"/>
              </a:rPr>
              <a:t>– Insider</a:t>
            </a:r>
          </a:p>
          <a:p>
            <a:r>
              <a:rPr lang="en-US" sz="1600" dirty="0" smtClean="0">
                <a:latin typeface="Calibri" panose="020F0502020204030204" pitchFamily="34" charset="0"/>
                <a:cs typeface="Calibri" panose="020F0502020204030204" pitchFamily="34" charset="0"/>
              </a:rPr>
              <a:t>4</a:t>
            </a:r>
            <a:r>
              <a:rPr lang="en-US" sz="1600" dirty="0">
                <a:latin typeface="Calibri" panose="020F0502020204030204" pitchFamily="34" charset="0"/>
                <a:cs typeface="Calibri" panose="020F0502020204030204" pitchFamily="34" charset="0"/>
              </a:rPr>
              <a:t>: PHYS - Physical </a:t>
            </a:r>
            <a:r>
              <a:rPr lang="en-US" sz="1600" dirty="0" smtClean="0">
                <a:latin typeface="Calibri" panose="020F0502020204030204" pitchFamily="34" charset="0"/>
                <a:cs typeface="Calibri" panose="020F0502020204030204" pitchFamily="34" charset="0"/>
              </a:rPr>
              <a:t>Loss</a:t>
            </a:r>
          </a:p>
          <a:p>
            <a:r>
              <a:rPr lang="en-US" sz="1600" dirty="0" smtClean="0">
                <a:latin typeface="Calibri" panose="020F0502020204030204" pitchFamily="34" charset="0"/>
                <a:cs typeface="Calibri" panose="020F0502020204030204" pitchFamily="34" charset="0"/>
              </a:rPr>
              <a:t>5</a:t>
            </a:r>
            <a:r>
              <a:rPr lang="en-US" sz="1600" dirty="0">
                <a:latin typeface="Calibri" panose="020F0502020204030204" pitchFamily="34" charset="0"/>
                <a:cs typeface="Calibri" panose="020F0502020204030204" pitchFamily="34" charset="0"/>
              </a:rPr>
              <a:t>: PORT - Portable </a:t>
            </a:r>
            <a:r>
              <a:rPr lang="en-US" sz="1600" dirty="0" smtClean="0">
                <a:latin typeface="Calibri" panose="020F0502020204030204" pitchFamily="34" charset="0"/>
                <a:cs typeface="Calibri" panose="020F0502020204030204" pitchFamily="34" charset="0"/>
              </a:rPr>
              <a:t>Device</a:t>
            </a:r>
          </a:p>
          <a:p>
            <a:r>
              <a:rPr lang="en-US" sz="1600" dirty="0" smtClean="0">
                <a:latin typeface="Calibri" panose="020F0502020204030204" pitchFamily="34" charset="0"/>
                <a:cs typeface="Calibri" panose="020F0502020204030204" pitchFamily="34" charset="0"/>
              </a:rPr>
              <a:t>6</a:t>
            </a:r>
            <a:r>
              <a:rPr lang="en-US" sz="1600" dirty="0">
                <a:latin typeface="Calibri" panose="020F0502020204030204" pitchFamily="34" charset="0"/>
                <a:cs typeface="Calibri" panose="020F0502020204030204" pitchFamily="34" charset="0"/>
              </a:rPr>
              <a:t>: STAT - Stationary </a:t>
            </a:r>
            <a:r>
              <a:rPr lang="en-US" sz="1600" dirty="0" smtClean="0">
                <a:latin typeface="Calibri" panose="020F0502020204030204" pitchFamily="34" charset="0"/>
                <a:cs typeface="Calibri" panose="020F0502020204030204" pitchFamily="34" charset="0"/>
              </a:rPr>
              <a:t>Device</a:t>
            </a:r>
          </a:p>
          <a:p>
            <a:r>
              <a:rPr lang="en-US" sz="1600" dirty="0" smtClean="0">
                <a:latin typeface="Calibri" panose="020F0502020204030204" pitchFamily="34" charset="0"/>
                <a:cs typeface="Calibri" panose="020F0502020204030204" pitchFamily="34" charset="0"/>
              </a:rPr>
              <a:t>7: DISC </a:t>
            </a:r>
            <a:r>
              <a:rPr lang="en-US" sz="1600" dirty="0">
                <a:latin typeface="Calibri" panose="020F0502020204030204" pitchFamily="34" charset="0"/>
                <a:cs typeface="Calibri" panose="020F0502020204030204" pitchFamily="34" charset="0"/>
              </a:rPr>
              <a:t>- Unintended </a:t>
            </a:r>
            <a:r>
              <a:rPr lang="en-US" sz="1600" dirty="0" smtClean="0">
                <a:latin typeface="Calibri" panose="020F0502020204030204" pitchFamily="34" charset="0"/>
                <a:cs typeface="Calibri" panose="020F0502020204030204" pitchFamily="34" charset="0"/>
              </a:rPr>
              <a:t>Disclosure</a:t>
            </a:r>
          </a:p>
          <a:p>
            <a:r>
              <a:rPr lang="en-US" sz="1600" dirty="0" smtClean="0">
                <a:latin typeface="Calibri" panose="020F0502020204030204" pitchFamily="34" charset="0"/>
                <a:cs typeface="Calibri" panose="020F0502020204030204" pitchFamily="34" charset="0"/>
              </a:rPr>
              <a:t>0</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Unknown</a:t>
            </a:r>
          </a:p>
          <a:p>
            <a:pPr marL="109728" indent="0">
              <a:buNone/>
            </a:pPr>
            <a:r>
              <a:rPr lang="en-US" sz="1700" b="1" dirty="0" smtClean="0">
                <a:latin typeface="Calibri" panose="020F0502020204030204" pitchFamily="34" charset="0"/>
                <a:cs typeface="Calibri" panose="020F0502020204030204" pitchFamily="34" charset="0"/>
              </a:rPr>
              <a:t>Top Breach Type is ‘HACK’</a:t>
            </a:r>
            <a:endParaRPr lang="en-US" sz="1700" b="1" dirty="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Counts:</a:t>
            </a:r>
            <a:endParaRPr lang="en-US" sz="1600" dirty="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CARD 	68 </a:t>
            </a:r>
          </a:p>
          <a:p>
            <a:r>
              <a:rPr lang="en-US" sz="1600" dirty="0" smtClean="0">
                <a:latin typeface="Calibri" panose="020F0502020204030204" pitchFamily="34" charset="0"/>
                <a:cs typeface="Calibri" panose="020F0502020204030204" pitchFamily="34" charset="0"/>
              </a:rPr>
              <a:t>DISC 	1708 </a:t>
            </a:r>
          </a:p>
          <a:p>
            <a:r>
              <a:rPr lang="en-US" sz="1600" dirty="0" smtClean="0">
                <a:latin typeface="Calibri" panose="020F0502020204030204" pitchFamily="34" charset="0"/>
                <a:cs typeface="Calibri" panose="020F0502020204030204" pitchFamily="34" charset="0"/>
              </a:rPr>
              <a:t>HACK 	2431 </a:t>
            </a:r>
          </a:p>
          <a:p>
            <a:r>
              <a:rPr lang="en-US" sz="1600" dirty="0" smtClean="0">
                <a:latin typeface="Calibri" panose="020F0502020204030204" pitchFamily="34" charset="0"/>
                <a:cs typeface="Calibri" panose="020F0502020204030204" pitchFamily="34" charset="0"/>
              </a:rPr>
              <a:t>INSD 	609 </a:t>
            </a:r>
          </a:p>
          <a:p>
            <a:r>
              <a:rPr lang="en-US" sz="1600" dirty="0" smtClean="0">
                <a:latin typeface="Calibri" panose="020F0502020204030204" pitchFamily="34" charset="0"/>
                <a:cs typeface="Calibri" panose="020F0502020204030204" pitchFamily="34" charset="0"/>
              </a:rPr>
              <a:t>PHYS 	1691 </a:t>
            </a:r>
          </a:p>
          <a:p>
            <a:r>
              <a:rPr lang="en-US" sz="1600" dirty="0" smtClean="0">
                <a:latin typeface="Calibri" panose="020F0502020204030204" pitchFamily="34" charset="0"/>
                <a:cs typeface="Calibri" panose="020F0502020204030204" pitchFamily="34" charset="0"/>
              </a:rPr>
              <a:t>PORT 	1172 </a:t>
            </a:r>
          </a:p>
          <a:p>
            <a:r>
              <a:rPr lang="en-US" sz="1600" dirty="0" smtClean="0">
                <a:latin typeface="Calibri" panose="020F0502020204030204" pitchFamily="34" charset="0"/>
                <a:cs typeface="Calibri" panose="020F0502020204030204" pitchFamily="34" charset="0"/>
              </a:rPr>
              <a:t>STAT	249 </a:t>
            </a:r>
          </a:p>
          <a:p>
            <a:r>
              <a:rPr lang="en-US" sz="1600" dirty="0" smtClean="0">
                <a:latin typeface="Calibri" panose="020F0502020204030204" pitchFamily="34" charset="0"/>
                <a:cs typeface="Calibri" panose="020F0502020204030204" pitchFamily="34" charset="0"/>
              </a:rPr>
              <a:t>UNKN 	249 </a:t>
            </a:r>
            <a:endParaRPr lang="en-US" sz="16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447800"/>
            <a:ext cx="5029200" cy="4190999"/>
          </a:xfrm>
          <a:prstGeom prst="rect">
            <a:avLst/>
          </a:prstGeom>
        </p:spPr>
      </p:pic>
    </p:spTree>
    <p:extLst>
      <p:ext uri="{BB962C8B-B14F-4D97-AF65-F5344CB8AC3E}">
        <p14:creationId xmlns:p14="http://schemas.microsoft.com/office/powerpoint/2010/main" val="175737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Exploratory Data </a:t>
            </a:r>
            <a:r>
              <a:rPr lang="en-US" sz="2800" dirty="0" smtClean="0">
                <a:latin typeface="Calibri" panose="020F0502020204030204" pitchFamily="34" charset="0"/>
                <a:cs typeface="Calibri" panose="020F0502020204030204" pitchFamily="34" charset="0"/>
              </a:rPr>
              <a:t>Analysis </a:t>
            </a:r>
            <a:r>
              <a:rPr lang="en-US" sz="2800" dirty="0">
                <a:latin typeface="Calibri" panose="020F0502020204030204" pitchFamily="34" charset="0"/>
                <a:cs typeface="Calibri" panose="020F0502020204030204" pitchFamily="34" charset="0"/>
              </a:rPr>
              <a:t>and Data </a:t>
            </a:r>
            <a:r>
              <a:rPr lang="en-US" sz="2800" dirty="0" smtClean="0">
                <a:latin typeface="Calibri" panose="020F0502020204030204" pitchFamily="34" charset="0"/>
                <a:cs typeface="Calibri" panose="020F0502020204030204" pitchFamily="34" charset="0"/>
              </a:rPr>
              <a:t>Visualization</a:t>
            </a:r>
            <a:endParaRPr lang="en-US" sz="2800" dirty="0">
              <a:latin typeface="Calibri" panose="020F0502020204030204" pitchFamily="34" charset="0"/>
              <a:cs typeface="Calibri" panose="020F0502020204030204" pitchFamily="34" charset="0"/>
            </a:endParaRPr>
          </a:p>
          <a:p>
            <a:pPr marL="109728" indent="0" algn="ctr">
              <a:buNone/>
            </a:pPr>
            <a:r>
              <a:rPr lang="en-US" sz="2400" dirty="0">
                <a:latin typeface="Calibri" panose="020F0502020204030204" pitchFamily="34" charset="0"/>
                <a:cs typeface="Calibri" panose="020F0502020204030204" pitchFamily="34" charset="0"/>
              </a:rPr>
              <a:t>Basic </a:t>
            </a:r>
            <a:r>
              <a:rPr lang="en-US" sz="2400" dirty="0" smtClean="0">
                <a:latin typeface="Calibri" panose="020F0502020204030204" pitchFamily="34" charset="0"/>
                <a:cs typeface="Calibri" panose="020F0502020204030204" pitchFamily="34" charset="0"/>
              </a:rPr>
              <a:t>Statistics </a:t>
            </a:r>
            <a:r>
              <a:rPr lang="en-US" sz="2400" dirty="0">
                <a:latin typeface="Calibri" panose="020F0502020204030204" pitchFamily="34" charset="0"/>
                <a:cs typeface="Calibri" panose="020F0502020204030204" pitchFamily="34" charset="0"/>
              </a:rPr>
              <a:t>and </a:t>
            </a:r>
            <a:r>
              <a:rPr lang="en-US" sz="2400" dirty="0" smtClean="0">
                <a:latin typeface="Calibri" panose="020F0502020204030204" pitchFamily="34" charset="0"/>
                <a:cs typeface="Calibri" panose="020F0502020204030204" pitchFamily="34" charset="0"/>
              </a:rPr>
              <a:t>Visualization- Breach X Organization Types</a:t>
            </a:r>
          </a:p>
          <a:p>
            <a:pPr marL="109728" indent="0">
              <a:buNone/>
            </a:pPr>
            <a:r>
              <a:rPr lang="en-US" sz="1600" dirty="0" smtClean="0">
                <a:latin typeface="Calibri" panose="020F0502020204030204" pitchFamily="34" charset="0"/>
                <a:cs typeface="Calibri" panose="020F0502020204030204" pitchFamily="34" charset="0"/>
              </a:rPr>
              <a:t>Organizations Y</a:t>
            </a:r>
            <a:endParaRPr lang="en-US" sz="16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1 BSF - Businesses - Financial and Insurance Services</a:t>
            </a:r>
          </a:p>
          <a:p>
            <a:r>
              <a:rPr lang="en-US" sz="1200" dirty="0">
                <a:latin typeface="Calibri" panose="020F0502020204030204" pitchFamily="34" charset="0"/>
                <a:cs typeface="Calibri" panose="020F0502020204030204" pitchFamily="34" charset="0"/>
              </a:rPr>
              <a:t>2 BSO - Businesses - Other</a:t>
            </a:r>
          </a:p>
          <a:p>
            <a:r>
              <a:rPr lang="en-US" sz="1200" dirty="0">
                <a:latin typeface="Calibri" panose="020F0502020204030204" pitchFamily="34" charset="0"/>
                <a:cs typeface="Calibri" panose="020F0502020204030204" pitchFamily="34" charset="0"/>
              </a:rPr>
              <a:t>3 BSR - Businesses - Retail/Merchant – </a:t>
            </a:r>
            <a:endParaRPr lang="en-US" sz="1200" dirty="0" smtClean="0">
              <a:latin typeface="Calibri" panose="020F0502020204030204" pitchFamily="34" charset="0"/>
              <a:cs typeface="Calibri" panose="020F0502020204030204" pitchFamily="34" charset="0"/>
            </a:endParaRPr>
          </a:p>
          <a:p>
            <a:pPr marL="109728" indent="0">
              <a:buNone/>
            </a:pP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Including </a:t>
            </a:r>
            <a:r>
              <a:rPr lang="en-US" sz="1200" dirty="0">
                <a:latin typeface="Calibri" panose="020F0502020204030204" pitchFamily="34" charset="0"/>
                <a:cs typeface="Calibri" panose="020F0502020204030204" pitchFamily="34" charset="0"/>
              </a:rPr>
              <a:t>Online Retail</a:t>
            </a:r>
          </a:p>
          <a:p>
            <a:r>
              <a:rPr lang="en-US" sz="1200" dirty="0">
                <a:latin typeface="Calibri" panose="020F0502020204030204" pitchFamily="34" charset="0"/>
                <a:cs typeface="Calibri" panose="020F0502020204030204" pitchFamily="34" charset="0"/>
              </a:rPr>
              <a:t>4 EDU - Educational Institutions</a:t>
            </a:r>
          </a:p>
          <a:p>
            <a:r>
              <a:rPr lang="en-US" sz="1200" dirty="0">
                <a:latin typeface="Calibri" panose="020F0502020204030204" pitchFamily="34" charset="0"/>
                <a:cs typeface="Calibri" panose="020F0502020204030204" pitchFamily="34" charset="0"/>
              </a:rPr>
              <a:t>5 GOV - Government &amp; Military</a:t>
            </a:r>
          </a:p>
          <a:p>
            <a:r>
              <a:rPr lang="en-US" sz="1200" dirty="0">
                <a:latin typeface="Calibri" panose="020F0502020204030204" pitchFamily="34" charset="0"/>
                <a:cs typeface="Calibri" panose="020F0502020204030204" pitchFamily="34" charset="0"/>
              </a:rPr>
              <a:t>6 MED - Healthcare </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7 </a:t>
            </a:r>
            <a:r>
              <a:rPr lang="en-US" sz="1200" dirty="0">
                <a:latin typeface="Calibri" panose="020F0502020204030204" pitchFamily="34" charset="0"/>
                <a:cs typeface="Calibri" panose="020F0502020204030204" pitchFamily="34" charset="0"/>
              </a:rPr>
              <a:t>NGO - Nonprofit Organizations</a:t>
            </a:r>
          </a:p>
          <a:p>
            <a:pPr marL="109728" indent="0">
              <a:buNone/>
            </a:pPr>
            <a:r>
              <a:rPr lang="en-US" sz="1600" dirty="0" smtClean="0">
                <a:latin typeface="Calibri" panose="020F0502020204030204" pitchFamily="34" charset="0"/>
                <a:cs typeface="Calibri" panose="020F0502020204030204" pitchFamily="34" charset="0"/>
              </a:rPr>
              <a:t>Breach X</a:t>
            </a:r>
          </a:p>
          <a:p>
            <a:r>
              <a:rPr lang="en-US" sz="1200" dirty="0" smtClean="0">
                <a:latin typeface="Calibri" panose="020F0502020204030204" pitchFamily="34" charset="0"/>
                <a:cs typeface="Calibri" panose="020F0502020204030204" pitchFamily="34" charset="0"/>
              </a:rPr>
              <a:t>1</a:t>
            </a:r>
            <a:r>
              <a:rPr lang="en-US" sz="1200" dirty="0">
                <a:latin typeface="Calibri" panose="020F0502020204030204" pitchFamily="34" charset="0"/>
                <a:cs typeface="Calibri" panose="020F0502020204030204" pitchFamily="34" charset="0"/>
              </a:rPr>
              <a:t>: CARD - Payment Card Fraud: </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2</a:t>
            </a:r>
            <a:r>
              <a:rPr lang="en-US" sz="1200" dirty="0">
                <a:latin typeface="Calibri" panose="020F0502020204030204" pitchFamily="34" charset="0"/>
                <a:cs typeface="Calibri" panose="020F0502020204030204" pitchFamily="34" charset="0"/>
              </a:rPr>
              <a:t>: HACK - Hacking or </a:t>
            </a:r>
            <a:r>
              <a:rPr lang="en-US" sz="1200" dirty="0" smtClean="0">
                <a:latin typeface="Calibri" panose="020F0502020204030204" pitchFamily="34" charset="0"/>
                <a:cs typeface="Calibri" panose="020F0502020204030204" pitchFamily="34" charset="0"/>
              </a:rPr>
              <a:t>Malware</a:t>
            </a:r>
          </a:p>
          <a:p>
            <a:r>
              <a:rPr lang="en-US" sz="1200" dirty="0" smtClean="0">
                <a:latin typeface="Calibri" panose="020F0502020204030204" pitchFamily="34" charset="0"/>
                <a:cs typeface="Calibri" panose="020F0502020204030204" pitchFamily="34" charset="0"/>
              </a:rPr>
              <a:t>3</a:t>
            </a:r>
            <a:r>
              <a:rPr lang="en-US" sz="1200" dirty="0">
                <a:latin typeface="Calibri" panose="020F0502020204030204" pitchFamily="34" charset="0"/>
                <a:cs typeface="Calibri" panose="020F0502020204030204" pitchFamily="34" charset="0"/>
              </a:rPr>
              <a:t>: INSD </a:t>
            </a:r>
            <a:r>
              <a:rPr lang="en-US" sz="1200" dirty="0" smtClean="0">
                <a:latin typeface="Calibri" panose="020F0502020204030204" pitchFamily="34" charset="0"/>
                <a:cs typeface="Calibri" panose="020F0502020204030204" pitchFamily="34" charset="0"/>
              </a:rPr>
              <a:t>– Insider</a:t>
            </a:r>
          </a:p>
          <a:p>
            <a:r>
              <a:rPr lang="en-US" sz="1200" dirty="0" smtClean="0">
                <a:latin typeface="Calibri" panose="020F0502020204030204" pitchFamily="34" charset="0"/>
                <a:cs typeface="Calibri" panose="020F0502020204030204" pitchFamily="34" charset="0"/>
              </a:rPr>
              <a:t>4</a:t>
            </a:r>
            <a:r>
              <a:rPr lang="en-US" sz="1200" dirty="0">
                <a:latin typeface="Calibri" panose="020F0502020204030204" pitchFamily="34" charset="0"/>
                <a:cs typeface="Calibri" panose="020F0502020204030204" pitchFamily="34" charset="0"/>
              </a:rPr>
              <a:t>: PHYS - Physical </a:t>
            </a:r>
            <a:r>
              <a:rPr lang="en-US" sz="1200" dirty="0" smtClean="0">
                <a:latin typeface="Calibri" panose="020F0502020204030204" pitchFamily="34" charset="0"/>
                <a:cs typeface="Calibri" panose="020F0502020204030204" pitchFamily="34" charset="0"/>
              </a:rPr>
              <a:t>Loss</a:t>
            </a:r>
          </a:p>
          <a:p>
            <a:r>
              <a:rPr lang="en-US" sz="1200" dirty="0" smtClean="0">
                <a:latin typeface="Calibri" panose="020F0502020204030204" pitchFamily="34" charset="0"/>
                <a:cs typeface="Calibri" panose="020F0502020204030204" pitchFamily="34" charset="0"/>
              </a:rPr>
              <a:t>5</a:t>
            </a:r>
            <a:r>
              <a:rPr lang="en-US" sz="1200" dirty="0">
                <a:latin typeface="Calibri" panose="020F0502020204030204" pitchFamily="34" charset="0"/>
                <a:cs typeface="Calibri" panose="020F0502020204030204" pitchFamily="34" charset="0"/>
              </a:rPr>
              <a:t>: PORT - Portable </a:t>
            </a:r>
            <a:r>
              <a:rPr lang="en-US" sz="1200" dirty="0" smtClean="0">
                <a:latin typeface="Calibri" panose="020F0502020204030204" pitchFamily="34" charset="0"/>
                <a:cs typeface="Calibri" panose="020F0502020204030204" pitchFamily="34" charset="0"/>
              </a:rPr>
              <a:t>Device</a:t>
            </a:r>
          </a:p>
          <a:p>
            <a:r>
              <a:rPr lang="en-US" sz="1200" dirty="0" smtClean="0">
                <a:latin typeface="Calibri" panose="020F0502020204030204" pitchFamily="34" charset="0"/>
                <a:cs typeface="Calibri" panose="020F0502020204030204" pitchFamily="34" charset="0"/>
              </a:rPr>
              <a:t>6</a:t>
            </a:r>
            <a:r>
              <a:rPr lang="en-US" sz="1200" dirty="0">
                <a:latin typeface="Calibri" panose="020F0502020204030204" pitchFamily="34" charset="0"/>
                <a:cs typeface="Calibri" panose="020F0502020204030204" pitchFamily="34" charset="0"/>
              </a:rPr>
              <a:t>: STAT - Stationary </a:t>
            </a:r>
            <a:r>
              <a:rPr lang="en-US" sz="1200" dirty="0" smtClean="0">
                <a:latin typeface="Calibri" panose="020F0502020204030204" pitchFamily="34" charset="0"/>
                <a:cs typeface="Calibri" panose="020F0502020204030204" pitchFamily="34" charset="0"/>
              </a:rPr>
              <a:t>Device</a:t>
            </a:r>
          </a:p>
          <a:p>
            <a:r>
              <a:rPr lang="en-US" sz="1200" dirty="0" smtClean="0">
                <a:latin typeface="Calibri" panose="020F0502020204030204" pitchFamily="34" charset="0"/>
                <a:cs typeface="Calibri" panose="020F0502020204030204" pitchFamily="34" charset="0"/>
              </a:rPr>
              <a:t>7: DISC </a:t>
            </a:r>
            <a:r>
              <a:rPr lang="en-US" sz="1200" dirty="0">
                <a:latin typeface="Calibri" panose="020F0502020204030204" pitchFamily="34" charset="0"/>
                <a:cs typeface="Calibri" panose="020F0502020204030204" pitchFamily="34" charset="0"/>
              </a:rPr>
              <a:t>- Unintended </a:t>
            </a:r>
            <a:r>
              <a:rPr lang="en-US" sz="1200" dirty="0" smtClean="0">
                <a:latin typeface="Calibri" panose="020F0502020204030204" pitchFamily="34" charset="0"/>
                <a:cs typeface="Calibri" panose="020F0502020204030204" pitchFamily="34" charset="0"/>
              </a:rPr>
              <a:t>Disclosure</a:t>
            </a:r>
          </a:p>
          <a:p>
            <a:r>
              <a:rPr lang="en-US" sz="1200" dirty="0" smtClean="0">
                <a:latin typeface="Calibri" panose="020F0502020204030204" pitchFamily="34" charset="0"/>
                <a:cs typeface="Calibri" panose="020F0502020204030204" pitchFamily="34" charset="0"/>
              </a:rPr>
              <a:t>0</a:t>
            </a: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Unknown</a:t>
            </a:r>
          </a:p>
          <a:p>
            <a:pPr marL="109728" indent="0">
              <a:buNone/>
            </a:pPr>
            <a:r>
              <a:rPr lang="en-US" sz="1600" b="1" dirty="0" smtClean="0">
                <a:latin typeface="Calibri" panose="020F0502020204030204" pitchFamily="34" charset="0"/>
                <a:cs typeface="Calibri" panose="020F0502020204030204" pitchFamily="34" charset="0"/>
              </a:rPr>
              <a:t>Shows  Medical  with the most breaches,  Especially  Hacking and Physical Loss</a:t>
            </a:r>
          </a:p>
          <a:p>
            <a:endParaRPr lang="en-US" sz="16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600200"/>
            <a:ext cx="3962400" cy="4038600"/>
          </a:xfrm>
          <a:prstGeom prst="rect">
            <a:avLst/>
          </a:prstGeom>
        </p:spPr>
      </p:pic>
    </p:spTree>
    <p:extLst>
      <p:ext uri="{BB962C8B-B14F-4D97-AF65-F5344CB8AC3E}">
        <p14:creationId xmlns:p14="http://schemas.microsoft.com/office/powerpoint/2010/main" val="2280630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Exploratory Data </a:t>
            </a:r>
            <a:r>
              <a:rPr lang="en-US" sz="2800" dirty="0" smtClean="0">
                <a:latin typeface="Calibri" panose="020F0502020204030204" pitchFamily="34" charset="0"/>
                <a:cs typeface="Calibri" panose="020F0502020204030204" pitchFamily="34" charset="0"/>
              </a:rPr>
              <a:t>Analysis </a:t>
            </a:r>
            <a:r>
              <a:rPr lang="en-US" sz="2800" dirty="0">
                <a:latin typeface="Calibri" panose="020F0502020204030204" pitchFamily="34" charset="0"/>
                <a:cs typeface="Calibri" panose="020F0502020204030204" pitchFamily="34" charset="0"/>
              </a:rPr>
              <a:t>and Data </a:t>
            </a:r>
            <a:r>
              <a:rPr lang="en-US" sz="2800" dirty="0" smtClean="0">
                <a:latin typeface="Calibri" panose="020F0502020204030204" pitchFamily="34" charset="0"/>
                <a:cs typeface="Calibri" panose="020F0502020204030204" pitchFamily="34" charset="0"/>
              </a:rPr>
              <a:t>Visualization</a:t>
            </a:r>
            <a:endParaRPr lang="en-US" sz="2800" dirty="0">
              <a:latin typeface="Calibri" panose="020F0502020204030204" pitchFamily="34" charset="0"/>
              <a:cs typeface="Calibri" panose="020F0502020204030204" pitchFamily="34" charset="0"/>
            </a:endParaRPr>
          </a:p>
          <a:p>
            <a:pPr marL="109728" indent="0" algn="ctr">
              <a:buNone/>
            </a:pPr>
            <a:r>
              <a:rPr lang="en-US" sz="2400" dirty="0">
                <a:latin typeface="Calibri" panose="020F0502020204030204" pitchFamily="34" charset="0"/>
                <a:cs typeface="Calibri" panose="020F0502020204030204" pitchFamily="34" charset="0"/>
              </a:rPr>
              <a:t>Basic </a:t>
            </a:r>
            <a:r>
              <a:rPr lang="en-US" sz="2400" dirty="0" smtClean="0">
                <a:latin typeface="Calibri" panose="020F0502020204030204" pitchFamily="34" charset="0"/>
                <a:cs typeface="Calibri" panose="020F0502020204030204" pitchFamily="34" charset="0"/>
              </a:rPr>
              <a:t>Statistics </a:t>
            </a:r>
            <a:r>
              <a:rPr lang="en-US" sz="2400" dirty="0">
                <a:latin typeface="Calibri" panose="020F0502020204030204" pitchFamily="34" charset="0"/>
                <a:cs typeface="Calibri" panose="020F0502020204030204" pitchFamily="34" charset="0"/>
              </a:rPr>
              <a:t>and </a:t>
            </a:r>
            <a:r>
              <a:rPr lang="en-US" sz="2400" dirty="0" smtClean="0">
                <a:latin typeface="Calibri" panose="020F0502020204030204" pitchFamily="34" charset="0"/>
                <a:cs typeface="Calibri" panose="020F0502020204030204" pitchFamily="34" charset="0"/>
              </a:rPr>
              <a:t>Visualization- Correlation Breach Types</a:t>
            </a:r>
          </a:p>
          <a:p>
            <a:endParaRPr lang="en-US" sz="2400" dirty="0"/>
          </a:p>
          <a:p>
            <a:pPr marL="109728" indent="0">
              <a:buNone/>
            </a:pPr>
            <a:r>
              <a:rPr lang="en-US" sz="1200" dirty="0" smtClean="0">
                <a:latin typeface="Courier New" panose="02070309020205020404" pitchFamily="49" charset="0"/>
                <a:cs typeface="Courier New" panose="02070309020205020404" pitchFamily="49" charset="0"/>
              </a:rPr>
              <a:t>	  Total_Recs </a:t>
            </a:r>
            <a:r>
              <a:rPr lang="en-US" sz="1200" dirty="0">
                <a:latin typeface="Courier New" panose="02070309020205020404" pitchFamily="49" charset="0"/>
                <a:cs typeface="Courier New" panose="02070309020205020404" pitchFamily="49" charset="0"/>
              </a:rPr>
              <a:t>Unknown CreditCard Hacking </a:t>
            </a:r>
            <a:r>
              <a:rPr lang="en-US" sz="1200" dirty="0" smtClean="0">
                <a:latin typeface="Courier New" panose="02070309020205020404" pitchFamily="49" charset="0"/>
                <a:cs typeface="Courier New" panose="02070309020205020404" pitchFamily="49" charset="0"/>
              </a:rPr>
              <a:t>  Insider   Physical </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109728" indent="0">
              <a:buNone/>
            </a:pPr>
            <a:r>
              <a:rPr lang="en-US" sz="1200" dirty="0" smtClean="0">
                <a:latin typeface="Courier New" panose="02070309020205020404" pitchFamily="49" charset="0"/>
                <a:cs typeface="Courier New" panose="02070309020205020404" pitchFamily="49" charset="0"/>
              </a:rPr>
              <a:t>Total_Recs </a:t>
            </a:r>
            <a:r>
              <a:rPr lang="en-US" sz="1200" dirty="0">
                <a:latin typeface="Courier New" panose="02070309020205020404" pitchFamily="49" charset="0"/>
                <a:cs typeface="Courier New" panose="02070309020205020404" pitchFamily="49" charset="0"/>
              </a:rPr>
              <a:t>1.000000 -0.002099 -0.002658 </a:t>
            </a:r>
            <a:r>
              <a:rPr lang="en-US" sz="1200" dirty="0" smtClean="0">
                <a:latin typeface="Courier New" panose="02070309020205020404" pitchFamily="49" charset="0"/>
                <a:cs typeface="Courier New" panose="02070309020205020404" pitchFamily="49" charset="0"/>
              </a:rPr>
              <a:t> 0.031210 </a:t>
            </a:r>
            <a:r>
              <a:rPr lang="en-US" sz="1200" dirty="0">
                <a:latin typeface="Courier New" panose="02070309020205020404" pitchFamily="49" charset="0"/>
                <a:cs typeface="Courier New" panose="02070309020205020404" pitchFamily="49" charset="0"/>
              </a:rPr>
              <a:t>-0.008220 -0.016264 </a:t>
            </a:r>
            <a:endParaRPr lang="en-US" sz="1200" dirty="0" smtClean="0">
              <a:latin typeface="Courier New" panose="02070309020205020404" pitchFamily="49" charset="0"/>
              <a:cs typeface="Courier New" panose="02070309020205020404" pitchFamily="49" charset="0"/>
            </a:endParaRPr>
          </a:p>
          <a:p>
            <a:pPr marL="109728" indent="0">
              <a:buNone/>
            </a:pPr>
            <a:r>
              <a:rPr lang="en-US" sz="1200" dirty="0" smtClean="0">
                <a:latin typeface="Courier New" panose="02070309020205020404" pitchFamily="49" charset="0"/>
                <a:cs typeface="Courier New" panose="02070309020205020404" pitchFamily="49" charset="0"/>
              </a:rPr>
              <a:t>Unknown   -</a:t>
            </a:r>
            <a:r>
              <a:rPr lang="en-US" sz="1200" dirty="0">
                <a:latin typeface="Courier New" panose="02070309020205020404" pitchFamily="49" charset="0"/>
                <a:cs typeface="Courier New" panose="02070309020205020404" pitchFamily="49" charset="0"/>
              </a:rPr>
              <a:t>0.002099 </a:t>
            </a:r>
            <a:r>
              <a:rPr lang="en-US" sz="1200" dirty="0" smtClean="0">
                <a:latin typeface="Courier New" panose="02070309020205020404" pitchFamily="49" charset="0"/>
                <a:cs typeface="Courier New" panose="02070309020205020404" pitchFamily="49" charset="0"/>
              </a:rPr>
              <a:t> 1.000000 </a:t>
            </a:r>
            <a:r>
              <a:rPr lang="en-US" sz="1200" dirty="0">
                <a:latin typeface="Courier New" panose="02070309020205020404" pitchFamily="49" charset="0"/>
                <a:cs typeface="Courier New" panose="02070309020205020404" pitchFamily="49" charset="0"/>
              </a:rPr>
              <a:t>-0.016229 -0.115273 -0.050273 -0.090490 </a:t>
            </a:r>
            <a:endParaRPr lang="en-US" sz="1200" dirty="0" smtClean="0">
              <a:latin typeface="Courier New" panose="02070309020205020404" pitchFamily="49" charset="0"/>
              <a:cs typeface="Courier New" panose="02070309020205020404" pitchFamily="49" charset="0"/>
            </a:endParaRPr>
          </a:p>
          <a:p>
            <a:pPr marL="109728" indent="0">
              <a:buNone/>
            </a:pPr>
            <a:r>
              <a:rPr lang="en-US" sz="1200" dirty="0" smtClean="0">
                <a:latin typeface="Courier New" panose="02070309020205020404" pitchFamily="49" charset="0"/>
                <a:cs typeface="Courier New" panose="02070309020205020404" pitchFamily="49" charset="0"/>
              </a:rPr>
              <a:t>CreditCard-0.002658 </a:t>
            </a:r>
            <a:r>
              <a:rPr lang="en-US" sz="1200" dirty="0">
                <a:latin typeface="Courier New" panose="02070309020205020404" pitchFamily="49" charset="0"/>
                <a:cs typeface="Courier New" panose="02070309020205020404" pitchFamily="49" charset="0"/>
              </a:rPr>
              <a:t>-0.016229 </a:t>
            </a:r>
            <a:r>
              <a:rPr lang="en-US" sz="1200" dirty="0" smtClean="0">
                <a:latin typeface="Courier New" panose="02070309020205020404" pitchFamily="49" charset="0"/>
                <a:cs typeface="Courier New" panose="02070309020205020404" pitchFamily="49" charset="0"/>
              </a:rPr>
              <a:t> 1.000000 </a:t>
            </a:r>
            <a:r>
              <a:rPr lang="en-US" sz="1200" dirty="0">
                <a:latin typeface="Courier New" panose="02070309020205020404" pitchFamily="49" charset="0"/>
                <a:cs typeface="Courier New" panose="02070309020205020404" pitchFamily="49" charset="0"/>
              </a:rPr>
              <a:t>-0.059564 -0.025977 -0.046758 </a:t>
            </a:r>
            <a:endParaRPr lang="en-US" sz="1200" dirty="0" smtClean="0">
              <a:latin typeface="Courier New" panose="02070309020205020404" pitchFamily="49" charset="0"/>
              <a:cs typeface="Courier New" panose="02070309020205020404" pitchFamily="49" charset="0"/>
            </a:endParaRPr>
          </a:p>
          <a:p>
            <a:pPr marL="109728" indent="0">
              <a:buNone/>
            </a:pPr>
            <a:r>
              <a:rPr lang="en-US" sz="1200" dirty="0" smtClean="0">
                <a:latin typeface="Courier New" panose="02070309020205020404" pitchFamily="49" charset="0"/>
                <a:cs typeface="Courier New" panose="02070309020205020404" pitchFamily="49" charset="0"/>
              </a:rPr>
              <a:t>Hacking    0.031210 </a:t>
            </a:r>
            <a:r>
              <a:rPr lang="en-US" sz="1200" dirty="0">
                <a:latin typeface="Courier New" panose="02070309020205020404" pitchFamily="49" charset="0"/>
                <a:cs typeface="Courier New" panose="02070309020205020404" pitchFamily="49" charset="0"/>
              </a:rPr>
              <a:t>-0.115273 -0.059564 </a:t>
            </a:r>
            <a:r>
              <a:rPr lang="en-US" sz="1200" dirty="0" smtClean="0">
                <a:latin typeface="Courier New" panose="02070309020205020404" pitchFamily="49" charset="0"/>
                <a:cs typeface="Courier New" panose="02070309020205020404" pitchFamily="49" charset="0"/>
              </a:rPr>
              <a:t> 1.000000 </a:t>
            </a:r>
            <a:r>
              <a:rPr lang="en-US" sz="1200" dirty="0">
                <a:latin typeface="Courier New" panose="02070309020205020404" pitchFamily="49" charset="0"/>
                <a:cs typeface="Courier New" panose="02070309020205020404" pitchFamily="49" charset="0"/>
              </a:rPr>
              <a:t>-0.184513 -0.332118 </a:t>
            </a:r>
            <a:endParaRPr lang="en-US" sz="1200" dirty="0" smtClean="0">
              <a:latin typeface="Courier New" panose="02070309020205020404" pitchFamily="49" charset="0"/>
              <a:cs typeface="Courier New" panose="02070309020205020404" pitchFamily="49" charset="0"/>
            </a:endParaRPr>
          </a:p>
          <a:p>
            <a:pPr marL="109728" indent="0">
              <a:buNone/>
            </a:pPr>
            <a:r>
              <a:rPr lang="en-US" sz="1200" dirty="0" smtClean="0">
                <a:latin typeface="Courier New" panose="02070309020205020404" pitchFamily="49" charset="0"/>
                <a:cs typeface="Courier New" panose="02070309020205020404" pitchFamily="49" charset="0"/>
              </a:rPr>
              <a:t>Insider   -</a:t>
            </a:r>
            <a:r>
              <a:rPr lang="en-US" sz="1200" dirty="0">
                <a:latin typeface="Courier New" panose="02070309020205020404" pitchFamily="49" charset="0"/>
                <a:cs typeface="Courier New" panose="02070309020205020404" pitchFamily="49" charset="0"/>
              </a:rPr>
              <a:t>0.008220 -0.050273 -0.025977 -0.184513 </a:t>
            </a:r>
            <a:r>
              <a:rPr lang="en-US" sz="1200" dirty="0" smtClean="0">
                <a:latin typeface="Courier New" panose="02070309020205020404" pitchFamily="49" charset="0"/>
                <a:cs typeface="Courier New" panose="02070309020205020404" pitchFamily="49" charset="0"/>
              </a:rPr>
              <a:t> 1.000000 </a:t>
            </a:r>
            <a:r>
              <a:rPr lang="en-US" sz="1200" dirty="0">
                <a:latin typeface="Courier New" panose="02070309020205020404" pitchFamily="49" charset="0"/>
                <a:cs typeface="Courier New" panose="02070309020205020404" pitchFamily="49" charset="0"/>
              </a:rPr>
              <a:t>-0.144844 </a:t>
            </a:r>
            <a:endParaRPr lang="en-US" sz="1200" dirty="0" smtClean="0">
              <a:latin typeface="Courier New" panose="02070309020205020404" pitchFamily="49" charset="0"/>
              <a:cs typeface="Courier New" panose="02070309020205020404" pitchFamily="49" charset="0"/>
            </a:endParaRPr>
          </a:p>
          <a:p>
            <a:pPr marL="109728" indent="0">
              <a:buNone/>
            </a:pPr>
            <a:r>
              <a:rPr lang="en-US" sz="1200" dirty="0" smtClean="0">
                <a:latin typeface="Courier New" panose="02070309020205020404" pitchFamily="49" charset="0"/>
                <a:cs typeface="Courier New" panose="02070309020205020404" pitchFamily="49" charset="0"/>
              </a:rPr>
              <a:t>Physical  -</a:t>
            </a:r>
            <a:r>
              <a:rPr lang="en-US" sz="1200" dirty="0">
                <a:latin typeface="Courier New" panose="02070309020205020404" pitchFamily="49" charset="0"/>
                <a:cs typeface="Courier New" panose="02070309020205020404" pitchFamily="49" charset="0"/>
              </a:rPr>
              <a:t>0.016264 -0.090490 -0.046758 </a:t>
            </a:r>
            <a:r>
              <a:rPr lang="en-US" sz="1200" b="1" dirty="0">
                <a:solidFill>
                  <a:schemeClr val="accent2">
                    <a:lumMod val="75000"/>
                  </a:schemeClr>
                </a:solidFill>
                <a:latin typeface="Courier New" panose="02070309020205020404" pitchFamily="49" charset="0"/>
                <a:cs typeface="Courier New" panose="02070309020205020404" pitchFamily="49" charset="0"/>
              </a:rPr>
              <a:t>-0.332118 </a:t>
            </a:r>
            <a:r>
              <a:rPr lang="en-US" sz="1200" dirty="0">
                <a:latin typeface="Courier New" panose="02070309020205020404" pitchFamily="49" charset="0"/>
                <a:cs typeface="Courier New" panose="02070309020205020404" pitchFamily="49" charset="0"/>
              </a:rPr>
              <a:t>-0.144844 </a:t>
            </a:r>
            <a:r>
              <a:rPr lang="en-US" sz="1200" dirty="0" smtClean="0">
                <a:latin typeface="Courier New" panose="02070309020205020404" pitchFamily="49" charset="0"/>
                <a:cs typeface="Courier New" panose="02070309020205020404" pitchFamily="49" charset="0"/>
              </a:rPr>
              <a:t> 1.000000 </a:t>
            </a:r>
          </a:p>
          <a:p>
            <a:pPr marL="109728" indent="0">
              <a:buNone/>
            </a:pPr>
            <a:r>
              <a:rPr lang="en-US" sz="1200" dirty="0" smtClean="0">
                <a:latin typeface="Courier New" panose="02070309020205020404" pitchFamily="49" charset="0"/>
                <a:cs typeface="Courier New" panose="02070309020205020404" pitchFamily="49" charset="0"/>
              </a:rPr>
              <a:t>Portable  -</a:t>
            </a:r>
            <a:r>
              <a:rPr lang="en-US" sz="1200" dirty="0">
                <a:latin typeface="Courier New" panose="02070309020205020404" pitchFamily="49" charset="0"/>
                <a:cs typeface="Courier New" panose="02070309020205020404" pitchFamily="49" charset="0"/>
              </a:rPr>
              <a:t>0.011633 -0.072490 -0.037457 -0.266054 -0.116032 -0.208854 </a:t>
            </a:r>
            <a:endParaRPr lang="en-US" sz="1200" dirty="0" smtClean="0">
              <a:latin typeface="Courier New" panose="02070309020205020404" pitchFamily="49" charset="0"/>
              <a:cs typeface="Courier New" panose="02070309020205020404" pitchFamily="49" charset="0"/>
            </a:endParaRPr>
          </a:p>
          <a:p>
            <a:pPr marL="109728" indent="0">
              <a:buNone/>
            </a:pPr>
            <a:r>
              <a:rPr lang="en-US" sz="1200" dirty="0" smtClean="0">
                <a:latin typeface="Courier New" panose="02070309020205020404" pitchFamily="49" charset="0"/>
                <a:cs typeface="Courier New" panose="02070309020205020404" pitchFamily="49" charset="0"/>
              </a:rPr>
              <a:t>Stationary-0.005458 </a:t>
            </a:r>
            <a:r>
              <a:rPr lang="en-US" sz="1200" dirty="0">
                <a:latin typeface="Courier New" panose="02070309020205020404" pitchFamily="49" charset="0"/>
                <a:cs typeface="Courier New" panose="02070309020205020404" pitchFamily="49" charset="0"/>
              </a:rPr>
              <a:t>-0.031408 -0.016229 -0.115273 -0.050273 -0.090490 </a:t>
            </a:r>
            <a:endParaRPr lang="en-US" sz="1200" dirty="0" smtClean="0">
              <a:latin typeface="Courier New" panose="02070309020205020404" pitchFamily="49" charset="0"/>
              <a:cs typeface="Courier New" panose="02070309020205020404" pitchFamily="49" charset="0"/>
            </a:endParaRPr>
          </a:p>
          <a:p>
            <a:pPr marL="109728" indent="0">
              <a:buNone/>
            </a:pPr>
            <a:r>
              <a:rPr lang="en-US" sz="1200" dirty="0" smtClean="0">
                <a:latin typeface="Courier New" panose="02070309020205020404" pitchFamily="49" charset="0"/>
                <a:cs typeface="Courier New" panose="02070309020205020404" pitchFamily="49" charset="0"/>
              </a:rPr>
              <a:t>Disclosure </a:t>
            </a:r>
            <a:r>
              <a:rPr lang="en-US" sz="1200" dirty="0">
                <a:latin typeface="Courier New" panose="02070309020205020404" pitchFamily="49" charset="0"/>
                <a:cs typeface="Courier New" panose="02070309020205020404" pitchFamily="49" charset="0"/>
              </a:rPr>
              <a:t>0.000237 -0.091063 -0.047054 </a:t>
            </a:r>
            <a:r>
              <a:rPr lang="en-US" sz="1200" b="1" dirty="0">
                <a:solidFill>
                  <a:schemeClr val="accent2">
                    <a:lumMod val="75000"/>
                  </a:schemeClr>
                </a:solidFill>
                <a:latin typeface="Courier New" panose="02070309020205020404" pitchFamily="49" charset="0"/>
                <a:cs typeface="Courier New" panose="02070309020205020404" pitchFamily="49" charset="0"/>
              </a:rPr>
              <a:t>-0.334222 </a:t>
            </a:r>
            <a:r>
              <a:rPr lang="en-US" sz="1200" dirty="0">
                <a:latin typeface="Courier New" panose="02070309020205020404" pitchFamily="49" charset="0"/>
                <a:cs typeface="Courier New" panose="02070309020205020404" pitchFamily="49" charset="0"/>
              </a:rPr>
              <a:t>-0.145762 -0.262367 </a:t>
            </a:r>
            <a:endParaRPr lang="en-US" sz="1200" dirty="0" smtClean="0">
              <a:latin typeface="Courier New" panose="02070309020205020404" pitchFamily="49" charset="0"/>
              <a:cs typeface="Courier New" panose="02070309020205020404" pitchFamily="49" charset="0"/>
            </a:endParaRPr>
          </a:p>
          <a:p>
            <a:pPr marL="109728" indent="0">
              <a:buNone/>
            </a:pPr>
            <a:endParaRPr lang="en-US" sz="1200" dirty="0">
              <a:latin typeface="Courier New" panose="02070309020205020404" pitchFamily="49" charset="0"/>
              <a:cs typeface="Courier New" panose="02070309020205020404" pitchFamily="49" charset="0"/>
            </a:endParaRPr>
          </a:p>
          <a:p>
            <a:pPr marL="109728" indent="0">
              <a:buNone/>
            </a:pPr>
            <a:r>
              <a:rPr lang="en-US" sz="1800" dirty="0" smtClean="0">
                <a:latin typeface="Calibri" panose="020F0502020204030204" pitchFamily="34" charset="0"/>
                <a:cs typeface="Calibri" panose="020F0502020204030204" pitchFamily="34" charset="0"/>
              </a:rPr>
              <a:t>There is a negative correlation between Hacking and Disclosure and Hacking and Physical.</a:t>
            </a:r>
            <a:endParaRPr lang="en-US" sz="1800" dirty="0">
              <a:latin typeface="Calibri" panose="020F0502020204030204" pitchFamily="34" charset="0"/>
              <a:cs typeface="Calibri" panose="020F0502020204030204" pitchFamily="34" charset="0"/>
            </a:endParaRPr>
          </a:p>
          <a:p>
            <a:pPr marL="109728" indent="0" algn="ctr">
              <a:buNone/>
            </a:pPr>
            <a:endParaRPr lang="en-US" sz="19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376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Model </a:t>
            </a:r>
            <a:r>
              <a:rPr lang="en-US" sz="2800" dirty="0" smtClean="0">
                <a:latin typeface="Calibri" panose="020F0502020204030204" pitchFamily="34" charset="0"/>
                <a:cs typeface="Calibri" panose="020F0502020204030204" pitchFamily="34" charset="0"/>
              </a:rPr>
              <a:t>Building and Evaluation – Approach Taken</a:t>
            </a:r>
          </a:p>
          <a:p>
            <a:pPr marL="109728" indent="0">
              <a:buNone/>
            </a:pPr>
            <a:endParaRPr lang="en-US" sz="2400" dirty="0" smtClean="0">
              <a:latin typeface="Calibri" panose="020F0502020204030204" pitchFamily="34" charset="0"/>
              <a:cs typeface="Calibri" panose="020F0502020204030204" pitchFamily="34" charset="0"/>
            </a:endParaRPr>
          </a:p>
          <a:p>
            <a:pPr marL="109728" indent="0">
              <a:buNone/>
            </a:pPr>
            <a:r>
              <a:rPr lang="en-US" sz="2400" dirty="0" smtClean="0">
                <a:latin typeface="Calibri" panose="020F0502020204030204" pitchFamily="34" charset="0"/>
                <a:cs typeface="Calibri" panose="020F0502020204030204" pitchFamily="34" charset="0"/>
              </a:rPr>
              <a:t>Looked </a:t>
            </a:r>
            <a:r>
              <a:rPr lang="en-US" sz="2400" dirty="0">
                <a:latin typeface="Calibri" panose="020F0502020204030204" pitchFamily="34" charset="0"/>
                <a:cs typeface="Calibri" panose="020F0502020204030204" pitchFamily="34" charset="0"/>
              </a:rPr>
              <a:t>at a variety of modeling </a:t>
            </a:r>
            <a:r>
              <a:rPr lang="en-US" sz="2400" dirty="0" smtClean="0">
                <a:latin typeface="Calibri" panose="020F0502020204030204" pitchFamily="34" charset="0"/>
                <a:cs typeface="Calibri" panose="020F0502020204030204" pitchFamily="34" charset="0"/>
              </a:rPr>
              <a:t>algorithms: </a:t>
            </a:r>
            <a:endParaRPr lang="en-US" sz="2400" dirty="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rPr>
              <a:t>Unsupervised </a:t>
            </a:r>
            <a:r>
              <a:rPr lang="en-US" sz="2400" dirty="0">
                <a:latin typeface="Calibri" panose="020F0502020204030204" pitchFamily="34" charset="0"/>
                <a:cs typeface="Calibri" panose="020F0502020204030204" pitchFamily="34" charset="0"/>
              </a:rPr>
              <a:t>machine </a:t>
            </a:r>
            <a:r>
              <a:rPr lang="en-US" sz="2400" dirty="0" smtClean="0">
                <a:latin typeface="Calibri" panose="020F0502020204030204" pitchFamily="34" charset="0"/>
                <a:cs typeface="Calibri" panose="020F0502020204030204" pitchFamily="34" charset="0"/>
              </a:rPr>
              <a:t>learning</a:t>
            </a:r>
            <a:endParaRPr lang="en-US" sz="2400" dirty="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rPr>
              <a:t>Supervised </a:t>
            </a:r>
            <a:r>
              <a:rPr lang="en-US" sz="2400" dirty="0">
                <a:latin typeface="Calibri" panose="020F0502020204030204" pitchFamily="34" charset="0"/>
                <a:cs typeface="Calibri" panose="020F0502020204030204" pitchFamily="34" charset="0"/>
              </a:rPr>
              <a:t>machine learning </a:t>
            </a:r>
            <a:r>
              <a:rPr lang="en-US" sz="2400" dirty="0" smtClean="0">
                <a:latin typeface="Calibri" panose="020F0502020204030204" pitchFamily="34" charset="0"/>
                <a:cs typeface="Calibri" panose="020F0502020204030204" pitchFamily="34" charset="0"/>
              </a:rPr>
              <a:t>- Classification</a:t>
            </a:r>
            <a:endParaRPr lang="en-US" sz="2400" dirty="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rPr>
              <a:t>Linear </a:t>
            </a:r>
            <a:r>
              <a:rPr lang="en-US" sz="2400" dirty="0">
                <a:latin typeface="Calibri" panose="020F0502020204030204" pitchFamily="34" charset="0"/>
                <a:cs typeface="Calibri" panose="020F0502020204030204" pitchFamily="34" charset="0"/>
              </a:rPr>
              <a:t>regression and Logistic regression </a:t>
            </a:r>
            <a:endParaRPr lang="en-US" sz="2400" dirty="0" smtClean="0">
              <a:latin typeface="Calibri" panose="020F0502020204030204" pitchFamily="34" charset="0"/>
              <a:cs typeface="Calibri" panose="020F0502020204030204" pitchFamily="34" charset="0"/>
            </a:endParaRPr>
          </a:p>
          <a:p>
            <a:pPr lvl="1"/>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Ran </a:t>
            </a:r>
            <a:r>
              <a:rPr lang="en-US" sz="2400" dirty="0">
                <a:latin typeface="Calibri" panose="020F0502020204030204" pitchFamily="34" charset="0"/>
                <a:cs typeface="Calibri" panose="020F0502020204030204" pitchFamily="34" charset="0"/>
              </a:rPr>
              <a:t>data through </a:t>
            </a:r>
            <a:r>
              <a:rPr lang="en-US" sz="2400" dirty="0" smtClean="0">
                <a:latin typeface="Calibri" panose="020F0502020204030204" pitchFamily="34" charset="0"/>
                <a:cs typeface="Calibri" panose="020F0502020204030204" pitchFamily="34" charset="0"/>
              </a:rPr>
              <a:t>each model</a:t>
            </a: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Scored each </a:t>
            </a:r>
            <a:r>
              <a:rPr lang="en-US" sz="2400" dirty="0">
                <a:latin typeface="Calibri" panose="020F0502020204030204" pitchFamily="34" charset="0"/>
                <a:cs typeface="Calibri" panose="020F0502020204030204" pitchFamily="34" charset="0"/>
              </a:rPr>
              <a:t>model</a:t>
            </a:r>
          </a:p>
          <a:p>
            <a:r>
              <a:rPr lang="en-US" sz="2400" dirty="0" smtClean="0">
                <a:latin typeface="Calibri" panose="020F0502020204030204" pitchFamily="34" charset="0"/>
                <a:cs typeface="Calibri" panose="020F0502020204030204" pitchFamily="34" charset="0"/>
              </a:rPr>
              <a:t>Evaluated, adjusted </a:t>
            </a:r>
            <a:r>
              <a:rPr lang="en-US" sz="2400" dirty="0">
                <a:latin typeface="Calibri" panose="020F0502020204030204" pitchFamily="34" charset="0"/>
                <a:cs typeface="Calibri" panose="020F0502020204030204" pitchFamily="34" charset="0"/>
              </a:rPr>
              <a:t>and </a:t>
            </a:r>
            <a:r>
              <a:rPr lang="en-US" sz="2400" dirty="0" smtClean="0">
                <a:latin typeface="Calibri" panose="020F0502020204030204" pitchFamily="34" charset="0"/>
                <a:cs typeface="Calibri" panose="020F0502020204030204" pitchFamily="34" charset="0"/>
              </a:rPr>
              <a:t>determined which model fit </a:t>
            </a:r>
            <a:r>
              <a:rPr lang="en-US" sz="2400" dirty="0">
                <a:latin typeface="Calibri" panose="020F0502020204030204" pitchFamily="34" charset="0"/>
                <a:cs typeface="Calibri" panose="020F0502020204030204" pitchFamily="34" charset="0"/>
              </a:rPr>
              <a:t>the data the best. </a:t>
            </a:r>
          </a:p>
          <a:p>
            <a:pPr marL="109728" indent="0">
              <a:buNone/>
            </a:pPr>
            <a:r>
              <a:rPr lang="en-US" sz="2400" dirty="0" smtClean="0">
                <a:latin typeface="Calibri" panose="020F0502020204030204" pitchFamily="34" charset="0"/>
                <a:cs typeface="Calibri" panose="020F0502020204030204" pitchFamily="34" charset="0"/>
              </a:rPr>
              <a:t>Used the selected models in order to </a:t>
            </a:r>
            <a:r>
              <a:rPr lang="en-US" sz="2400" dirty="0">
                <a:latin typeface="Calibri" panose="020F0502020204030204" pitchFamily="34" charset="0"/>
                <a:cs typeface="Calibri" panose="020F0502020204030204" pitchFamily="34" charset="0"/>
              </a:rPr>
              <a:t>answer business </a:t>
            </a:r>
            <a:r>
              <a:rPr lang="en-US" sz="2400" dirty="0" smtClean="0">
                <a:latin typeface="Calibri" panose="020F0502020204030204" pitchFamily="34" charset="0"/>
                <a:cs typeface="Calibri" panose="020F0502020204030204" pitchFamily="34" charset="0"/>
              </a:rPr>
              <a:t>questions</a:t>
            </a:r>
            <a:r>
              <a:rPr lang="en-US" sz="2400" dirty="0">
                <a:latin typeface="Calibri" panose="020F0502020204030204" pitchFamily="34" charset="0"/>
                <a:cs typeface="Calibri" panose="020F0502020204030204" pitchFamily="34" charset="0"/>
              </a:rPr>
              <a:t>.  </a:t>
            </a:r>
          </a:p>
          <a:p>
            <a:pPr marL="109728" indent="0" algn="ctr">
              <a:buNone/>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033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Model </a:t>
            </a:r>
            <a:r>
              <a:rPr lang="en-US" sz="2800" dirty="0" smtClean="0">
                <a:latin typeface="Calibri" panose="020F0502020204030204" pitchFamily="34" charset="0"/>
                <a:cs typeface="Calibri" panose="020F0502020204030204" pitchFamily="34" charset="0"/>
              </a:rPr>
              <a:t>Building and Evaluation </a:t>
            </a:r>
          </a:p>
          <a:p>
            <a:pPr marL="109728" indent="0">
              <a:buNone/>
            </a:pPr>
            <a:r>
              <a:rPr lang="en-US" sz="2600" dirty="0" smtClean="0">
                <a:latin typeface="Calibri" panose="020F0502020204030204" pitchFamily="34" charset="0"/>
                <a:cs typeface="Calibri" panose="020F0502020204030204" pitchFamily="34" charset="0"/>
              </a:rPr>
              <a:t>Supervised Classification </a:t>
            </a:r>
            <a:r>
              <a:rPr lang="en-US" sz="2600" dirty="0">
                <a:latin typeface="Calibri" panose="020F0502020204030204" pitchFamily="34" charset="0"/>
                <a:cs typeface="Calibri" panose="020F0502020204030204" pitchFamily="34" charset="0"/>
              </a:rPr>
              <a:t>Modeling – </a:t>
            </a:r>
            <a:r>
              <a:rPr lang="en-US" sz="2600" dirty="0" smtClean="0">
                <a:latin typeface="Calibri" panose="020F0502020204030204" pitchFamily="34" charset="0"/>
                <a:cs typeface="Calibri" panose="020F0502020204030204" pitchFamily="34" charset="0"/>
              </a:rPr>
              <a:t>Incident Descriptions</a:t>
            </a:r>
          </a:p>
          <a:p>
            <a:pPr marL="109728" indent="0">
              <a:buNone/>
            </a:pPr>
            <a:endParaRPr lang="en-US" sz="2400"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Used </a:t>
            </a:r>
            <a:r>
              <a:rPr lang="en-US" dirty="0">
                <a:latin typeface="Calibri" panose="020F0502020204030204" pitchFamily="34" charset="0"/>
                <a:cs typeface="Calibri" panose="020F0502020204030204" pitchFamily="34" charset="0"/>
              </a:rPr>
              <a:t>Breach Type as </a:t>
            </a:r>
            <a:r>
              <a:rPr lang="en-US" dirty="0" smtClean="0">
                <a:latin typeface="Calibri" panose="020F0502020204030204" pitchFamily="34" charset="0"/>
                <a:cs typeface="Calibri" panose="020F0502020204030204" pitchFamily="34" charset="0"/>
              </a:rPr>
              <a:t>Classifier</a:t>
            </a:r>
          </a:p>
          <a:p>
            <a:r>
              <a:rPr lang="en-US" dirty="0">
                <a:latin typeface="Calibri" panose="020F0502020204030204" pitchFamily="34" charset="0"/>
                <a:cs typeface="Calibri" panose="020F0502020204030204" pitchFamily="34" charset="0"/>
              </a:rPr>
              <a:t>This is a multi-class classification </a:t>
            </a:r>
            <a:r>
              <a:rPr lang="en-US" dirty="0" smtClean="0">
                <a:latin typeface="Calibri" panose="020F0502020204030204" pitchFamily="34" charset="0"/>
                <a:cs typeface="Calibri" panose="020F0502020204030204" pitchFamily="34" charset="0"/>
              </a:rPr>
              <a:t>(8 types)</a:t>
            </a:r>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Preprocessed and used </a:t>
            </a:r>
            <a:r>
              <a:rPr lang="en-US" dirty="0">
                <a:latin typeface="Calibri" panose="020F0502020204030204" pitchFamily="34" charset="0"/>
                <a:cs typeface="Calibri" panose="020F0502020204030204" pitchFamily="34" charset="0"/>
              </a:rPr>
              <a:t>feature engineering </a:t>
            </a:r>
            <a:endParaRPr lang="en-US" dirty="0" smtClean="0">
              <a:latin typeface="Calibri" panose="020F0502020204030204" pitchFamily="34" charset="0"/>
              <a:cs typeface="Calibri" panose="020F0502020204030204" pitchFamily="34" charset="0"/>
            </a:endParaRPr>
          </a:p>
          <a:p>
            <a:pPr marL="109728" indent="0">
              <a:buNone/>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Words to Vectors)</a:t>
            </a:r>
          </a:p>
          <a:p>
            <a:r>
              <a:rPr lang="en-US" dirty="0" smtClean="0">
                <a:latin typeface="Calibri" panose="020F0502020204030204" pitchFamily="34" charset="0"/>
                <a:cs typeface="Calibri" panose="020F0502020204030204" pitchFamily="34" charset="0"/>
              </a:rPr>
              <a:t>Models Built </a:t>
            </a:r>
          </a:p>
          <a:p>
            <a:pPr lvl="1"/>
            <a:r>
              <a:rPr lang="en-US" dirty="0" smtClean="0">
                <a:latin typeface="Calibri" panose="020F0502020204030204" pitchFamily="34" charset="0"/>
                <a:cs typeface="Calibri" panose="020F0502020204030204" pitchFamily="34" charset="0"/>
              </a:rPr>
              <a:t>Validation </a:t>
            </a:r>
            <a:r>
              <a:rPr lang="en-US" dirty="0">
                <a:latin typeface="Calibri" panose="020F0502020204030204" pitchFamily="34" charset="0"/>
                <a:cs typeface="Calibri" panose="020F0502020204030204" pitchFamily="34" charset="0"/>
              </a:rPr>
              <a:t>using Split </a:t>
            </a:r>
            <a:r>
              <a:rPr lang="en-US" dirty="0" smtClean="0">
                <a:latin typeface="Calibri" panose="020F0502020204030204" pitchFamily="34" charset="0"/>
                <a:cs typeface="Calibri" panose="020F0502020204030204" pitchFamily="34" charset="0"/>
              </a:rPr>
              <a:t>Validation 70/30</a:t>
            </a:r>
          </a:p>
          <a:p>
            <a:pPr lvl="1"/>
            <a:r>
              <a:rPr lang="en-US" dirty="0" smtClean="0">
                <a:latin typeface="Calibri" panose="020F0502020204030204" pitchFamily="34" charset="0"/>
                <a:cs typeface="Calibri" panose="020F0502020204030204" pitchFamily="34" charset="0"/>
              </a:rPr>
              <a:t>Grid Search  </a:t>
            </a:r>
          </a:p>
          <a:p>
            <a:pPr lvl="1"/>
            <a:r>
              <a:rPr lang="en-US" dirty="0" smtClean="0">
                <a:latin typeface="Calibri" panose="020F0502020204030204" pitchFamily="34" charset="0"/>
                <a:cs typeface="Calibri" panose="020F0502020204030204" pitchFamily="34" charset="0"/>
              </a:rPr>
              <a:t>Cross Validation  </a:t>
            </a:r>
          </a:p>
          <a:p>
            <a:r>
              <a:rPr lang="en-US" dirty="0" smtClean="0">
                <a:latin typeface="Calibri" panose="020F0502020204030204" pitchFamily="34" charset="0"/>
                <a:cs typeface="Calibri" panose="020F0502020204030204" pitchFamily="34" charset="0"/>
              </a:rPr>
              <a:t>Evaluation (scoring)</a:t>
            </a:r>
            <a:endParaRPr lang="en-US" dirty="0">
              <a:latin typeface="Calibri" panose="020F0502020204030204" pitchFamily="34" charset="0"/>
              <a:cs typeface="Calibri" panose="020F0502020204030204" pitchFamily="34" charset="0"/>
            </a:endParaRPr>
          </a:p>
          <a:p>
            <a:pPr marL="109728" indent="0">
              <a:buNone/>
            </a:pPr>
            <a:endParaRPr lang="en-US" dirty="0" smtClean="0">
              <a:latin typeface="Calibri" panose="020F0502020204030204" pitchFamily="34" charset="0"/>
              <a:cs typeface="Calibri" panose="020F0502020204030204" pitchFamily="34" charset="0"/>
            </a:endParaRPr>
          </a:p>
          <a:p>
            <a:pPr marL="109728" indent="0" algn="ctr">
              <a:buNone/>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124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rmAutofit lnSpcReduction="10000"/>
          </a:bodyPr>
          <a:lstStyle/>
          <a:p>
            <a:pPr marL="109728" indent="0" algn="ctr">
              <a:buNone/>
            </a:pPr>
            <a:r>
              <a:rPr lang="en-US" sz="3000" dirty="0" smtClean="0">
                <a:latin typeface="Calibri" panose="020F0502020204030204" pitchFamily="34" charset="0"/>
                <a:cs typeface="Calibri" panose="020F0502020204030204" pitchFamily="34" charset="0"/>
              </a:rPr>
              <a:t>Project Overview and Business Purpose</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The business purpose was to investigate the history </a:t>
            </a:r>
            <a:r>
              <a:rPr lang="en-US" sz="2000" dirty="0">
                <a:latin typeface="Calibri" panose="020F0502020204030204" pitchFamily="34" charset="0"/>
                <a:cs typeface="Calibri" panose="020F0502020204030204" pitchFamily="34" charset="0"/>
              </a:rPr>
              <a:t>of </a:t>
            </a:r>
            <a:r>
              <a:rPr lang="en-US" sz="2000" dirty="0" smtClean="0">
                <a:latin typeface="Calibri" panose="020F0502020204030204" pitchFamily="34" charset="0"/>
                <a:cs typeface="Calibri" panose="020F0502020204030204" pitchFamily="34" charset="0"/>
              </a:rPr>
              <a:t>data breaches </a:t>
            </a:r>
            <a:r>
              <a:rPr lang="en-US" sz="2000" dirty="0">
                <a:latin typeface="Calibri" panose="020F0502020204030204" pitchFamily="34" charset="0"/>
                <a:cs typeface="Calibri" panose="020F0502020204030204" pitchFamily="34" charset="0"/>
              </a:rPr>
              <a:t>in </a:t>
            </a:r>
            <a:r>
              <a:rPr lang="en-US" sz="2000" dirty="0" smtClean="0">
                <a:latin typeface="Calibri" panose="020F0502020204030204" pitchFamily="34" charset="0"/>
                <a:cs typeface="Calibri" panose="020F0502020204030204" pitchFamily="34" charset="0"/>
              </a:rPr>
              <a:t>the U.S </a:t>
            </a:r>
            <a:r>
              <a:rPr lang="en-US" sz="2000" dirty="0">
                <a:latin typeface="Calibri" panose="020F0502020204030204" pitchFamily="34" charset="0"/>
                <a:cs typeface="Calibri" panose="020F0502020204030204" pitchFamily="34" charset="0"/>
              </a:rPr>
              <a:t>using Data Science </a:t>
            </a:r>
            <a:r>
              <a:rPr lang="en-US" sz="2000" dirty="0" smtClean="0">
                <a:latin typeface="Calibri" panose="020F0502020204030204" pitchFamily="34" charset="0"/>
                <a:cs typeface="Calibri" panose="020F0502020204030204" pitchFamily="34" charset="0"/>
              </a:rPr>
              <a:t>techniques to gather information </a:t>
            </a:r>
            <a:r>
              <a:rPr lang="en-US" sz="2000" dirty="0">
                <a:latin typeface="Calibri" panose="020F0502020204030204" pitchFamily="34" charset="0"/>
                <a:cs typeface="Calibri" panose="020F0502020204030204" pitchFamily="34" charset="0"/>
              </a:rPr>
              <a:t>about data </a:t>
            </a:r>
            <a:r>
              <a:rPr lang="en-US" sz="2000" dirty="0" smtClean="0">
                <a:latin typeface="Calibri" panose="020F0502020204030204" pitchFamily="34" charset="0"/>
                <a:cs typeface="Calibri" panose="020F0502020204030204" pitchFamily="34" charset="0"/>
              </a:rPr>
              <a:t>breaches, their impact and trends. </a:t>
            </a:r>
          </a:p>
          <a:p>
            <a:r>
              <a:rPr lang="en-US" sz="2000" dirty="0" smtClean="0">
                <a:latin typeface="Calibri" panose="020F0502020204030204" pitchFamily="34" charset="0"/>
                <a:cs typeface="Calibri" panose="020F0502020204030204" pitchFamily="34" charset="0"/>
              </a:rPr>
              <a:t>A </a:t>
            </a:r>
            <a:r>
              <a:rPr lang="en-US" sz="2000" dirty="0">
                <a:latin typeface="Calibri" panose="020F0502020204030204" pitchFamily="34" charset="0"/>
                <a:cs typeface="Calibri" panose="020F0502020204030204" pitchFamily="34" charset="0"/>
              </a:rPr>
              <a:t>dataset </a:t>
            </a:r>
            <a:r>
              <a:rPr lang="en-US" sz="2000" dirty="0" smtClean="0">
                <a:latin typeface="Calibri" panose="020F0502020204030204" pitchFamily="34" charset="0"/>
                <a:cs typeface="Calibri" panose="020F0502020204030204" pitchFamily="34" charset="0"/>
              </a:rPr>
              <a:t>from an external website was </a:t>
            </a:r>
            <a:r>
              <a:rPr lang="en-US" sz="2000" dirty="0">
                <a:latin typeface="Calibri" panose="020F0502020204030204" pitchFamily="34" charset="0"/>
                <a:cs typeface="Calibri" panose="020F0502020204030204" pitchFamily="34" charset="0"/>
              </a:rPr>
              <a:t>provided for that </a:t>
            </a:r>
            <a:r>
              <a:rPr lang="en-US" sz="2000" dirty="0" smtClean="0">
                <a:latin typeface="Calibri" panose="020F0502020204030204" pitchFamily="34" charset="0"/>
                <a:cs typeface="Calibri" panose="020F0502020204030204" pitchFamily="34" charset="0"/>
              </a:rPr>
              <a:t>purpose</a:t>
            </a:r>
          </a:p>
          <a:p>
            <a:r>
              <a:rPr lang="en-US" sz="2000" dirty="0" smtClean="0">
                <a:latin typeface="Calibri" panose="020F0502020204030204" pitchFamily="34" charset="0"/>
                <a:cs typeface="Calibri" panose="020F0502020204030204" pitchFamily="34" charset="0"/>
              </a:rPr>
              <a:t>Utilized techniques to perform d</a:t>
            </a:r>
            <a:r>
              <a:rPr lang="en-US" sz="2000" dirty="0" smtClean="0">
                <a:latin typeface="Calibri" panose="020F0502020204030204" pitchFamily="34" charset="0"/>
                <a:cs typeface="Calibri" panose="020F0502020204030204" pitchFamily="34" charset="0"/>
              </a:rPr>
              <a:t>ata transformation, cleaning and integration </a:t>
            </a:r>
          </a:p>
          <a:p>
            <a:r>
              <a:rPr lang="en-US" sz="2000" dirty="0" smtClean="0">
                <a:latin typeface="Calibri" panose="020F0502020204030204" pitchFamily="34" charset="0"/>
                <a:cs typeface="Calibri" panose="020F0502020204030204" pitchFamily="34" charset="0"/>
              </a:rPr>
              <a:t>Performed exploratory data analysis and data visualization to gather insights and answer questions.</a:t>
            </a:r>
          </a:p>
          <a:p>
            <a:r>
              <a:rPr lang="en-US" sz="2000" dirty="0" smtClean="0">
                <a:latin typeface="Calibri" panose="020F0502020204030204" pitchFamily="34" charset="0"/>
                <a:cs typeface="Calibri" panose="020F0502020204030204" pitchFamily="34" charset="0"/>
              </a:rPr>
              <a:t>Determine </a:t>
            </a:r>
            <a:r>
              <a:rPr lang="en-US" sz="2000" dirty="0">
                <a:latin typeface="Calibri" panose="020F0502020204030204" pitchFamily="34" charset="0"/>
                <a:cs typeface="Calibri" panose="020F0502020204030204" pitchFamily="34" charset="0"/>
              </a:rPr>
              <a:t>the best data model to use </a:t>
            </a:r>
            <a:r>
              <a:rPr lang="en-US" sz="2000" dirty="0" smtClean="0">
                <a:latin typeface="Calibri" panose="020F0502020204030204" pitchFamily="34" charset="0"/>
                <a:cs typeface="Calibri" panose="020F0502020204030204" pitchFamily="34" charset="0"/>
              </a:rPr>
              <a:t>for prediction </a:t>
            </a:r>
            <a:endParaRPr lang="en-US" sz="2000" dirty="0">
              <a:latin typeface="Calibri" panose="020F0502020204030204" pitchFamily="34" charset="0"/>
              <a:cs typeface="Calibri" panose="020F0502020204030204" pitchFamily="34" charset="0"/>
            </a:endParaRPr>
          </a:p>
          <a:p>
            <a:pPr lvl="1"/>
            <a:r>
              <a:rPr lang="en-US" sz="2000" dirty="0" smtClean="0">
                <a:latin typeface="Calibri" panose="020F0502020204030204" pitchFamily="34" charset="0"/>
                <a:cs typeface="Calibri" panose="020F0502020204030204" pitchFamily="34" charset="0"/>
              </a:rPr>
              <a:t>Explored different data models by building m</a:t>
            </a:r>
            <a:r>
              <a:rPr lang="en-US" sz="2000" dirty="0" smtClean="0">
                <a:latin typeface="Calibri" panose="020F0502020204030204" pitchFamily="34" charset="0"/>
                <a:cs typeface="Calibri" panose="020F0502020204030204" pitchFamily="34" charset="0"/>
              </a:rPr>
              <a:t>odels  </a:t>
            </a:r>
          </a:p>
          <a:p>
            <a:pPr lvl="1"/>
            <a:r>
              <a:rPr lang="en-US" sz="2000" dirty="0" smtClean="0">
                <a:latin typeface="Calibri" panose="020F0502020204030204" pitchFamily="34" charset="0"/>
                <a:cs typeface="Calibri" panose="020F0502020204030204" pitchFamily="34" charset="0"/>
              </a:rPr>
              <a:t>E</a:t>
            </a:r>
            <a:r>
              <a:rPr lang="en-US" sz="2000" dirty="0" smtClean="0">
                <a:latin typeface="Calibri" panose="020F0502020204030204" pitchFamily="34" charset="0"/>
                <a:cs typeface="Calibri" panose="020F0502020204030204" pitchFamily="34" charset="0"/>
              </a:rPr>
              <a:t>valuated the performance of each model. </a:t>
            </a:r>
          </a:p>
          <a:p>
            <a:pPr lvl="1"/>
            <a:r>
              <a:rPr lang="en-US" sz="2000" dirty="0" smtClean="0">
                <a:latin typeface="Calibri" panose="020F0502020204030204" pitchFamily="34" charset="0"/>
                <a:cs typeface="Calibri" panose="020F0502020204030204" pitchFamily="34" charset="0"/>
              </a:rPr>
              <a:t>Models were built using unsupervised (topic modeling) and supervised (classification) machine learning techniques. </a:t>
            </a:r>
          </a:p>
          <a:p>
            <a:r>
              <a:rPr lang="en-US" sz="2000" dirty="0" smtClean="0">
                <a:latin typeface="Calibri" panose="020F0502020204030204" pitchFamily="34" charset="0"/>
                <a:cs typeface="Calibri" panose="020F0502020204030204" pitchFamily="34" charset="0"/>
              </a:rPr>
              <a:t>Final analysis and story telling: </a:t>
            </a:r>
          </a:p>
          <a:p>
            <a:pPr lvl="1"/>
            <a:r>
              <a:rPr lang="en-US" sz="2000" dirty="0" smtClean="0">
                <a:latin typeface="Calibri" panose="020F0502020204030204" pitchFamily="34" charset="0"/>
                <a:cs typeface="Calibri" panose="020F0502020204030204" pitchFamily="34" charset="0"/>
              </a:rPr>
              <a:t>Interpretation of model outputs</a:t>
            </a:r>
          </a:p>
          <a:p>
            <a:pPr lvl="1"/>
            <a:r>
              <a:rPr lang="en-US" sz="2000" dirty="0" smtClean="0">
                <a:latin typeface="Calibri" panose="020F0502020204030204" pitchFamily="34" charset="0"/>
                <a:cs typeface="Calibri" panose="020F0502020204030204" pitchFamily="34" charset="0"/>
              </a:rPr>
              <a:t>Answer business questions</a:t>
            </a:r>
            <a:endParaRPr lang="en-US" sz="2000" dirty="0" smtClean="0">
              <a:latin typeface="Calibri" panose="020F0502020204030204" pitchFamily="34" charset="0"/>
              <a:cs typeface="Calibri" panose="020F0502020204030204" pitchFamily="34" charset="0"/>
            </a:endParaRPr>
          </a:p>
          <a:p>
            <a:pPr lvl="1"/>
            <a:r>
              <a:rPr lang="en-US" sz="2000" dirty="0" smtClean="0">
                <a:latin typeface="Calibri" panose="020F0502020204030204" pitchFamily="34" charset="0"/>
                <a:cs typeface="Calibri" panose="020F0502020204030204" pitchFamily="34" charset="0"/>
              </a:rPr>
              <a:t>Managerial and technical implications</a:t>
            </a:r>
          </a:p>
          <a:p>
            <a:pPr lvl="1"/>
            <a:endParaRPr lang="en-US" sz="2000" dirty="0" smtClean="0"/>
          </a:p>
        </p:txBody>
      </p:sp>
    </p:spTree>
    <p:extLst>
      <p:ext uri="{BB962C8B-B14F-4D97-AF65-F5344CB8AC3E}">
        <p14:creationId xmlns:p14="http://schemas.microsoft.com/office/powerpoint/2010/main" val="38856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lnSpcReduction="10000"/>
          </a:bodyPr>
          <a:lstStyle/>
          <a:p>
            <a:pPr marL="109728" indent="0" algn="ctr">
              <a:buNone/>
            </a:pPr>
            <a:r>
              <a:rPr lang="en-US" sz="2800" dirty="0">
                <a:latin typeface="Calibri" panose="020F0502020204030204" pitchFamily="34" charset="0"/>
                <a:cs typeface="Calibri" panose="020F0502020204030204" pitchFamily="34" charset="0"/>
              </a:rPr>
              <a:t>Model </a:t>
            </a:r>
            <a:r>
              <a:rPr lang="en-US" sz="2800" dirty="0" smtClean="0">
                <a:latin typeface="Calibri" panose="020F0502020204030204" pitchFamily="34" charset="0"/>
                <a:cs typeface="Calibri" panose="020F0502020204030204" pitchFamily="34" charset="0"/>
              </a:rPr>
              <a:t>Building and Evaluation </a:t>
            </a:r>
          </a:p>
          <a:p>
            <a:pPr marL="109728" indent="0" algn="ctr">
              <a:buNone/>
            </a:pPr>
            <a:r>
              <a:rPr lang="en-US" sz="2800" dirty="0" smtClean="0">
                <a:latin typeface="Calibri" panose="020F0502020204030204" pitchFamily="34" charset="0"/>
                <a:cs typeface="Calibri" panose="020F0502020204030204" pitchFamily="34" charset="0"/>
              </a:rPr>
              <a:t>Classification Report for </a:t>
            </a:r>
            <a:r>
              <a:rPr lang="en-US" sz="2800" dirty="0">
                <a:latin typeface="Calibri" panose="020F0502020204030204" pitchFamily="34" charset="0"/>
                <a:cs typeface="Calibri" panose="020F0502020204030204" pitchFamily="34" charset="0"/>
              </a:rPr>
              <a:t>Naïve Bayes</a:t>
            </a:r>
            <a:endParaRPr lang="en-US" sz="2800" dirty="0" smtClean="0">
              <a:latin typeface="Calibri" panose="020F0502020204030204" pitchFamily="34" charset="0"/>
              <a:cs typeface="Calibri" panose="020F0502020204030204" pitchFamily="34" charset="0"/>
            </a:endParaRPr>
          </a:p>
          <a:p>
            <a:pPr marL="109728" indent="0">
              <a:buNone/>
            </a:pPr>
            <a:r>
              <a:rPr lang="en-US" sz="2800" dirty="0">
                <a:latin typeface="Courier New" panose="02070309020205020404" pitchFamily="49" charset="0"/>
                <a:cs typeface="Courier New" panose="02070309020205020404" pitchFamily="49" charset="0"/>
              </a:rPr>
              <a:t>precision recall f1-score support </a:t>
            </a:r>
          </a:p>
          <a:p>
            <a:pPr marL="109728" indent="0">
              <a:buNone/>
            </a:pPr>
            <a:r>
              <a:rPr lang="en-US" sz="2800" dirty="0">
                <a:latin typeface="Courier New" panose="02070309020205020404" pitchFamily="49" charset="0"/>
                <a:cs typeface="Courier New" panose="02070309020205020404" pitchFamily="49" charset="0"/>
              </a:rPr>
              <a:t>CARD 0.00 0.00 	0.00 		 18 </a:t>
            </a:r>
          </a:p>
          <a:p>
            <a:pPr marL="109728" indent="0">
              <a:buNone/>
            </a:pPr>
            <a:r>
              <a:rPr lang="en-US" sz="2800" dirty="0">
                <a:latin typeface="Courier New" panose="02070309020205020404" pitchFamily="49" charset="0"/>
                <a:cs typeface="Courier New" panose="02070309020205020404" pitchFamily="49" charset="0"/>
              </a:rPr>
              <a:t>DISC 0.78 0.30 	0.43 		504 </a:t>
            </a:r>
          </a:p>
          <a:p>
            <a:pPr marL="109728" indent="0">
              <a:buNone/>
            </a:pPr>
            <a:r>
              <a:rPr lang="en-US" sz="2800" dirty="0">
                <a:latin typeface="Courier New" panose="02070309020205020404" pitchFamily="49" charset="0"/>
                <a:cs typeface="Courier New" panose="02070309020205020404" pitchFamily="49" charset="0"/>
              </a:rPr>
              <a:t>HACK 0.59 0.93 	0.72 		746 </a:t>
            </a:r>
          </a:p>
          <a:p>
            <a:pPr marL="109728" indent="0">
              <a:buNone/>
            </a:pPr>
            <a:r>
              <a:rPr lang="en-US" sz="2800" dirty="0">
                <a:latin typeface="Courier New" panose="02070309020205020404" pitchFamily="49" charset="0"/>
                <a:cs typeface="Courier New" panose="02070309020205020404" pitchFamily="49" charset="0"/>
              </a:rPr>
              <a:t>INSD 0.83 0.21 	0.34 		165 </a:t>
            </a:r>
          </a:p>
          <a:p>
            <a:pPr marL="109728" indent="0">
              <a:buNone/>
            </a:pPr>
            <a:r>
              <a:rPr lang="en-US" sz="2800" dirty="0">
                <a:latin typeface="Courier New" panose="02070309020205020404" pitchFamily="49" charset="0"/>
                <a:cs typeface="Courier New" panose="02070309020205020404" pitchFamily="49" charset="0"/>
              </a:rPr>
              <a:t>PHYS 0.61 0.80 	0.69 		523 </a:t>
            </a:r>
          </a:p>
          <a:p>
            <a:pPr marL="109728" indent="0">
              <a:buNone/>
            </a:pPr>
            <a:r>
              <a:rPr lang="en-US" sz="2800" dirty="0">
                <a:latin typeface="Courier New" panose="02070309020205020404" pitchFamily="49" charset="0"/>
                <a:cs typeface="Courier New" panose="02070309020205020404" pitchFamily="49" charset="0"/>
              </a:rPr>
              <a:t>PORT 0.77 0.75 	0.76 		351 </a:t>
            </a:r>
          </a:p>
          <a:p>
            <a:pPr marL="109728" indent="0">
              <a:buNone/>
            </a:pPr>
            <a:r>
              <a:rPr lang="en-US" sz="2800" dirty="0">
                <a:latin typeface="Courier New" panose="02070309020205020404" pitchFamily="49" charset="0"/>
                <a:cs typeface="Courier New" panose="02070309020205020404" pitchFamily="49" charset="0"/>
              </a:rPr>
              <a:t>STAT 0.00 0.00 	0.00 		 73 </a:t>
            </a:r>
          </a:p>
          <a:p>
            <a:pPr marL="109728" indent="0">
              <a:buNone/>
            </a:pPr>
            <a:r>
              <a:rPr lang="en-US" sz="2800" dirty="0">
                <a:latin typeface="Courier New" panose="02070309020205020404" pitchFamily="49" charset="0"/>
                <a:cs typeface="Courier New" panose="02070309020205020404" pitchFamily="49" charset="0"/>
              </a:rPr>
              <a:t>UNKN 0.00 0.00 	0.00 		 74 </a:t>
            </a:r>
          </a:p>
          <a:p>
            <a:pPr marL="109728" indent="0">
              <a:buNone/>
            </a:pPr>
            <a:r>
              <a:rPr lang="en-US" sz="2800" dirty="0">
                <a:latin typeface="Courier New" panose="02070309020205020404" pitchFamily="49" charset="0"/>
                <a:cs typeface="Courier New" panose="02070309020205020404" pitchFamily="49" charset="0"/>
              </a:rPr>
              <a:t>			avg/total</a:t>
            </a:r>
          </a:p>
          <a:p>
            <a:pPr marL="109728" indent="0">
              <a:buNone/>
            </a:pPr>
            <a:r>
              <a:rPr lang="en-US" sz="2800" dirty="0">
                <a:latin typeface="Courier New" panose="02070309020205020404" pitchFamily="49" charset="0"/>
                <a:cs typeface="Courier New" panose="02070309020205020404" pitchFamily="49" charset="0"/>
              </a:rPr>
              <a:t>	0.63  0.64     0.59 	    2454 </a:t>
            </a:r>
          </a:p>
          <a:p>
            <a:pPr marL="109728" indent="0">
              <a:buNone/>
            </a:pPr>
            <a:endParaRPr lang="en-US" dirty="0" smtClean="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045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Model </a:t>
            </a:r>
            <a:r>
              <a:rPr lang="en-US" sz="2400" dirty="0" smtClean="0">
                <a:latin typeface="Calibri" panose="020F0502020204030204" pitchFamily="34" charset="0"/>
                <a:cs typeface="Calibri" panose="020F0502020204030204" pitchFamily="34" charset="0"/>
              </a:rPr>
              <a:t>Building and Evaluation </a:t>
            </a:r>
          </a:p>
          <a:p>
            <a:pPr marL="109728" indent="0" algn="ctr">
              <a:buNone/>
            </a:pPr>
            <a:r>
              <a:rPr lang="en-US" sz="2400" dirty="0" smtClean="0">
                <a:latin typeface="Calibri" panose="020F0502020204030204" pitchFamily="34" charset="0"/>
                <a:cs typeface="Calibri" panose="020F0502020204030204" pitchFamily="34" charset="0"/>
              </a:rPr>
              <a:t>Naïve </a:t>
            </a:r>
            <a:r>
              <a:rPr lang="en-US" sz="2400" dirty="0">
                <a:latin typeface="Calibri" panose="020F0502020204030204" pitchFamily="34" charset="0"/>
                <a:cs typeface="Calibri" panose="020F0502020204030204" pitchFamily="34" charset="0"/>
              </a:rPr>
              <a:t>Bayes Confusion Matrix</a:t>
            </a:r>
            <a:endParaRPr lang="en-US" sz="2400" dirty="0" smtClean="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898" y="1371600"/>
            <a:ext cx="5647037" cy="4123390"/>
          </a:xfrm>
          <a:prstGeom prst="rect">
            <a:avLst/>
          </a:prstGeom>
        </p:spPr>
      </p:pic>
      <p:sp>
        <p:nvSpPr>
          <p:cNvPr id="4" name="Rectangle 3"/>
          <p:cNvSpPr/>
          <p:nvPr/>
        </p:nvSpPr>
        <p:spPr>
          <a:xfrm>
            <a:off x="3908852" y="5494990"/>
            <a:ext cx="5006548" cy="1015663"/>
          </a:xfrm>
          <a:prstGeom prst="rect">
            <a:avLst/>
          </a:prstGeom>
        </p:spPr>
        <p:txBody>
          <a:bodyPr wrap="square">
            <a:spAutoFit/>
          </a:bodyPr>
          <a:lstStyle/>
          <a:p>
            <a:pPr marL="171450" indent="-17145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Overall accuracy = 0.636919315403</a:t>
            </a:r>
          </a:p>
          <a:p>
            <a:pPr marL="171450" indent="-17145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Highest accuracy shows 'Hack' with 694 correct classifications</a:t>
            </a:r>
          </a:p>
          <a:p>
            <a:pPr marL="171450" indent="-17145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Next highest is 'Phys' with 421 correct classifications, then 'PORT' with 264.</a:t>
            </a:r>
          </a:p>
          <a:p>
            <a:pPr marL="171450" indent="-17145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200 were miscalculated as Hack when they should have been DISC. 153 were miscategorized as 'PHYS' when should be 'DISC'.</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1862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Model </a:t>
            </a:r>
            <a:r>
              <a:rPr lang="en-US" sz="2400" dirty="0" smtClean="0">
                <a:latin typeface="Calibri" panose="020F0502020204030204" pitchFamily="34" charset="0"/>
                <a:cs typeface="Calibri" panose="020F0502020204030204" pitchFamily="34" charset="0"/>
              </a:rPr>
              <a:t>Building and Evaluation - Naïve </a:t>
            </a:r>
            <a:r>
              <a:rPr lang="en-US" sz="2400" dirty="0">
                <a:latin typeface="Calibri" panose="020F0502020204030204" pitchFamily="34" charset="0"/>
                <a:cs typeface="Calibri" panose="020F0502020204030204" pitchFamily="34" charset="0"/>
              </a:rPr>
              <a:t>Bayes – ROC Curve</a:t>
            </a:r>
            <a:endParaRPr lang="en-US" sz="2400" dirty="0" smtClean="0">
              <a:latin typeface="Calibri" panose="020F0502020204030204" pitchFamily="34" charset="0"/>
              <a:cs typeface="Calibri" panose="020F0502020204030204" pitchFamily="34" charset="0"/>
            </a:endParaRPr>
          </a:p>
        </p:txBody>
      </p:sp>
      <p:sp>
        <p:nvSpPr>
          <p:cNvPr id="5" name="Rectangle 4"/>
          <p:cNvSpPr/>
          <p:nvPr/>
        </p:nvSpPr>
        <p:spPr>
          <a:xfrm>
            <a:off x="990600" y="886691"/>
            <a:ext cx="7657070" cy="1077218"/>
          </a:xfrm>
          <a:prstGeom prst="rect">
            <a:avLst/>
          </a:prstGeom>
        </p:spPr>
        <p:txBody>
          <a:bodyPr wrap="square">
            <a:spAutoFit/>
          </a:bodyPr>
          <a:lstStyle/>
          <a:p>
            <a:r>
              <a:rPr lang="en-US" sz="1600" b="1" dirty="0">
                <a:latin typeface="Calibri" panose="020F0502020204030204" pitchFamily="34" charset="0"/>
                <a:cs typeface="Calibri" panose="020F0502020204030204" pitchFamily="34" charset="0"/>
              </a:rPr>
              <a:t>Explanation of the ROC Curves: The steeper the curve the more accurate it is</a:t>
            </a:r>
            <a:r>
              <a:rPr lang="en-US" sz="1600" b="1" dirty="0" smtClean="0">
                <a:latin typeface="Calibri" panose="020F0502020204030204" pitchFamily="34" charset="0"/>
                <a:cs typeface="Calibri" panose="020F0502020204030204" pitchFamily="34" charset="0"/>
              </a:rPr>
              <a:t>.</a:t>
            </a:r>
            <a:endParaRPr lang="en-US" sz="1600" b="1"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highest accuracy is shown by the CARD </a:t>
            </a:r>
            <a:r>
              <a:rPr lang="en-US" sz="1600" dirty="0" smtClean="0">
                <a:latin typeface="Calibri" panose="020F0502020204030204" pitchFamily="34" charset="0"/>
                <a:cs typeface="Calibri" panose="020F0502020204030204" pitchFamily="34" charset="0"/>
              </a:rPr>
              <a:t>breach type, </a:t>
            </a:r>
            <a:r>
              <a:rPr lang="en-US" sz="1600" dirty="0">
                <a:latin typeface="Calibri" panose="020F0502020204030204" pitchFamily="34" charset="0"/>
                <a:cs typeface="Calibri" panose="020F0502020204030204" pitchFamily="34" charset="0"/>
              </a:rPr>
              <a:t>followed by </a:t>
            </a:r>
            <a:r>
              <a:rPr lang="en-US" sz="1600" dirty="0" smtClean="0">
                <a:latin typeface="Calibri" panose="020F0502020204030204" pitchFamily="34" charset="0"/>
                <a:cs typeface="Calibri" panose="020F0502020204030204" pitchFamily="34" charset="0"/>
              </a:rPr>
              <a:t>PORT.</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lowest accuracy is shown by the UNKN breach type. </a:t>
            </a:r>
          </a:p>
          <a:p>
            <a:r>
              <a:rPr lang="en-US" sz="1600" dirty="0">
                <a:latin typeface="Calibri" panose="020F0502020204030204" pitchFamily="34" charset="0"/>
                <a:cs typeface="Calibri" panose="020F0502020204030204" pitchFamily="34" charset="0"/>
              </a:rPr>
              <a:t>This is a better model than </a:t>
            </a:r>
            <a:r>
              <a:rPr lang="en-US" sz="1600" dirty="0" smtClean="0">
                <a:latin typeface="Calibri" panose="020F0502020204030204" pitchFamily="34" charset="0"/>
                <a:cs typeface="Calibri" panose="020F0502020204030204" pitchFamily="34" charset="0"/>
              </a:rPr>
              <a:t>shown by the confusion matrix.</a:t>
            </a:r>
            <a:endParaRPr lang="en-US" sz="1600" dirty="0">
              <a:latin typeface="Calibri" panose="020F0502020204030204" pitchFamily="34" charset="0"/>
              <a:cs typeface="Calibri" panose="020F050202020403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91" y="1963907"/>
            <a:ext cx="6921006" cy="4055891"/>
          </a:xfrm>
          <a:prstGeom prst="rect">
            <a:avLst/>
          </a:prstGeom>
        </p:spPr>
      </p:pic>
    </p:spTree>
    <p:extLst>
      <p:ext uri="{BB962C8B-B14F-4D97-AF65-F5344CB8AC3E}">
        <p14:creationId xmlns:p14="http://schemas.microsoft.com/office/powerpoint/2010/main" val="427340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lnSpcReduction="10000"/>
          </a:bodyPr>
          <a:lstStyle/>
          <a:p>
            <a:pPr marL="109728" indent="0" algn="ctr">
              <a:buNone/>
            </a:pPr>
            <a:r>
              <a:rPr lang="en-US" sz="2800" dirty="0">
                <a:latin typeface="Calibri" panose="020F0502020204030204" pitchFamily="34" charset="0"/>
                <a:cs typeface="Calibri" panose="020F0502020204030204" pitchFamily="34" charset="0"/>
              </a:rPr>
              <a:t>Model </a:t>
            </a:r>
            <a:r>
              <a:rPr lang="en-US" sz="2800" dirty="0" smtClean="0">
                <a:latin typeface="Calibri" panose="020F0502020204030204" pitchFamily="34" charset="0"/>
                <a:cs typeface="Calibri" panose="020F0502020204030204" pitchFamily="34" charset="0"/>
              </a:rPr>
              <a:t>Building and Evaluation </a:t>
            </a:r>
          </a:p>
          <a:p>
            <a:pPr marL="109728" indent="0" algn="ctr">
              <a:buNone/>
            </a:pPr>
            <a:r>
              <a:rPr lang="en-US" sz="2800" dirty="0">
                <a:latin typeface="Calibri" panose="020F0502020204030204" pitchFamily="34" charset="0"/>
                <a:cs typeface="Calibri" panose="020F0502020204030204" pitchFamily="34" charset="0"/>
              </a:rPr>
              <a:t>Fit </a:t>
            </a:r>
            <a:r>
              <a:rPr lang="en-US" sz="2800" dirty="0" smtClean="0">
                <a:latin typeface="Calibri" panose="020F0502020204030204" pitchFamily="34" charset="0"/>
                <a:cs typeface="Calibri" panose="020F0502020204030204" pitchFamily="34" charset="0"/>
              </a:rPr>
              <a:t>Data </a:t>
            </a:r>
            <a:r>
              <a:rPr lang="en-US" sz="2800" dirty="0">
                <a:latin typeface="Calibri" panose="020F0502020204030204" pitchFamily="34" charset="0"/>
                <a:cs typeface="Calibri" panose="020F0502020204030204" pitchFamily="34" charset="0"/>
              </a:rPr>
              <a:t>to SVM model/Classification </a:t>
            </a:r>
            <a:r>
              <a:rPr lang="en-US" sz="2800" dirty="0" smtClean="0">
                <a:latin typeface="Calibri" panose="020F0502020204030204" pitchFamily="34" charset="0"/>
                <a:cs typeface="Calibri" panose="020F0502020204030204" pitchFamily="34" charset="0"/>
              </a:rPr>
              <a:t>Report</a:t>
            </a:r>
          </a:p>
          <a:p>
            <a:pPr marL="109728" indent="0">
              <a:buNone/>
            </a:pPr>
            <a:r>
              <a:rPr lang="en-US" sz="2800" dirty="0">
                <a:latin typeface="Courier New" panose="02070309020205020404" pitchFamily="49" charset="0"/>
                <a:cs typeface="Courier New" panose="02070309020205020404" pitchFamily="49" charset="0"/>
              </a:rPr>
              <a:t>precision recall f1-score support </a:t>
            </a:r>
          </a:p>
          <a:p>
            <a:pPr marL="109728" indent="0">
              <a:buNone/>
            </a:pPr>
            <a:r>
              <a:rPr lang="en-US" sz="2800" dirty="0">
                <a:latin typeface="Courier New" panose="02070309020205020404" pitchFamily="49" charset="0"/>
                <a:cs typeface="Courier New" panose="02070309020205020404" pitchFamily="49" charset="0"/>
              </a:rPr>
              <a:t>CARD 0.67 0.44 	0.53 	 18 </a:t>
            </a:r>
          </a:p>
          <a:p>
            <a:pPr marL="109728" indent="0">
              <a:buNone/>
            </a:pPr>
            <a:r>
              <a:rPr lang="en-US" sz="2800" dirty="0">
                <a:latin typeface="Courier New" panose="02070309020205020404" pitchFamily="49" charset="0"/>
                <a:cs typeface="Courier New" panose="02070309020205020404" pitchFamily="49" charset="0"/>
              </a:rPr>
              <a:t>DISC 0.71 0.70 	0.71 	504 </a:t>
            </a:r>
          </a:p>
          <a:p>
            <a:pPr marL="109728" indent="0">
              <a:buNone/>
            </a:pPr>
            <a:r>
              <a:rPr lang="en-US" sz="2800" dirty="0">
                <a:latin typeface="Courier New" panose="02070309020205020404" pitchFamily="49" charset="0"/>
                <a:cs typeface="Courier New" panose="02070309020205020404" pitchFamily="49" charset="0"/>
              </a:rPr>
              <a:t>HACK 0.83 0.87 	0.85 	746 </a:t>
            </a:r>
          </a:p>
          <a:p>
            <a:pPr marL="109728" indent="0">
              <a:buNone/>
            </a:pPr>
            <a:r>
              <a:rPr lang="en-US" sz="2800" dirty="0">
                <a:latin typeface="Courier New" panose="02070309020205020404" pitchFamily="49" charset="0"/>
                <a:cs typeface="Courier New" panose="02070309020205020404" pitchFamily="49" charset="0"/>
              </a:rPr>
              <a:t>INSD 0.84 0.77 	0.80 	165 </a:t>
            </a:r>
          </a:p>
          <a:p>
            <a:pPr marL="109728" indent="0">
              <a:buNone/>
            </a:pPr>
            <a:r>
              <a:rPr lang="en-US" sz="2800" dirty="0">
                <a:latin typeface="Courier New" panose="02070309020205020404" pitchFamily="49" charset="0"/>
                <a:cs typeface="Courier New" panose="02070309020205020404" pitchFamily="49" charset="0"/>
              </a:rPr>
              <a:t>PHYS 0.74 0.82 	0.78 	523 </a:t>
            </a:r>
          </a:p>
          <a:p>
            <a:pPr marL="109728" indent="0">
              <a:buNone/>
            </a:pPr>
            <a:r>
              <a:rPr lang="en-US" sz="2800" dirty="0">
                <a:latin typeface="Courier New" panose="02070309020205020404" pitchFamily="49" charset="0"/>
                <a:cs typeface="Courier New" panose="02070309020205020404" pitchFamily="49" charset="0"/>
              </a:rPr>
              <a:t>PORT 0.84 0.90 	0.87 	351 </a:t>
            </a:r>
          </a:p>
          <a:p>
            <a:pPr marL="109728" indent="0">
              <a:buNone/>
            </a:pPr>
            <a:r>
              <a:rPr lang="en-US" sz="2800" dirty="0">
                <a:latin typeface="Courier New" panose="02070309020205020404" pitchFamily="49" charset="0"/>
                <a:cs typeface="Courier New" panose="02070309020205020404" pitchFamily="49" charset="0"/>
              </a:rPr>
              <a:t>STAT 0.73 0.52 	0.61 	 73 </a:t>
            </a:r>
          </a:p>
          <a:p>
            <a:pPr marL="109728" indent="0">
              <a:buNone/>
            </a:pPr>
            <a:r>
              <a:rPr lang="en-US" sz="2800" dirty="0">
                <a:latin typeface="Courier New" panose="02070309020205020404" pitchFamily="49" charset="0"/>
                <a:cs typeface="Courier New" panose="02070309020205020404" pitchFamily="49" charset="0"/>
              </a:rPr>
              <a:t>UNKN 0.67 0.05 	0.10 	 74 </a:t>
            </a:r>
          </a:p>
          <a:p>
            <a:pPr marL="109728" indent="0">
              <a:buNone/>
            </a:pPr>
            <a:r>
              <a:rPr lang="en-US" sz="2800" dirty="0">
                <a:latin typeface="Courier New" panose="02070309020205020404" pitchFamily="49" charset="0"/>
                <a:cs typeface="Courier New" panose="02070309020205020404" pitchFamily="49" charset="0"/>
              </a:rPr>
              <a:t>avg/total</a:t>
            </a:r>
          </a:p>
          <a:p>
            <a:pPr marL="109728" indent="0">
              <a:buNone/>
            </a:pPr>
            <a:r>
              <a:rPr lang="en-US" sz="2800" dirty="0" smtClean="0">
                <a:latin typeface="Courier New" panose="02070309020205020404" pitchFamily="49" charset="0"/>
                <a:cs typeface="Courier New" panose="02070309020205020404" pitchFamily="49" charset="0"/>
              </a:rPr>
              <a:t>	 0.78 </a:t>
            </a:r>
            <a:r>
              <a:rPr lang="en-US" sz="2800" dirty="0">
                <a:latin typeface="Courier New" panose="02070309020205020404" pitchFamily="49" charset="0"/>
                <a:cs typeface="Courier New" panose="02070309020205020404" pitchFamily="49" charset="0"/>
              </a:rPr>
              <a:t>0.78 </a:t>
            </a:r>
            <a:r>
              <a:rPr lang="en-US" sz="2800" dirty="0" smtClean="0">
                <a:latin typeface="Courier New" panose="02070309020205020404" pitchFamily="49" charset="0"/>
                <a:cs typeface="Courier New" panose="02070309020205020404" pitchFamily="49" charset="0"/>
              </a:rPr>
              <a:t>  0.77    2454 </a:t>
            </a:r>
            <a:endParaRPr lang="en-US" sz="2800" dirty="0">
              <a:latin typeface="Courier New" panose="02070309020205020404" pitchFamily="49" charset="0"/>
              <a:cs typeface="Courier New" panose="02070309020205020404" pitchFamily="49" charset="0"/>
            </a:endParaRPr>
          </a:p>
          <a:p>
            <a:pPr marL="109728" indent="0">
              <a:buNone/>
            </a:pPr>
            <a:endParaRPr lang="en-US"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13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a:t>
            </a:r>
            <a:r>
              <a:rPr lang="en-US" sz="2400" dirty="0" smtClean="0">
                <a:latin typeface="Calibri" panose="020F0502020204030204" pitchFamily="34" charset="0"/>
                <a:cs typeface="Calibri" panose="020F0502020204030204" pitchFamily="34" charset="0"/>
              </a:rPr>
              <a:t>Building and Evaluation - SVM </a:t>
            </a:r>
            <a:r>
              <a:rPr lang="en-US" sz="2400" dirty="0">
                <a:latin typeface="Calibri" panose="020F0502020204030204" pitchFamily="34" charset="0"/>
                <a:cs typeface="Calibri" panose="020F0502020204030204" pitchFamily="34" charset="0"/>
              </a:rPr>
              <a:t>Confusion Matrix</a:t>
            </a:r>
            <a:endParaRPr lang="en-US" sz="2400" dirty="0" smtClean="0">
              <a:latin typeface="Calibri" panose="020F0502020204030204" pitchFamily="34" charset="0"/>
              <a:cs typeface="Calibri" panose="020F0502020204030204" pitchFamily="34" charset="0"/>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91" y="990600"/>
            <a:ext cx="6672648" cy="4424870"/>
          </a:xfrm>
          <a:prstGeom prst="rect">
            <a:avLst/>
          </a:prstGeom>
        </p:spPr>
      </p:pic>
      <p:sp>
        <p:nvSpPr>
          <p:cNvPr id="7" name="Content Placeholder 1"/>
          <p:cNvSpPr txBox="1">
            <a:spLocks/>
          </p:cNvSpPr>
          <p:nvPr/>
        </p:nvSpPr>
        <p:spPr>
          <a:xfrm>
            <a:off x="580768" y="5463362"/>
            <a:ext cx="8106032" cy="764443"/>
          </a:xfrm>
          <a:prstGeom prst="rect">
            <a:avLst/>
          </a:prstGeom>
        </p:spPr>
        <p:txBody>
          <a:bodyPr vert="horz">
            <a:normAutofit fontScale="40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Overall accuracy = 0.783211083945</a:t>
            </a:r>
          </a:p>
          <a:p>
            <a:r>
              <a:rPr lang="en-US" dirty="0"/>
              <a:t>Highest accuracy shows 'Hack' with 646 correct classifications</a:t>
            </a:r>
          </a:p>
          <a:p>
            <a:r>
              <a:rPr lang="en-US" dirty="0"/>
              <a:t>Next highest is 'Phys' with 429 correct classifications, then 'DISC' with 354 and PORT with 316.</a:t>
            </a:r>
          </a:p>
          <a:p>
            <a:pPr marL="109728" indent="0">
              <a:buNone/>
            </a:pPr>
            <a:endParaRPr lang="en-US" dirty="0">
              <a:latin typeface="Courier New" panose="02070309020205020404" pitchFamily="49" charset="0"/>
              <a:cs typeface="Courier New" panose="02070309020205020404" pitchFamily="49" charset="0"/>
            </a:endParaRPr>
          </a:p>
          <a:p>
            <a:pPr marL="109728" indent="0" defTabSz="914400" fontAlgn="auto">
              <a:buFont typeface="Wingdings 3"/>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344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Model </a:t>
            </a:r>
            <a:r>
              <a:rPr lang="en-US" sz="2400" dirty="0" smtClean="0">
                <a:latin typeface="Calibri" panose="020F0502020204030204" pitchFamily="34" charset="0"/>
                <a:cs typeface="Calibri" panose="020F0502020204030204" pitchFamily="34" charset="0"/>
              </a:rPr>
              <a:t>Building and Evaluation </a:t>
            </a:r>
          </a:p>
          <a:p>
            <a:pPr marL="109728" indent="0" algn="ctr">
              <a:buNone/>
            </a:pPr>
            <a:r>
              <a:rPr lang="en-US" sz="2400" dirty="0" smtClean="0">
                <a:latin typeface="Calibri" panose="020F0502020204030204" pitchFamily="34" charset="0"/>
                <a:cs typeface="Calibri" panose="020F0502020204030204" pitchFamily="34" charset="0"/>
              </a:rPr>
              <a:t>Fit </a:t>
            </a:r>
            <a:r>
              <a:rPr lang="en-US" sz="2400" dirty="0">
                <a:latin typeface="Calibri" panose="020F0502020204030204" pitchFamily="34" charset="0"/>
                <a:cs typeface="Calibri" panose="020F0502020204030204" pitchFamily="34" charset="0"/>
              </a:rPr>
              <a:t>Data to Random Forest </a:t>
            </a:r>
            <a:r>
              <a:rPr lang="en-US" sz="2400" dirty="0" smtClean="0">
                <a:latin typeface="Calibri" panose="020F0502020204030204" pitchFamily="34" charset="0"/>
                <a:cs typeface="Calibri" panose="020F0502020204030204" pitchFamily="34" charset="0"/>
              </a:rPr>
              <a:t>model / Classification </a:t>
            </a:r>
            <a:r>
              <a:rPr lang="en-US" sz="2400" dirty="0">
                <a:latin typeface="Calibri" panose="020F0502020204030204" pitchFamily="34" charset="0"/>
                <a:cs typeface="Calibri" panose="020F0502020204030204" pitchFamily="34" charset="0"/>
              </a:rPr>
              <a:t>Report</a:t>
            </a:r>
            <a:endParaRPr lang="en-US" sz="2400" dirty="0" smtClean="0">
              <a:latin typeface="Calibri" panose="020F0502020204030204" pitchFamily="34" charset="0"/>
              <a:cs typeface="Calibri" panose="020F0502020204030204" pitchFamily="34" charset="0"/>
            </a:endParaRPr>
          </a:p>
          <a:p>
            <a:pPr marL="109728" indent="0">
              <a:buNone/>
            </a:pPr>
            <a:r>
              <a:rPr lang="en-US" sz="2400" dirty="0">
                <a:latin typeface="Courier New" panose="02070309020205020404" pitchFamily="49" charset="0"/>
                <a:cs typeface="Courier New" panose="02070309020205020404" pitchFamily="49" charset="0"/>
              </a:rPr>
              <a:t>precision recall f1-score support </a:t>
            </a:r>
          </a:p>
          <a:p>
            <a:pPr marL="109728" indent="0">
              <a:buNone/>
            </a:pPr>
            <a:r>
              <a:rPr lang="en-US" sz="2400" dirty="0">
                <a:latin typeface="Courier New" panose="02070309020205020404" pitchFamily="49" charset="0"/>
                <a:cs typeface="Courier New" panose="02070309020205020404" pitchFamily="49" charset="0"/>
              </a:rPr>
              <a:t>CARD 1.00 1.00 	1.00 		 18 </a:t>
            </a:r>
          </a:p>
          <a:p>
            <a:pPr marL="109728" indent="0">
              <a:buNone/>
            </a:pPr>
            <a:r>
              <a:rPr lang="en-US" sz="2400" dirty="0">
                <a:latin typeface="Courier New" panose="02070309020205020404" pitchFamily="49" charset="0"/>
                <a:cs typeface="Courier New" panose="02070309020205020404" pitchFamily="49" charset="0"/>
              </a:rPr>
              <a:t>DISC 0.88 0.88 	0.88 		504 </a:t>
            </a:r>
          </a:p>
          <a:p>
            <a:pPr marL="109728" indent="0">
              <a:buNone/>
            </a:pPr>
            <a:r>
              <a:rPr lang="en-US" sz="2400" dirty="0">
                <a:latin typeface="Courier New" panose="02070309020205020404" pitchFamily="49" charset="0"/>
                <a:cs typeface="Courier New" panose="02070309020205020404" pitchFamily="49" charset="0"/>
              </a:rPr>
              <a:t>HACK 0.97 0.94 	0.96 		746 </a:t>
            </a:r>
          </a:p>
          <a:p>
            <a:pPr marL="109728" indent="0">
              <a:buNone/>
            </a:pPr>
            <a:r>
              <a:rPr lang="en-US" sz="2400" dirty="0">
                <a:latin typeface="Courier New" panose="02070309020205020404" pitchFamily="49" charset="0"/>
                <a:cs typeface="Courier New" panose="02070309020205020404" pitchFamily="49" charset="0"/>
              </a:rPr>
              <a:t>INSD 1.00 0.99 	1.00 		165 </a:t>
            </a:r>
          </a:p>
          <a:p>
            <a:pPr marL="109728" indent="0">
              <a:buNone/>
            </a:pPr>
            <a:r>
              <a:rPr lang="en-US" sz="2400" dirty="0">
                <a:latin typeface="Courier New" panose="02070309020205020404" pitchFamily="49" charset="0"/>
                <a:cs typeface="Courier New" panose="02070309020205020404" pitchFamily="49" charset="0"/>
              </a:rPr>
              <a:t>PHYS 0.89 0.96 	0.92 		523 </a:t>
            </a:r>
          </a:p>
          <a:p>
            <a:pPr marL="109728" indent="0">
              <a:buNone/>
            </a:pPr>
            <a:r>
              <a:rPr lang="en-US" sz="2400" dirty="0">
                <a:latin typeface="Courier New" panose="02070309020205020404" pitchFamily="49" charset="0"/>
                <a:cs typeface="Courier New" panose="02070309020205020404" pitchFamily="49" charset="0"/>
              </a:rPr>
              <a:t>PORT 1.00 1.00 	1.00 		351 </a:t>
            </a:r>
          </a:p>
          <a:p>
            <a:pPr marL="109728" indent="0">
              <a:buNone/>
            </a:pPr>
            <a:r>
              <a:rPr lang="en-US" sz="2400" dirty="0">
                <a:latin typeface="Courier New" panose="02070309020205020404" pitchFamily="49" charset="0"/>
                <a:cs typeface="Courier New" panose="02070309020205020404" pitchFamily="49" charset="0"/>
              </a:rPr>
              <a:t>STAT 1.00 1.00 	1.00 		 73 </a:t>
            </a:r>
          </a:p>
          <a:p>
            <a:pPr marL="109728" indent="0">
              <a:buNone/>
            </a:pPr>
            <a:r>
              <a:rPr lang="en-US" sz="2400" dirty="0">
                <a:latin typeface="Courier New" panose="02070309020205020404" pitchFamily="49" charset="0"/>
                <a:cs typeface="Courier New" panose="02070309020205020404" pitchFamily="49" charset="0"/>
              </a:rPr>
              <a:t>UNKN 1.00 0.77 	0.87 		 74 </a:t>
            </a:r>
          </a:p>
          <a:p>
            <a:pPr marL="109728" indent="0">
              <a:buNone/>
            </a:pPr>
            <a:r>
              <a:rPr lang="en-US" sz="2400" dirty="0">
                <a:latin typeface="Courier New" panose="02070309020205020404" pitchFamily="49" charset="0"/>
                <a:cs typeface="Courier New" panose="02070309020205020404" pitchFamily="49" charset="0"/>
              </a:rPr>
              <a:t>			avg/total </a:t>
            </a:r>
          </a:p>
          <a:p>
            <a:pPr marL="109728"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0.94 0.94 </a:t>
            </a:r>
            <a:r>
              <a:rPr lang="en-US" sz="2400" dirty="0">
                <a:latin typeface="Courier New" panose="02070309020205020404" pitchFamily="49" charset="0"/>
                <a:cs typeface="Courier New" panose="02070309020205020404" pitchFamily="49" charset="0"/>
              </a:rPr>
              <a:t>	0.94 	    2454 </a:t>
            </a:r>
          </a:p>
          <a:p>
            <a:pPr marL="109728" indent="0">
              <a:buNone/>
            </a:pPr>
            <a:endParaRPr lang="en-US"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701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1000"/>
            <a:ext cx="8382000" cy="6336375"/>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Model </a:t>
            </a:r>
            <a:r>
              <a:rPr lang="en-US" sz="2400" dirty="0" smtClean="0">
                <a:latin typeface="Calibri" panose="020F0502020204030204" pitchFamily="34" charset="0"/>
                <a:cs typeface="Calibri" panose="020F0502020204030204" pitchFamily="34" charset="0"/>
              </a:rPr>
              <a:t>Building and Evaluation – </a:t>
            </a:r>
          </a:p>
          <a:p>
            <a:pPr marL="109728" indent="0" algn="ctr">
              <a:buNone/>
            </a:pPr>
            <a:r>
              <a:rPr lang="en-US" sz="2400" dirty="0" smtClean="0">
                <a:latin typeface="Calibri" panose="020F0502020204030204" pitchFamily="34" charset="0"/>
                <a:cs typeface="Calibri" panose="020F0502020204030204" pitchFamily="34" charset="0"/>
              </a:rPr>
              <a:t>Random </a:t>
            </a:r>
            <a:r>
              <a:rPr lang="en-US" sz="2400" dirty="0">
                <a:latin typeface="Calibri" panose="020F0502020204030204" pitchFamily="34" charset="0"/>
                <a:cs typeface="Calibri" panose="020F0502020204030204" pitchFamily="34" charset="0"/>
              </a:rPr>
              <a:t>Forest Confusion </a:t>
            </a:r>
            <a:r>
              <a:rPr lang="en-US" sz="2400" dirty="0" smtClean="0">
                <a:latin typeface="Calibri" panose="020F0502020204030204" pitchFamily="34" charset="0"/>
                <a:cs typeface="Calibri" panose="020F0502020204030204" pitchFamily="34" charset="0"/>
              </a:rPr>
              <a:t>Matrix</a:t>
            </a:r>
          </a:p>
          <a:p>
            <a:pPr marL="109728" indent="0">
              <a:buNone/>
            </a:pPr>
            <a:endParaRPr lang="en-US" sz="2400" dirty="0" smtClean="0">
              <a:latin typeface="Calibri" panose="020F0502020204030204" pitchFamily="34" charset="0"/>
              <a:cs typeface="Calibri" panose="020F0502020204030204" pitchFamily="34" charset="0"/>
            </a:endParaRPr>
          </a:p>
        </p:txBody>
      </p:sp>
      <p:pic>
        <p:nvPicPr>
          <p:cNvPr id="6" name="Content Placeholder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80216"/>
            <a:ext cx="6629400" cy="3859565"/>
          </a:xfrm>
          <a:prstGeom prst="rect">
            <a:avLst/>
          </a:prstGeom>
        </p:spPr>
      </p:pic>
      <p:sp>
        <p:nvSpPr>
          <p:cNvPr id="8" name="Content Placeholder 1"/>
          <p:cNvSpPr txBox="1">
            <a:spLocks/>
          </p:cNvSpPr>
          <p:nvPr/>
        </p:nvSpPr>
        <p:spPr>
          <a:xfrm>
            <a:off x="3276600" y="5139781"/>
            <a:ext cx="5737654" cy="1577594"/>
          </a:xfrm>
          <a:prstGeom prst="rect">
            <a:avLst/>
          </a:prstGeom>
        </p:spPr>
        <p:txBody>
          <a:bodyPr vert="horz">
            <a:normAutofit fontScale="2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4400" dirty="0" smtClean="0">
                <a:latin typeface="Calibri" panose="020F0502020204030204" pitchFamily="34" charset="0"/>
                <a:cs typeface="Calibri" panose="020F0502020204030204" pitchFamily="34" charset="0"/>
              </a:rPr>
              <a:t>Overall </a:t>
            </a:r>
            <a:r>
              <a:rPr lang="en-US" sz="4400" dirty="0">
                <a:latin typeface="Calibri" panose="020F0502020204030204" pitchFamily="34" charset="0"/>
                <a:cs typeface="Calibri" panose="020F0502020204030204" pitchFamily="34" charset="0"/>
              </a:rPr>
              <a:t>accuracy </a:t>
            </a:r>
            <a:r>
              <a:rPr lang="en-US" sz="4400" dirty="0" smtClean="0">
                <a:latin typeface="Calibri" panose="020F0502020204030204" pitchFamily="34" charset="0"/>
                <a:cs typeface="Calibri" panose="020F0502020204030204" pitchFamily="34" charset="0"/>
              </a:rPr>
              <a:t>.</a:t>
            </a:r>
            <a:r>
              <a:rPr lang="en-US" sz="4400" dirty="0">
                <a:latin typeface="Calibri" panose="020F0502020204030204" pitchFamily="34" charset="0"/>
                <a:cs typeface="Calibri" panose="020F0502020204030204" pitchFamily="34" charset="0"/>
              </a:rPr>
              <a:t>941320293399</a:t>
            </a:r>
          </a:p>
          <a:p>
            <a:r>
              <a:rPr lang="en-US" sz="4400" dirty="0">
                <a:latin typeface="Calibri" panose="020F0502020204030204" pitchFamily="34" charset="0"/>
                <a:cs typeface="Calibri" panose="020F0502020204030204" pitchFamily="34" charset="0"/>
              </a:rPr>
              <a:t>CARD, STAT at 1.0 accuracy</a:t>
            </a:r>
          </a:p>
          <a:p>
            <a:r>
              <a:rPr lang="en-US" sz="4400" dirty="0">
                <a:latin typeface="Calibri" panose="020F0502020204030204" pitchFamily="34" charset="0"/>
                <a:cs typeface="Calibri" panose="020F0502020204030204" pitchFamily="34" charset="0"/>
              </a:rPr>
              <a:t>PORT - 350 correctly predicted, </a:t>
            </a:r>
            <a:r>
              <a:rPr lang="en-US" sz="4400" dirty="0" smtClean="0">
                <a:latin typeface="Calibri" panose="020F0502020204030204" pitchFamily="34" charset="0"/>
                <a:cs typeface="Calibri" panose="020F0502020204030204" pitchFamily="34" charset="0"/>
              </a:rPr>
              <a:t>  01 </a:t>
            </a:r>
            <a:r>
              <a:rPr lang="en-US" sz="4400" dirty="0">
                <a:latin typeface="Calibri" panose="020F0502020204030204" pitchFamily="34" charset="0"/>
                <a:cs typeface="Calibri" panose="020F0502020204030204" pitchFamily="34" charset="0"/>
              </a:rPr>
              <a:t>miscategorized as DISC</a:t>
            </a:r>
          </a:p>
          <a:p>
            <a:r>
              <a:rPr lang="en-US" sz="4400" dirty="0">
                <a:latin typeface="Calibri" panose="020F0502020204030204" pitchFamily="34" charset="0"/>
                <a:cs typeface="Calibri" panose="020F0502020204030204" pitchFamily="34" charset="0"/>
              </a:rPr>
              <a:t>INSD - 164 correctly predicted, </a:t>
            </a:r>
            <a:r>
              <a:rPr lang="en-US" sz="4400" dirty="0" smtClean="0">
                <a:latin typeface="Calibri" panose="020F0502020204030204" pitchFamily="34" charset="0"/>
                <a:cs typeface="Calibri" panose="020F0502020204030204" pitchFamily="34" charset="0"/>
              </a:rPr>
              <a:t>   01 </a:t>
            </a:r>
            <a:r>
              <a:rPr lang="en-US" sz="4400" dirty="0">
                <a:latin typeface="Calibri" panose="020F0502020204030204" pitchFamily="34" charset="0"/>
                <a:cs typeface="Calibri" panose="020F0502020204030204" pitchFamily="34" charset="0"/>
              </a:rPr>
              <a:t>miscategorized as HACK</a:t>
            </a:r>
          </a:p>
          <a:p>
            <a:r>
              <a:rPr lang="en-US" sz="4400" dirty="0">
                <a:latin typeface="Calibri" panose="020F0502020204030204" pitchFamily="34" charset="0"/>
                <a:cs typeface="Calibri" panose="020F0502020204030204" pitchFamily="34" charset="0"/>
              </a:rPr>
              <a:t>PHYS - 501 correctly predicted, </a:t>
            </a:r>
            <a:r>
              <a:rPr lang="en-US" sz="4400" dirty="0" smtClean="0">
                <a:latin typeface="Calibri" panose="020F0502020204030204" pitchFamily="34" charset="0"/>
                <a:cs typeface="Calibri" panose="020F0502020204030204" pitchFamily="34" charset="0"/>
              </a:rPr>
              <a:t>  06 </a:t>
            </a:r>
            <a:r>
              <a:rPr lang="en-US" sz="4400" dirty="0">
                <a:latin typeface="Calibri" panose="020F0502020204030204" pitchFamily="34" charset="0"/>
                <a:cs typeface="Calibri" panose="020F0502020204030204" pitchFamily="34" charset="0"/>
              </a:rPr>
              <a:t>miscategorized as HACK, </a:t>
            </a:r>
            <a:r>
              <a:rPr lang="en-US" sz="4400" dirty="0" smtClean="0">
                <a:latin typeface="Calibri" panose="020F0502020204030204" pitchFamily="34" charset="0"/>
                <a:cs typeface="Calibri" panose="020F0502020204030204" pitchFamily="34" charset="0"/>
              </a:rPr>
              <a:t> 16 </a:t>
            </a:r>
            <a:r>
              <a:rPr lang="en-US" sz="4400" dirty="0">
                <a:latin typeface="Calibri" panose="020F0502020204030204" pitchFamily="34" charset="0"/>
                <a:cs typeface="Calibri" panose="020F0502020204030204" pitchFamily="34" charset="0"/>
              </a:rPr>
              <a:t>miscategorized as DISC</a:t>
            </a:r>
          </a:p>
          <a:p>
            <a:r>
              <a:rPr lang="en-US" sz="4400" dirty="0">
                <a:latin typeface="Calibri" panose="020F0502020204030204" pitchFamily="34" charset="0"/>
                <a:cs typeface="Calibri" panose="020F0502020204030204" pitchFamily="34" charset="0"/>
              </a:rPr>
              <a:t>HACK - 703 correctly predicted, </a:t>
            </a:r>
            <a:r>
              <a:rPr lang="en-US" sz="4400" dirty="0" smtClean="0">
                <a:latin typeface="Calibri" panose="020F0502020204030204" pitchFamily="34" charset="0"/>
                <a:cs typeface="Calibri" panose="020F0502020204030204" pitchFamily="34" charset="0"/>
              </a:rPr>
              <a:t> 33 </a:t>
            </a:r>
            <a:r>
              <a:rPr lang="en-US" sz="4400" dirty="0">
                <a:latin typeface="Calibri" panose="020F0502020204030204" pitchFamily="34" charset="0"/>
                <a:cs typeface="Calibri" panose="020F0502020204030204" pitchFamily="34" charset="0"/>
              </a:rPr>
              <a:t>miscategorized as DISC, </a:t>
            </a:r>
            <a:r>
              <a:rPr lang="en-US" sz="4400" dirty="0" smtClean="0">
                <a:latin typeface="Calibri" panose="020F0502020204030204" pitchFamily="34" charset="0"/>
                <a:cs typeface="Calibri" panose="020F0502020204030204" pitchFamily="34" charset="0"/>
              </a:rPr>
              <a:t>   10 </a:t>
            </a:r>
            <a:r>
              <a:rPr lang="en-US" sz="4400" dirty="0">
                <a:latin typeface="Calibri" panose="020F0502020204030204" pitchFamily="34" charset="0"/>
                <a:cs typeface="Calibri" panose="020F0502020204030204" pitchFamily="34" charset="0"/>
              </a:rPr>
              <a:t>miscategorized as PHYS</a:t>
            </a:r>
          </a:p>
          <a:p>
            <a:r>
              <a:rPr lang="en-US" sz="4400" dirty="0">
                <a:latin typeface="Calibri" panose="020F0502020204030204" pitchFamily="34" charset="0"/>
                <a:cs typeface="Calibri" panose="020F0502020204030204" pitchFamily="34" charset="0"/>
              </a:rPr>
              <a:t>DISC - 444 correctly predicted, </a:t>
            </a:r>
            <a:r>
              <a:rPr lang="en-US" sz="4400" dirty="0" smtClean="0">
                <a:latin typeface="Calibri" panose="020F0502020204030204" pitchFamily="34" charset="0"/>
                <a:cs typeface="Calibri" panose="020F0502020204030204" pitchFamily="34" charset="0"/>
              </a:rPr>
              <a:t>   13 </a:t>
            </a:r>
            <a:r>
              <a:rPr lang="en-US" sz="4400" dirty="0">
                <a:latin typeface="Calibri" panose="020F0502020204030204" pitchFamily="34" charset="0"/>
                <a:cs typeface="Calibri" panose="020F0502020204030204" pitchFamily="34" charset="0"/>
              </a:rPr>
              <a:t>miscategorized as HACK, </a:t>
            </a:r>
            <a:r>
              <a:rPr lang="en-US" sz="4400" dirty="0" smtClean="0">
                <a:latin typeface="Calibri" panose="020F0502020204030204" pitchFamily="34" charset="0"/>
                <a:cs typeface="Calibri" panose="020F0502020204030204" pitchFamily="34" charset="0"/>
              </a:rPr>
              <a:t>  47 </a:t>
            </a:r>
            <a:r>
              <a:rPr lang="en-US" sz="4400" dirty="0">
                <a:latin typeface="Calibri" panose="020F0502020204030204" pitchFamily="34" charset="0"/>
                <a:cs typeface="Calibri" panose="020F0502020204030204" pitchFamily="34" charset="0"/>
              </a:rPr>
              <a:t>miscategorized as PHYS</a:t>
            </a:r>
          </a:p>
          <a:p>
            <a:r>
              <a:rPr lang="en-US" sz="4400" dirty="0">
                <a:latin typeface="Calibri" panose="020F0502020204030204" pitchFamily="34" charset="0"/>
                <a:cs typeface="Calibri" panose="020F0502020204030204" pitchFamily="34" charset="0"/>
              </a:rPr>
              <a:t>UNKN - 057 correctly predicted, </a:t>
            </a:r>
            <a:r>
              <a:rPr lang="en-US" sz="4400" dirty="0" smtClean="0">
                <a:latin typeface="Calibri" panose="020F0502020204030204" pitchFamily="34" charset="0"/>
                <a:cs typeface="Calibri" panose="020F0502020204030204" pitchFamily="34" charset="0"/>
              </a:rPr>
              <a:t>  01 </a:t>
            </a:r>
            <a:r>
              <a:rPr lang="en-US" sz="4400" dirty="0">
                <a:latin typeface="Calibri" panose="020F0502020204030204" pitchFamily="34" charset="0"/>
                <a:cs typeface="Calibri" panose="020F0502020204030204" pitchFamily="34" charset="0"/>
              </a:rPr>
              <a:t>miscategorized as HACK, </a:t>
            </a:r>
            <a:r>
              <a:rPr lang="en-US" sz="4400" dirty="0" smtClean="0">
                <a:latin typeface="Calibri" panose="020F0502020204030204" pitchFamily="34" charset="0"/>
                <a:cs typeface="Calibri" panose="020F0502020204030204" pitchFamily="34" charset="0"/>
              </a:rPr>
              <a:t> 10 </a:t>
            </a:r>
            <a:r>
              <a:rPr lang="en-US" sz="4400" dirty="0">
                <a:latin typeface="Calibri" panose="020F0502020204030204" pitchFamily="34" charset="0"/>
                <a:cs typeface="Calibri" panose="020F0502020204030204" pitchFamily="34" charset="0"/>
              </a:rPr>
              <a:t>miscategorized as DISC </a:t>
            </a:r>
          </a:p>
          <a:p>
            <a:pPr marL="109728" indent="0" defTabSz="914400" fontAlgn="auto">
              <a:buFont typeface="Wingdings 3"/>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1657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Model </a:t>
            </a:r>
            <a:r>
              <a:rPr lang="en-US" sz="2800" dirty="0" smtClean="0">
                <a:latin typeface="Calibri" panose="020F0502020204030204" pitchFamily="34" charset="0"/>
                <a:cs typeface="Calibri" panose="020F0502020204030204" pitchFamily="34" charset="0"/>
              </a:rPr>
              <a:t>Building and Evaluation </a:t>
            </a:r>
          </a:p>
          <a:p>
            <a:pPr marL="109728" indent="0">
              <a:buNone/>
            </a:pPr>
            <a:r>
              <a:rPr lang="en-US" sz="2600" dirty="0" smtClean="0">
                <a:latin typeface="Calibri" panose="020F0502020204030204" pitchFamily="34" charset="0"/>
                <a:cs typeface="Calibri" panose="020F0502020204030204" pitchFamily="34" charset="0"/>
              </a:rPr>
              <a:t>Supervised Classification </a:t>
            </a:r>
            <a:r>
              <a:rPr lang="en-US" sz="2600" dirty="0">
                <a:latin typeface="Calibri" panose="020F0502020204030204" pitchFamily="34" charset="0"/>
                <a:cs typeface="Calibri" panose="020F0502020204030204" pitchFamily="34" charset="0"/>
              </a:rPr>
              <a:t>Modeling – </a:t>
            </a:r>
            <a:r>
              <a:rPr lang="en-US" sz="2600" dirty="0" smtClean="0">
                <a:latin typeface="Calibri" panose="020F0502020204030204" pitchFamily="34" charset="0"/>
                <a:cs typeface="Calibri" panose="020F0502020204030204" pitchFamily="34" charset="0"/>
              </a:rPr>
              <a:t>Incident Descriptions</a:t>
            </a:r>
          </a:p>
          <a:p>
            <a:pPr marL="109728" indent="0">
              <a:buNone/>
            </a:pPr>
            <a:endParaRPr lang="en-US" sz="2400" dirty="0" smtClean="0">
              <a:latin typeface="Calibri" panose="020F0502020204030204" pitchFamily="34" charset="0"/>
              <a:cs typeface="Calibri" panose="020F0502020204030204" pitchFamily="34" charset="0"/>
            </a:endParaRPr>
          </a:p>
          <a:p>
            <a:pPr marL="109728" indent="0">
              <a:buNone/>
            </a:pPr>
            <a:endParaRPr lang="en-US" dirty="0" smtClean="0">
              <a:latin typeface="Calibri" panose="020F0502020204030204" pitchFamily="34" charset="0"/>
              <a:cs typeface="Calibri" panose="020F0502020204030204" pitchFamily="34" charset="0"/>
            </a:endParaRPr>
          </a:p>
          <a:p>
            <a:pPr marL="109728" indent="0" algn="ctr">
              <a:buNone/>
            </a:pPr>
            <a:endParaRPr lang="en-US" sz="2400" dirty="0" smtClean="0">
              <a:latin typeface="Calibri" panose="020F0502020204030204" pitchFamily="34" charset="0"/>
              <a:cs typeface="Calibri" panose="020F0502020204030204" pitchFamily="34" charset="0"/>
            </a:endParaRPr>
          </a:p>
        </p:txBody>
      </p:sp>
      <p:sp>
        <p:nvSpPr>
          <p:cNvPr id="3" name="Content Placeholder 4"/>
          <p:cNvSpPr txBox="1">
            <a:spLocks/>
          </p:cNvSpPr>
          <p:nvPr/>
        </p:nvSpPr>
        <p:spPr>
          <a:xfrm>
            <a:off x="584055" y="1468437"/>
            <a:ext cx="4040188" cy="3941763"/>
          </a:xfrm>
          <a:prstGeom prst="rect">
            <a:avLst/>
          </a:prstGeom>
          <a:ln>
            <a:solidFill>
              <a:schemeClr val="accent6">
                <a:lumMod val="50000"/>
              </a:schemeClr>
            </a:solidFill>
          </a:ln>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1" indent="0">
              <a:spcBef>
                <a:spcPts val="400"/>
              </a:spcBef>
              <a:buSzPct val="68000"/>
              <a:buFont typeface="Verdana"/>
              <a:buNone/>
            </a:pPr>
            <a:r>
              <a:rPr lang="en-US" sz="2400" dirty="0" smtClean="0">
                <a:latin typeface="Calibri" panose="020F0502020204030204" pitchFamily="34" charset="0"/>
                <a:cs typeface="Calibri" panose="020F0502020204030204" pitchFamily="34" charset="0"/>
              </a:rPr>
              <a:t>Naive Bayes Multinomial </a:t>
            </a:r>
          </a:p>
          <a:p>
            <a:pPr marL="109728" indent="0">
              <a:buFont typeface="Wingdings 3"/>
              <a:buNone/>
            </a:pPr>
            <a:endParaRPr lang="en-US" sz="2400" dirty="0" smtClean="0">
              <a:latin typeface="Calibri" panose="020F0502020204030204" pitchFamily="34" charset="0"/>
              <a:cs typeface="Calibri" panose="020F0502020204030204" pitchFamily="34" charset="0"/>
            </a:endParaRPr>
          </a:p>
          <a:p>
            <a:pPr marL="109728" indent="0">
              <a:buFont typeface="Wingdings 3"/>
              <a:buNone/>
            </a:pPr>
            <a:r>
              <a:rPr lang="en-US" sz="2400" dirty="0" smtClean="0">
                <a:latin typeface="Calibri" panose="020F0502020204030204" pitchFamily="34" charset="0"/>
                <a:cs typeface="Calibri" panose="020F0502020204030204" pitchFamily="34" charset="0"/>
              </a:rPr>
              <a:t>kNeighbors Classifier (kNN)</a:t>
            </a:r>
          </a:p>
          <a:p>
            <a:pPr marL="109728" indent="0">
              <a:buFont typeface="Wingdings 3"/>
              <a:buNone/>
            </a:pPr>
            <a:endParaRPr lang="en-US" sz="2400" dirty="0" smtClean="0">
              <a:latin typeface="Calibri" panose="020F0502020204030204" pitchFamily="34" charset="0"/>
              <a:cs typeface="Calibri" panose="020F0502020204030204" pitchFamily="34" charset="0"/>
            </a:endParaRPr>
          </a:p>
          <a:p>
            <a:pPr marL="109728" indent="0">
              <a:buFont typeface="Wingdings 3"/>
              <a:buNone/>
            </a:pPr>
            <a:r>
              <a:rPr lang="en-US" sz="2400" dirty="0" smtClean="0">
                <a:latin typeface="Calibri" panose="020F0502020204030204" pitchFamily="34" charset="0"/>
                <a:cs typeface="Calibri" panose="020F0502020204030204" pitchFamily="34" charset="0"/>
              </a:rPr>
              <a:t>SVM (Support Vector Machine)</a:t>
            </a:r>
          </a:p>
          <a:p>
            <a:pPr marL="109728" indent="0">
              <a:buFont typeface="Wingdings 3"/>
              <a:buNone/>
            </a:pPr>
            <a:endParaRPr lang="en-US" sz="2400" dirty="0" smtClean="0">
              <a:latin typeface="Calibri" panose="020F0502020204030204" pitchFamily="34" charset="0"/>
              <a:cs typeface="Calibri" panose="020F0502020204030204" pitchFamily="34" charset="0"/>
            </a:endParaRPr>
          </a:p>
          <a:p>
            <a:pPr marL="109728" indent="0">
              <a:buFont typeface="Wingdings 3"/>
              <a:buNone/>
            </a:pPr>
            <a:r>
              <a:rPr lang="en-US" sz="2400" dirty="0" smtClean="0">
                <a:latin typeface="Calibri" panose="020F0502020204030204" pitchFamily="34" charset="0"/>
                <a:cs typeface="Calibri" panose="020F0502020204030204" pitchFamily="34" charset="0"/>
              </a:rPr>
              <a:t>Random Forest</a:t>
            </a:r>
            <a:endParaRPr lang="en-US" sz="2400" dirty="0">
              <a:latin typeface="Calibri" panose="020F0502020204030204" pitchFamily="34" charset="0"/>
              <a:cs typeface="Calibri" panose="020F0502020204030204" pitchFamily="34" charset="0"/>
            </a:endParaRPr>
          </a:p>
        </p:txBody>
      </p:sp>
      <p:sp>
        <p:nvSpPr>
          <p:cNvPr id="4" name="Content Placeholder 5"/>
          <p:cNvSpPr txBox="1">
            <a:spLocks/>
          </p:cNvSpPr>
          <p:nvPr/>
        </p:nvSpPr>
        <p:spPr>
          <a:xfrm>
            <a:off x="4648778" y="1475364"/>
            <a:ext cx="4041775" cy="3941763"/>
          </a:xfrm>
          <a:prstGeom prst="rect">
            <a:avLst/>
          </a:prstGeom>
          <a:ln>
            <a:solidFill>
              <a:schemeClr val="accent6">
                <a:lumMod val="50000"/>
              </a:schemeClr>
            </a:solidFill>
          </a:ln>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sz="2400" dirty="0" smtClean="0">
                <a:latin typeface="Calibri" panose="020F0502020204030204" pitchFamily="34" charset="0"/>
                <a:cs typeface="Calibri" panose="020F0502020204030204" pitchFamily="34" charset="0"/>
              </a:rPr>
              <a:t>0.63691931540342295</a:t>
            </a:r>
          </a:p>
          <a:p>
            <a:pPr marL="109728" indent="0">
              <a:buFont typeface="Wingdings 3"/>
              <a:buNone/>
            </a:pPr>
            <a:endParaRPr lang="en-US" sz="2400" dirty="0" smtClean="0">
              <a:latin typeface="Calibri" panose="020F0502020204030204" pitchFamily="34" charset="0"/>
              <a:cs typeface="Calibri" panose="020F0502020204030204" pitchFamily="34" charset="0"/>
            </a:endParaRPr>
          </a:p>
          <a:p>
            <a:pPr marL="109728" indent="0">
              <a:buFont typeface="Wingdings 3"/>
              <a:buNone/>
            </a:pPr>
            <a:r>
              <a:rPr lang="en-US" sz="2400" dirty="0" smtClean="0">
                <a:latin typeface="Calibri" panose="020F0502020204030204" pitchFamily="34" charset="0"/>
                <a:cs typeface="Calibri" panose="020F0502020204030204" pitchFamily="34" charset="0"/>
              </a:rPr>
              <a:t>0.68052159739201301</a:t>
            </a:r>
          </a:p>
          <a:p>
            <a:pPr marL="109728" indent="0">
              <a:buFont typeface="Wingdings 3"/>
              <a:buNone/>
            </a:pPr>
            <a:endParaRPr lang="en-US" sz="2400" dirty="0" smtClean="0">
              <a:latin typeface="Calibri" panose="020F0502020204030204" pitchFamily="34" charset="0"/>
              <a:cs typeface="Calibri" panose="020F0502020204030204" pitchFamily="34" charset="0"/>
            </a:endParaRPr>
          </a:p>
          <a:p>
            <a:pPr marL="109728" indent="0">
              <a:buFont typeface="Wingdings 3"/>
              <a:buNone/>
            </a:pPr>
            <a:endParaRPr lang="en-US" sz="2400" dirty="0" smtClean="0">
              <a:latin typeface="Calibri" panose="020F0502020204030204" pitchFamily="34" charset="0"/>
              <a:cs typeface="Calibri" panose="020F0502020204030204" pitchFamily="34" charset="0"/>
            </a:endParaRPr>
          </a:p>
          <a:p>
            <a:pPr marL="109728" indent="0">
              <a:buFont typeface="Wingdings 3"/>
              <a:buNone/>
            </a:pPr>
            <a:r>
              <a:rPr lang="en-US" sz="2400" dirty="0" smtClean="0">
                <a:latin typeface="Calibri" panose="020F0502020204030204" pitchFamily="34" charset="0"/>
                <a:cs typeface="Calibri" panose="020F0502020204030204" pitchFamily="34" charset="0"/>
              </a:rPr>
              <a:t>0.783211083945 </a:t>
            </a:r>
          </a:p>
          <a:p>
            <a:pPr marL="109728" indent="0">
              <a:buFont typeface="Wingdings 3"/>
              <a:buNone/>
            </a:pPr>
            <a:endParaRPr lang="en-US" sz="2400" dirty="0" smtClean="0">
              <a:latin typeface="Calibri" panose="020F0502020204030204" pitchFamily="34" charset="0"/>
              <a:cs typeface="Calibri" panose="020F0502020204030204" pitchFamily="34" charset="0"/>
            </a:endParaRPr>
          </a:p>
          <a:p>
            <a:pPr marL="109728" indent="0">
              <a:buFont typeface="Wingdings 3"/>
              <a:buNone/>
            </a:pPr>
            <a:r>
              <a:rPr lang="en-US" sz="2400" dirty="0" smtClean="0">
                <a:latin typeface="Calibri" panose="020F0502020204030204" pitchFamily="34" charset="0"/>
                <a:cs typeface="Calibri" panose="020F0502020204030204" pitchFamily="34" charset="0"/>
              </a:rPr>
              <a:t>0.94132029339853296</a:t>
            </a:r>
            <a:endParaRPr lang="en-US" sz="2400" dirty="0">
              <a:latin typeface="Calibri" panose="020F0502020204030204" pitchFamily="34" charset="0"/>
              <a:cs typeface="Calibri" panose="020F0502020204030204" pitchFamily="34" charset="0"/>
            </a:endParaRPr>
          </a:p>
        </p:txBody>
      </p:sp>
      <p:sp>
        <p:nvSpPr>
          <p:cNvPr id="5" name="Text Placeholder 3"/>
          <p:cNvSpPr txBox="1">
            <a:spLocks/>
          </p:cNvSpPr>
          <p:nvPr/>
        </p:nvSpPr>
        <p:spPr>
          <a:xfrm>
            <a:off x="4645026" y="5410200"/>
            <a:ext cx="4041775" cy="762000"/>
          </a:xfrm>
          <a:prstGeom prst="rect">
            <a:avLst/>
          </a:prstGeom>
          <a:solidFill>
            <a:schemeClr val="accent1">
              <a:lumMod val="60000"/>
              <a:lumOff val="40000"/>
            </a:schemeClr>
          </a:solidFill>
          <a:ln>
            <a:solidFill>
              <a:schemeClr val="accent6">
                <a:lumMod val="50000"/>
              </a:schemeClr>
            </a:solidFill>
          </a:ln>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en-US" dirty="0" smtClean="0">
                <a:latin typeface="Calibri" panose="020F0502020204030204" pitchFamily="34" charset="0"/>
                <a:cs typeface="Calibri" panose="020F0502020204030204" pitchFamily="34" charset="0"/>
              </a:rPr>
              <a:t>Overall Accuracy</a:t>
            </a:r>
            <a:endParaRPr lang="en-US" dirty="0">
              <a:latin typeface="Calibri" panose="020F0502020204030204" pitchFamily="34" charset="0"/>
              <a:cs typeface="Calibri" panose="020F0502020204030204" pitchFamily="34" charset="0"/>
            </a:endParaRPr>
          </a:p>
        </p:txBody>
      </p:sp>
      <p:sp>
        <p:nvSpPr>
          <p:cNvPr id="6" name="Text Placeholder 6"/>
          <p:cNvSpPr txBox="1">
            <a:spLocks/>
          </p:cNvSpPr>
          <p:nvPr/>
        </p:nvSpPr>
        <p:spPr>
          <a:xfrm>
            <a:off x="584055" y="5410200"/>
            <a:ext cx="4040188" cy="762000"/>
          </a:xfrm>
          <a:prstGeom prst="rect">
            <a:avLst/>
          </a:prstGeom>
          <a:solidFill>
            <a:schemeClr val="accent1">
              <a:lumMod val="60000"/>
              <a:lumOff val="40000"/>
            </a:schemeClr>
          </a:solidFill>
          <a:ln>
            <a:solidFill>
              <a:schemeClr val="accent6">
                <a:lumMod val="50000"/>
              </a:schemeClr>
            </a:solidFill>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en-US" dirty="0" smtClean="0">
                <a:latin typeface="Calibri" panose="020F0502020204030204" pitchFamily="34" charset="0"/>
                <a:cs typeface="Calibri" panose="020F0502020204030204" pitchFamily="34" charset="0"/>
              </a:rPr>
              <a:t>Models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4684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Model </a:t>
            </a:r>
            <a:r>
              <a:rPr lang="en-US" sz="2800" dirty="0" smtClean="0">
                <a:latin typeface="Calibri" panose="020F0502020204030204" pitchFamily="34" charset="0"/>
                <a:cs typeface="Calibri" panose="020F0502020204030204" pitchFamily="34" charset="0"/>
              </a:rPr>
              <a:t>Building and Evaluation </a:t>
            </a:r>
          </a:p>
          <a:p>
            <a:pPr marL="109728" indent="0">
              <a:buNone/>
            </a:pPr>
            <a:r>
              <a:rPr lang="en-US" sz="2400" dirty="0" smtClean="0">
                <a:latin typeface="Calibri" panose="020F0502020204030204" pitchFamily="34" charset="0"/>
                <a:cs typeface="Calibri" panose="020F0502020204030204" pitchFamily="34" charset="0"/>
              </a:rPr>
              <a:t>Supervised Classification Models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Adjustments to Improve</a:t>
            </a:r>
          </a:p>
          <a:p>
            <a:pPr marL="109728" indent="0">
              <a:buNone/>
            </a:pPr>
            <a:endParaRPr lang="en-US" sz="2400" dirty="0" smtClean="0">
              <a:latin typeface="Calibri" panose="020F0502020204030204" pitchFamily="34" charset="0"/>
              <a:cs typeface="Calibri" panose="020F0502020204030204" pitchFamily="34" charset="0"/>
            </a:endParaRPr>
          </a:p>
          <a:p>
            <a:pPr marL="109728" indent="0">
              <a:buNone/>
            </a:pPr>
            <a:endParaRPr lang="en-US" dirty="0" smtClean="0">
              <a:latin typeface="Calibri" panose="020F0502020204030204" pitchFamily="34" charset="0"/>
              <a:cs typeface="Calibri" panose="020F0502020204030204" pitchFamily="34" charset="0"/>
            </a:endParaRPr>
          </a:p>
          <a:p>
            <a:pPr marL="109728" indent="0" algn="ctr">
              <a:buNone/>
            </a:pPr>
            <a:endParaRPr lang="en-US" sz="2400" dirty="0" smtClean="0">
              <a:latin typeface="Calibri" panose="020F0502020204030204" pitchFamily="34" charset="0"/>
              <a:cs typeface="Calibri" panose="020F0502020204030204" pitchFamily="34" charset="0"/>
            </a:endParaRPr>
          </a:p>
        </p:txBody>
      </p:sp>
      <p:sp>
        <p:nvSpPr>
          <p:cNvPr id="3" name="Content Placeholder 4"/>
          <p:cNvSpPr txBox="1">
            <a:spLocks/>
          </p:cNvSpPr>
          <p:nvPr/>
        </p:nvSpPr>
        <p:spPr>
          <a:xfrm>
            <a:off x="584055" y="1468437"/>
            <a:ext cx="4040188" cy="3941763"/>
          </a:xfrm>
          <a:prstGeom prst="rect">
            <a:avLst/>
          </a:prstGeom>
          <a:ln>
            <a:solidFill>
              <a:schemeClr val="accent6">
                <a:lumMod val="50000"/>
              </a:schemeClr>
            </a:solidFill>
          </a:ln>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1" indent="0">
              <a:spcBef>
                <a:spcPts val="400"/>
              </a:spcBef>
              <a:buSzPct val="68000"/>
              <a:buNone/>
            </a:pPr>
            <a:r>
              <a:rPr lang="en-US" dirty="0">
                <a:latin typeface="Calibri" panose="020F0502020204030204" pitchFamily="34" charset="0"/>
                <a:cs typeface="Calibri" panose="020F0502020204030204" pitchFamily="34" charset="0"/>
              </a:rPr>
              <a:t>Naive Bayes Multinomial </a:t>
            </a:r>
          </a:p>
          <a:p>
            <a:pPr marL="347472" lvl="2" indent="0">
              <a:spcBef>
                <a:spcPts val="400"/>
              </a:spcBef>
              <a:buSzPct val="68000"/>
              <a:buNone/>
            </a:pPr>
            <a:r>
              <a:rPr lang="en-US" sz="1600" dirty="0">
                <a:latin typeface="Calibri" panose="020F0502020204030204" pitchFamily="34" charset="0"/>
                <a:cs typeface="Calibri" panose="020F0502020204030204" pitchFamily="34" charset="0"/>
              </a:rPr>
              <a:t>Removed Stop Words</a:t>
            </a:r>
          </a:p>
          <a:p>
            <a:pPr marL="347472" lvl="2" indent="0">
              <a:spcBef>
                <a:spcPts val="400"/>
              </a:spcBef>
              <a:buSzPct val="68000"/>
              <a:buNone/>
            </a:pPr>
            <a:r>
              <a:rPr lang="en-US" sz="1600" dirty="0">
                <a:latin typeface="Calibri" panose="020F0502020204030204" pitchFamily="34" charset="0"/>
                <a:cs typeface="Calibri" panose="020F0502020204030204" pitchFamily="34" charset="0"/>
              </a:rPr>
              <a:t>After Grid Search-no adjust</a:t>
            </a:r>
          </a:p>
          <a:p>
            <a:pPr marL="347472" lvl="2" indent="0">
              <a:spcBef>
                <a:spcPts val="400"/>
              </a:spcBef>
              <a:buSzPct val="68000"/>
              <a:buNone/>
            </a:pPr>
            <a:r>
              <a:rPr lang="en-US" sz="1600" dirty="0">
                <a:latin typeface="Calibri" panose="020F0502020204030204" pitchFamily="34" charset="0"/>
                <a:cs typeface="Calibri" panose="020F0502020204030204" pitchFamily="34" charset="0"/>
              </a:rPr>
              <a:t>Cross-Validation 10 fold</a:t>
            </a:r>
          </a:p>
          <a:p>
            <a:pPr marL="347472" lvl="2" indent="0">
              <a:spcBef>
                <a:spcPts val="400"/>
              </a:spcBef>
              <a:buSzPct val="68000"/>
              <a:buNone/>
            </a:pPr>
            <a:r>
              <a:rPr lang="en-US" sz="1600" dirty="0">
                <a:latin typeface="Calibri" panose="020F0502020204030204" pitchFamily="34" charset="0"/>
                <a:cs typeface="Calibri" panose="020F0502020204030204" pitchFamily="34" charset="0"/>
              </a:rPr>
              <a:t>After Grid Search – new parameters</a:t>
            </a:r>
          </a:p>
          <a:p>
            <a:pPr marL="109728" indent="0">
              <a:buNone/>
            </a:pPr>
            <a:r>
              <a:rPr lang="en-US" sz="2200" dirty="0" smtClean="0">
                <a:latin typeface="Calibri" panose="020F0502020204030204" pitchFamily="34" charset="0"/>
                <a:cs typeface="Calibri" panose="020F0502020204030204" pitchFamily="34" charset="0"/>
              </a:rPr>
              <a:t>kNeighbors </a:t>
            </a:r>
            <a:r>
              <a:rPr lang="en-US" sz="2200" dirty="0">
                <a:latin typeface="Calibri" panose="020F0502020204030204" pitchFamily="34" charset="0"/>
                <a:cs typeface="Calibri" panose="020F0502020204030204" pitchFamily="34" charset="0"/>
              </a:rPr>
              <a:t>Classifier (kNN)</a:t>
            </a:r>
          </a:p>
          <a:p>
            <a:pPr marL="109728" indent="0">
              <a:buNone/>
            </a:pPr>
            <a:r>
              <a:rPr lang="en-US" sz="2000" dirty="0">
                <a:latin typeface="Calibri" panose="020F0502020204030204" pitchFamily="34" charset="0"/>
                <a:cs typeface="Calibri" panose="020F0502020204030204" pitchFamily="34" charset="0"/>
              </a:rPr>
              <a:t>	Not able to improve</a:t>
            </a:r>
          </a:p>
          <a:p>
            <a:pPr marL="109728" indent="0">
              <a:buNone/>
            </a:pPr>
            <a:r>
              <a:rPr lang="en-US" sz="2200" dirty="0" smtClean="0">
                <a:latin typeface="Calibri" panose="020F0502020204030204" pitchFamily="34" charset="0"/>
                <a:cs typeface="Calibri" panose="020F0502020204030204" pitchFamily="34" charset="0"/>
              </a:rPr>
              <a:t>SVM </a:t>
            </a:r>
            <a:r>
              <a:rPr lang="en-US" sz="2200" dirty="0">
                <a:latin typeface="Calibri" panose="020F0502020204030204" pitchFamily="34" charset="0"/>
                <a:cs typeface="Calibri" panose="020F0502020204030204" pitchFamily="34" charset="0"/>
              </a:rPr>
              <a:t>(Support Vector Machine)</a:t>
            </a:r>
          </a:p>
          <a:p>
            <a:pPr marL="109728" indent="0">
              <a:buNone/>
            </a:pPr>
            <a:r>
              <a:rPr lang="en-US" sz="2000" dirty="0">
                <a:latin typeface="Calibri" panose="020F0502020204030204" pitchFamily="34" charset="0"/>
                <a:cs typeface="Calibri" panose="020F0502020204030204" pitchFamily="34" charset="0"/>
              </a:rPr>
              <a:t>	Not able to improve</a:t>
            </a:r>
          </a:p>
          <a:p>
            <a:pPr marL="109728" indent="0">
              <a:buNone/>
            </a:pPr>
            <a:endParaRPr lang="en-US" sz="1800" dirty="0" smtClean="0">
              <a:latin typeface="Calibri" panose="020F0502020204030204" pitchFamily="34" charset="0"/>
              <a:cs typeface="Calibri" panose="020F0502020204030204" pitchFamily="34" charset="0"/>
            </a:endParaRPr>
          </a:p>
          <a:p>
            <a:pPr marL="109728" indent="0">
              <a:buNone/>
            </a:pPr>
            <a:r>
              <a:rPr lang="en-US" sz="2200" dirty="0" smtClean="0">
                <a:latin typeface="Calibri" panose="020F0502020204030204" pitchFamily="34" charset="0"/>
                <a:cs typeface="Calibri" panose="020F0502020204030204" pitchFamily="34" charset="0"/>
              </a:rPr>
              <a:t>Random Forest (Selected)</a:t>
            </a:r>
            <a:endParaRPr lang="en-US" sz="2200" dirty="0">
              <a:latin typeface="Calibri" panose="020F0502020204030204" pitchFamily="34" charset="0"/>
              <a:cs typeface="Calibri" panose="020F0502020204030204" pitchFamily="34" charset="0"/>
            </a:endParaRPr>
          </a:p>
          <a:p>
            <a:pPr marL="109728" lvl="1" indent="0">
              <a:spcBef>
                <a:spcPts val="400"/>
              </a:spcBef>
              <a:buSzPct val="68000"/>
              <a:buFont typeface="Verdana"/>
              <a:buNone/>
            </a:pPr>
            <a:endParaRPr lang="en-US" sz="2000" dirty="0"/>
          </a:p>
        </p:txBody>
      </p:sp>
      <p:sp>
        <p:nvSpPr>
          <p:cNvPr id="4" name="Content Placeholder 5"/>
          <p:cNvSpPr txBox="1">
            <a:spLocks/>
          </p:cNvSpPr>
          <p:nvPr/>
        </p:nvSpPr>
        <p:spPr>
          <a:xfrm>
            <a:off x="4648778" y="1475364"/>
            <a:ext cx="4041775" cy="3941763"/>
          </a:xfrm>
          <a:prstGeom prst="rect">
            <a:avLst/>
          </a:prstGeom>
          <a:ln>
            <a:solidFill>
              <a:schemeClr val="accent6">
                <a:lumMod val="50000"/>
              </a:schemeClr>
            </a:solidFill>
          </a:ln>
        </p:spPr>
        <p:txBody>
          <a:bodyPr>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a:p>
            <a:pPr marL="109728" indent="0">
              <a:buNone/>
            </a:pPr>
            <a:r>
              <a:rPr lang="en-US" sz="2100" dirty="0" smtClean="0">
                <a:latin typeface="Calibri" panose="020F0502020204030204" pitchFamily="34" charset="0"/>
                <a:cs typeface="Calibri" panose="020F0502020204030204" pitchFamily="34" charset="0"/>
              </a:rPr>
              <a:t>0.66462917685411571</a:t>
            </a:r>
            <a:endParaRPr lang="en-US" sz="2100" dirty="0">
              <a:latin typeface="Calibri" panose="020F0502020204030204" pitchFamily="34" charset="0"/>
              <a:cs typeface="Calibri" panose="020F0502020204030204" pitchFamily="34" charset="0"/>
            </a:endParaRPr>
          </a:p>
          <a:p>
            <a:pPr marL="109728" indent="0">
              <a:buNone/>
            </a:pPr>
            <a:r>
              <a:rPr lang="en-US" sz="2100" dirty="0">
                <a:latin typeface="Calibri" panose="020F0502020204030204" pitchFamily="34" charset="0"/>
                <a:cs typeface="Calibri" panose="020F0502020204030204" pitchFamily="34" charset="0"/>
              </a:rPr>
              <a:t>0.72290138549307248</a:t>
            </a:r>
          </a:p>
          <a:p>
            <a:pPr marL="109728" indent="0">
              <a:buNone/>
            </a:pPr>
            <a:r>
              <a:rPr lang="en-US" sz="2100" dirty="0">
                <a:latin typeface="Calibri" panose="020F0502020204030204" pitchFamily="34" charset="0"/>
                <a:cs typeface="Calibri" panose="020F0502020204030204" pitchFamily="34" charset="0"/>
              </a:rPr>
              <a:t>0.717871168729 </a:t>
            </a:r>
            <a:endParaRPr lang="en-US" sz="2100" dirty="0" smtClean="0">
              <a:latin typeface="Calibri" panose="020F0502020204030204" pitchFamily="34" charset="0"/>
              <a:cs typeface="Calibri" panose="020F0502020204030204" pitchFamily="34" charset="0"/>
            </a:endParaRPr>
          </a:p>
          <a:p>
            <a:pPr marL="109728" indent="0">
              <a:buNone/>
            </a:pPr>
            <a:r>
              <a:rPr lang="en-US" sz="2100" dirty="0" smtClean="0">
                <a:latin typeface="Calibri" panose="020F0502020204030204" pitchFamily="34" charset="0"/>
                <a:cs typeface="Calibri" panose="020F0502020204030204" pitchFamily="34" charset="0"/>
              </a:rPr>
              <a:t>0.68581907090464544</a:t>
            </a:r>
            <a:endParaRPr lang="en-US" sz="2100" dirty="0">
              <a:latin typeface="Calibri" panose="020F0502020204030204" pitchFamily="34" charset="0"/>
              <a:cs typeface="Calibri" panose="020F0502020204030204" pitchFamily="34" charset="0"/>
            </a:endParaRPr>
          </a:p>
          <a:p>
            <a:pPr marL="109728" indent="0">
              <a:buNone/>
            </a:pPr>
            <a:endParaRPr lang="en-US" sz="2000" dirty="0">
              <a:latin typeface="Calibri" panose="020F0502020204030204" pitchFamily="34" charset="0"/>
              <a:cs typeface="Calibri" panose="020F0502020204030204" pitchFamily="34" charset="0"/>
            </a:endParaRPr>
          </a:p>
          <a:p>
            <a:pPr marL="109728" indent="0">
              <a:buNone/>
            </a:pPr>
            <a:endParaRPr lang="en-US" sz="2000" dirty="0" smtClean="0">
              <a:latin typeface="Calibri" panose="020F0502020204030204" pitchFamily="34" charset="0"/>
              <a:cs typeface="Calibri" panose="020F0502020204030204" pitchFamily="34" charset="0"/>
            </a:endParaRPr>
          </a:p>
          <a:p>
            <a:pPr marL="109728" indent="0">
              <a:buNone/>
            </a:pPr>
            <a:r>
              <a:rPr lang="en-US" sz="2000" dirty="0" smtClean="0">
                <a:latin typeface="Calibri" panose="020F0502020204030204" pitchFamily="34" charset="0"/>
                <a:cs typeface="Calibri" panose="020F0502020204030204" pitchFamily="34" charset="0"/>
              </a:rPr>
              <a:t>0.68052159739201301</a:t>
            </a:r>
            <a:endParaRPr lang="en-US" sz="2000" dirty="0">
              <a:latin typeface="Calibri" panose="020F0502020204030204" pitchFamily="34" charset="0"/>
              <a:cs typeface="Calibri" panose="020F0502020204030204" pitchFamily="34" charset="0"/>
            </a:endParaRPr>
          </a:p>
          <a:p>
            <a:pPr marL="109728" indent="0">
              <a:buNone/>
            </a:pPr>
            <a:endParaRPr lang="en-US" sz="2000" dirty="0">
              <a:latin typeface="Calibri" panose="020F0502020204030204" pitchFamily="34" charset="0"/>
              <a:cs typeface="Calibri" panose="020F0502020204030204" pitchFamily="34" charset="0"/>
            </a:endParaRPr>
          </a:p>
          <a:p>
            <a:pPr marL="109728" indent="0">
              <a:buNone/>
            </a:pPr>
            <a:r>
              <a:rPr lang="en-US" sz="2000" dirty="0">
                <a:latin typeface="Calibri" panose="020F0502020204030204" pitchFamily="34" charset="0"/>
                <a:cs typeface="Calibri" panose="020F0502020204030204" pitchFamily="34" charset="0"/>
              </a:rPr>
              <a:t>0.783211083945 </a:t>
            </a:r>
          </a:p>
          <a:p>
            <a:pPr marL="109728" indent="0">
              <a:buNone/>
            </a:pPr>
            <a:endParaRPr lang="en-US" sz="2000" dirty="0">
              <a:latin typeface="Calibri" panose="020F0502020204030204" pitchFamily="34" charset="0"/>
              <a:cs typeface="Calibri" panose="020F0502020204030204" pitchFamily="34" charset="0"/>
            </a:endParaRPr>
          </a:p>
          <a:p>
            <a:pPr marL="109728" indent="0">
              <a:buNone/>
            </a:pPr>
            <a:endParaRPr lang="en-US" sz="1800" dirty="0" smtClean="0">
              <a:latin typeface="Calibri" panose="020F0502020204030204" pitchFamily="34" charset="0"/>
              <a:cs typeface="Calibri" panose="020F0502020204030204" pitchFamily="34" charset="0"/>
            </a:endParaRPr>
          </a:p>
          <a:p>
            <a:pPr marL="109728" indent="0">
              <a:buNone/>
            </a:pPr>
            <a:r>
              <a:rPr lang="en-US" sz="1800" dirty="0" smtClean="0">
                <a:latin typeface="Calibri" panose="020F0502020204030204" pitchFamily="34" charset="0"/>
                <a:cs typeface="Calibri" panose="020F0502020204030204" pitchFamily="34" charset="0"/>
              </a:rPr>
              <a:t>0.94132029339853296</a:t>
            </a:r>
            <a:endParaRPr lang="en-US" sz="1800" dirty="0">
              <a:latin typeface="Calibri" panose="020F0502020204030204" pitchFamily="34" charset="0"/>
              <a:cs typeface="Calibri" panose="020F0502020204030204" pitchFamily="34" charset="0"/>
            </a:endParaRPr>
          </a:p>
          <a:p>
            <a:pPr marL="109728" indent="0">
              <a:buFont typeface="Wingdings 3"/>
              <a:buNone/>
            </a:pPr>
            <a:endParaRPr lang="en-US" sz="2000" dirty="0"/>
          </a:p>
        </p:txBody>
      </p:sp>
      <p:sp>
        <p:nvSpPr>
          <p:cNvPr id="5" name="Text Placeholder 3"/>
          <p:cNvSpPr txBox="1">
            <a:spLocks/>
          </p:cNvSpPr>
          <p:nvPr/>
        </p:nvSpPr>
        <p:spPr>
          <a:xfrm>
            <a:off x="4645026" y="5410200"/>
            <a:ext cx="4041775" cy="762000"/>
          </a:xfrm>
          <a:prstGeom prst="rect">
            <a:avLst/>
          </a:prstGeom>
          <a:solidFill>
            <a:schemeClr val="accent1">
              <a:lumMod val="60000"/>
              <a:lumOff val="40000"/>
            </a:schemeClr>
          </a:solidFill>
          <a:ln>
            <a:solidFill>
              <a:schemeClr val="accent6">
                <a:lumMod val="50000"/>
              </a:schemeClr>
            </a:solidFill>
          </a:ln>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en-US" dirty="0" smtClean="0">
                <a:latin typeface="Calibri" panose="020F0502020204030204" pitchFamily="34" charset="0"/>
                <a:cs typeface="Calibri" panose="020F0502020204030204" pitchFamily="34" charset="0"/>
              </a:rPr>
              <a:t>Overall Accuracy</a:t>
            </a:r>
            <a:endParaRPr lang="en-US" dirty="0">
              <a:latin typeface="Calibri" panose="020F0502020204030204" pitchFamily="34" charset="0"/>
              <a:cs typeface="Calibri" panose="020F0502020204030204" pitchFamily="34" charset="0"/>
            </a:endParaRPr>
          </a:p>
        </p:txBody>
      </p:sp>
      <p:sp>
        <p:nvSpPr>
          <p:cNvPr id="6" name="Text Placeholder 6"/>
          <p:cNvSpPr txBox="1">
            <a:spLocks/>
          </p:cNvSpPr>
          <p:nvPr/>
        </p:nvSpPr>
        <p:spPr>
          <a:xfrm>
            <a:off x="584055" y="5410200"/>
            <a:ext cx="4040188" cy="762000"/>
          </a:xfrm>
          <a:prstGeom prst="rect">
            <a:avLst/>
          </a:prstGeom>
          <a:solidFill>
            <a:schemeClr val="accent1">
              <a:lumMod val="60000"/>
              <a:lumOff val="40000"/>
            </a:schemeClr>
          </a:solidFill>
          <a:ln>
            <a:solidFill>
              <a:schemeClr val="accent6">
                <a:lumMod val="50000"/>
              </a:schemeClr>
            </a:solidFill>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en-US" dirty="0" smtClean="0">
                <a:latin typeface="Calibri" panose="020F0502020204030204" pitchFamily="34" charset="0"/>
                <a:cs typeface="Calibri" panose="020F0502020204030204" pitchFamily="34" charset="0"/>
              </a:rPr>
              <a:t>Models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9404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-Supervised Classification </a:t>
            </a:r>
          </a:p>
          <a:p>
            <a:pPr marL="109728" indent="0" algn="ctr">
              <a:buNone/>
            </a:pPr>
            <a:r>
              <a:rPr lang="en-US" sz="2400" dirty="0">
                <a:latin typeface="Calibri" panose="020F0502020204030204" pitchFamily="34" charset="0"/>
                <a:cs typeface="Calibri" panose="020F0502020204030204" pitchFamily="34" charset="0"/>
              </a:rPr>
              <a:t>(non-text features) Breach </a:t>
            </a:r>
            <a:r>
              <a:rPr lang="en-US" sz="2400" dirty="0" smtClean="0">
                <a:latin typeface="Calibri" panose="020F0502020204030204" pitchFamily="34" charset="0"/>
                <a:cs typeface="Calibri" panose="020F0502020204030204" pitchFamily="34" charset="0"/>
              </a:rPr>
              <a:t>Types</a:t>
            </a:r>
          </a:p>
          <a:p>
            <a:pPr marL="109728" indent="0">
              <a:buNone/>
            </a:pPr>
            <a:r>
              <a:rPr lang="en-US" sz="2000" dirty="0">
                <a:latin typeface="Calibri" panose="020F0502020204030204" pitchFamily="34" charset="0"/>
                <a:cs typeface="Calibri" panose="020F0502020204030204" pitchFamily="34" charset="0"/>
              </a:rPr>
              <a:t>This is a multi-class classification </a:t>
            </a:r>
          </a:p>
          <a:p>
            <a:r>
              <a:rPr lang="en-US" sz="2000" dirty="0">
                <a:latin typeface="Calibri" panose="020F0502020204030204" pitchFamily="34" charset="0"/>
                <a:cs typeface="Calibri" panose="020F0502020204030204" pitchFamily="34" charset="0"/>
              </a:rPr>
              <a:t>Data Preparation (Remove stop words and unimportant columns)</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Model </a:t>
            </a:r>
            <a:r>
              <a:rPr lang="en-US" sz="2000" dirty="0">
                <a:latin typeface="Calibri" panose="020F0502020204030204" pitchFamily="34" charset="0"/>
                <a:cs typeface="Calibri" panose="020F0502020204030204" pitchFamily="34" charset="0"/>
              </a:rPr>
              <a:t>building </a:t>
            </a:r>
            <a:r>
              <a:rPr lang="en-US" sz="2000" dirty="0" smtClean="0">
                <a:latin typeface="Calibri" panose="020F0502020204030204" pitchFamily="34" charset="0"/>
                <a:cs typeface="Calibri" panose="020F0502020204030204" pitchFamily="34" charset="0"/>
              </a:rPr>
              <a:t>and Validation</a:t>
            </a:r>
          </a:p>
          <a:p>
            <a:pPr lvl="1"/>
            <a:r>
              <a:rPr lang="en-US" sz="2000" dirty="0" smtClean="0">
                <a:latin typeface="Calibri" panose="020F0502020204030204" pitchFamily="34" charset="0"/>
                <a:cs typeface="Calibri" panose="020F0502020204030204" pitchFamily="34" charset="0"/>
              </a:rPr>
              <a:t>Decision </a:t>
            </a:r>
            <a:r>
              <a:rPr lang="en-US" sz="2000" dirty="0">
                <a:latin typeface="Calibri" panose="020F0502020204030204" pitchFamily="34" charset="0"/>
                <a:cs typeface="Calibri" panose="020F0502020204030204" pitchFamily="34" charset="0"/>
              </a:rPr>
              <a:t>Tree Model (Observation - </a:t>
            </a:r>
            <a:r>
              <a:rPr lang="en-US" sz="2000" dirty="0" smtClean="0">
                <a:latin typeface="Calibri" panose="020F0502020204030204" pitchFamily="34" charset="0"/>
                <a:cs typeface="Calibri" panose="020F0502020204030204" pitchFamily="34" charset="0"/>
              </a:rPr>
              <a:t>Adjusting </a:t>
            </a:r>
            <a:r>
              <a:rPr lang="en-US" sz="2000" dirty="0">
                <a:latin typeface="Calibri" panose="020F0502020204030204" pitchFamily="34" charset="0"/>
                <a:cs typeface="Calibri" panose="020F0502020204030204" pitchFamily="34" charset="0"/>
              </a:rPr>
              <a:t>the max depth to 6 and min samples to 45, improved accuracy of model</a:t>
            </a:r>
            <a:r>
              <a:rPr lang="en-US" sz="2000" dirty="0" smtClean="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Logistic  and Logit Regression</a:t>
            </a:r>
          </a:p>
          <a:p>
            <a:pPr lvl="1"/>
            <a:r>
              <a:rPr lang="en-US" sz="2000" dirty="0">
                <a:latin typeface="Calibri" panose="020F0502020204030204" pitchFamily="34" charset="0"/>
                <a:cs typeface="Calibri" panose="020F0502020204030204" pitchFamily="34" charset="0"/>
              </a:rPr>
              <a:t>K-nearest Neighbors (knn) Using Grid </a:t>
            </a:r>
            <a:r>
              <a:rPr lang="en-US" sz="2000" dirty="0" smtClean="0">
                <a:latin typeface="Calibri" panose="020F0502020204030204" pitchFamily="34" charset="0"/>
                <a:cs typeface="Calibri" panose="020F0502020204030204" pitchFamily="34" charset="0"/>
              </a:rPr>
              <a:t>Search</a:t>
            </a:r>
          </a:p>
          <a:p>
            <a:pPr marL="649224" lvl="3" indent="-256032">
              <a:spcBef>
                <a:spcPts val="400"/>
              </a:spcBef>
              <a:buClr>
                <a:schemeClr val="accent1"/>
              </a:buClr>
              <a:buSzPct val="68000"/>
              <a:buFont typeface="Wingdings 3"/>
              <a:buChar char=""/>
            </a:pPr>
            <a:r>
              <a:rPr lang="en-US" sz="1800" dirty="0" smtClean="0">
                <a:latin typeface="Calibri" panose="020F0502020204030204" pitchFamily="34" charset="0"/>
                <a:cs typeface="Calibri" panose="020F0502020204030204" pitchFamily="34" charset="0"/>
              </a:rPr>
              <a:t>Random Forest</a:t>
            </a:r>
          </a:p>
          <a:p>
            <a:pPr marL="365760" lvl="2" indent="-256032">
              <a:spcBef>
                <a:spcPts val="400"/>
              </a:spcBef>
              <a:buClr>
                <a:schemeClr val="accent1"/>
              </a:buClr>
              <a:buSzPct val="68000"/>
              <a:buFont typeface="Wingdings 3"/>
              <a:buChar char=""/>
            </a:pPr>
            <a:endParaRPr lang="en-US" sz="2000" dirty="0" smtClean="0">
              <a:latin typeface="Calibri" panose="020F0502020204030204" pitchFamily="34" charset="0"/>
              <a:cs typeface="Calibri" panose="020F0502020204030204" pitchFamily="34" charset="0"/>
            </a:endParaRPr>
          </a:p>
          <a:p>
            <a:pPr marL="365760" lvl="2" indent="-256032">
              <a:spcBef>
                <a:spcPts val="400"/>
              </a:spcBef>
              <a:buClr>
                <a:schemeClr val="accent1"/>
              </a:buClr>
              <a:buSzPct val="68000"/>
              <a:buFont typeface="Wingdings 3"/>
              <a:buChar char=""/>
            </a:pPr>
            <a:r>
              <a:rPr lang="en-US" sz="2000" dirty="0" smtClean="0">
                <a:latin typeface="Calibri" panose="020F0502020204030204" pitchFamily="34" charset="0"/>
                <a:cs typeface="Calibri" panose="020F0502020204030204" pitchFamily="34" charset="0"/>
              </a:rPr>
              <a:t>Split </a:t>
            </a:r>
            <a:r>
              <a:rPr lang="en-US" sz="2000" dirty="0">
                <a:latin typeface="Calibri" panose="020F0502020204030204" pitchFamily="34" charset="0"/>
                <a:cs typeface="Calibri" panose="020F0502020204030204" pitchFamily="34" charset="0"/>
              </a:rPr>
              <a:t>Validation 30/70</a:t>
            </a:r>
          </a:p>
          <a:p>
            <a:pPr marL="365760" lvl="2" indent="-256032">
              <a:spcBef>
                <a:spcPts val="400"/>
              </a:spcBef>
              <a:buClr>
                <a:schemeClr val="accent1"/>
              </a:buClr>
              <a:buSzPct val="68000"/>
              <a:buFont typeface="Wingdings 3"/>
              <a:buChar char=""/>
            </a:pPr>
            <a:r>
              <a:rPr lang="en-US" sz="2000" dirty="0">
                <a:latin typeface="Calibri" panose="020F0502020204030204" pitchFamily="34" charset="0"/>
                <a:cs typeface="Calibri" panose="020F0502020204030204" pitchFamily="34" charset="0"/>
              </a:rPr>
              <a:t>Cross Evaluation</a:t>
            </a:r>
          </a:p>
          <a:p>
            <a:pPr marL="365760" lvl="2" indent="-256032">
              <a:spcBef>
                <a:spcPts val="400"/>
              </a:spcBef>
              <a:buClr>
                <a:schemeClr val="accent1"/>
              </a:buClr>
              <a:buSzPct val="68000"/>
              <a:buFont typeface="Wingdings 3"/>
              <a:buChar char=""/>
            </a:pPr>
            <a:r>
              <a:rPr lang="en-US" sz="2000" dirty="0" smtClean="0">
                <a:latin typeface="Calibri" panose="020F0502020204030204" pitchFamily="34" charset="0"/>
                <a:cs typeface="Calibri" panose="020F0502020204030204" pitchFamily="34" charset="0"/>
              </a:rPr>
              <a:t>Model Evaluation</a:t>
            </a:r>
            <a:endParaRPr lang="en-US" sz="2000" dirty="0">
              <a:latin typeface="Calibri" panose="020F0502020204030204" pitchFamily="34" charset="0"/>
              <a:cs typeface="Calibri" panose="020F0502020204030204" pitchFamily="34" charset="0"/>
            </a:endParaRPr>
          </a:p>
          <a:p>
            <a:pPr marL="109728" indent="0">
              <a:buNone/>
            </a:pPr>
            <a:endParaRPr lang="en-US" sz="2400" dirty="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497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lstStyle/>
          <a:p>
            <a:pPr marL="109728" indent="0">
              <a:buNone/>
            </a:pPr>
            <a:r>
              <a:rPr lang="en-US" sz="3600" dirty="0" smtClean="0">
                <a:latin typeface="Calibri" panose="020F0502020204030204" pitchFamily="34" charset="0"/>
                <a:cs typeface="Calibri" panose="020F0502020204030204" pitchFamily="34" charset="0"/>
              </a:rPr>
              <a:t>Data Description and Understanding</a:t>
            </a:r>
          </a:p>
          <a:p>
            <a:pPr marL="109728" indent="0">
              <a:buNone/>
            </a:pPr>
            <a:endParaRPr lang="en-US" sz="3600"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Dataset </a:t>
            </a:r>
            <a:r>
              <a:rPr lang="en-US" dirty="0">
                <a:latin typeface="Calibri" panose="020F0502020204030204" pitchFamily="34" charset="0"/>
                <a:cs typeface="Calibri" panose="020F0502020204030204" pitchFamily="34" charset="0"/>
              </a:rPr>
              <a:t>name: Privacy_Rights_Clearinghouse-Data-Breaches-Export.csv</a:t>
            </a:r>
          </a:p>
          <a:p>
            <a:r>
              <a:rPr lang="en-US" dirty="0">
                <a:latin typeface="Calibri" panose="020F0502020204030204" pitchFamily="34" charset="0"/>
                <a:cs typeface="Calibri" panose="020F0502020204030204" pitchFamily="34" charset="0"/>
              </a:rPr>
              <a:t>Source: </a:t>
            </a:r>
            <a:r>
              <a:rPr lang="en-US" u="sng" dirty="0">
                <a:latin typeface="Calibri" panose="020F0502020204030204" pitchFamily="34" charset="0"/>
                <a:cs typeface="Calibri" panose="020F0502020204030204" pitchFamily="34" charset="0"/>
                <a:hlinkClick r:id="rId2"/>
              </a:rPr>
              <a:t>https://www.privacyrights.org/data-breaches</a:t>
            </a:r>
            <a:r>
              <a:rPr lang="en-US" dirty="0">
                <a:latin typeface="Calibri" panose="020F0502020204030204" pitchFamily="34" charset="0"/>
                <a:cs typeface="Calibri" panose="020F0502020204030204" pitchFamily="34" charset="0"/>
              </a:rPr>
              <a:t> (Links to an external site.). </a:t>
            </a:r>
          </a:p>
          <a:p>
            <a:r>
              <a:rPr lang="en-US" dirty="0">
                <a:latin typeface="Calibri" panose="020F0502020204030204" pitchFamily="34" charset="0"/>
                <a:cs typeface="Calibri" panose="020F0502020204030204" pitchFamily="34" charset="0"/>
              </a:rPr>
              <a:t>Data Description and FAQ: </a:t>
            </a:r>
            <a:r>
              <a:rPr lang="en-US" u="sng" dirty="0">
                <a:latin typeface="Calibri" panose="020F0502020204030204" pitchFamily="34" charset="0"/>
                <a:cs typeface="Calibri" panose="020F0502020204030204" pitchFamily="34" charset="0"/>
                <a:hlinkClick r:id="rId3"/>
              </a:rPr>
              <a:t>https://www.privacyrights.org/chronology-data-breaches-faq</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Duration of the data: 2005 through 2017</a:t>
            </a:r>
          </a:p>
          <a:p>
            <a:pPr marL="109728" indent="0">
              <a:buNone/>
            </a:pPr>
            <a:endParaRPr lang="en-US" dirty="0"/>
          </a:p>
        </p:txBody>
      </p:sp>
    </p:spTree>
    <p:extLst>
      <p:ext uri="{BB962C8B-B14F-4D97-AF65-F5344CB8AC3E}">
        <p14:creationId xmlns:p14="http://schemas.microsoft.com/office/powerpoint/2010/main" val="2093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1800" dirty="0">
                <a:latin typeface="Calibri" panose="020F0502020204030204" pitchFamily="34" charset="0"/>
                <a:cs typeface="Calibri" panose="020F0502020204030204" pitchFamily="34" charset="0"/>
              </a:rPr>
              <a:t>Model Building and Evaluation -Supervised Classification </a:t>
            </a:r>
          </a:p>
          <a:p>
            <a:pPr marL="109728" indent="0" algn="ctr">
              <a:buNone/>
            </a:pPr>
            <a:r>
              <a:rPr lang="en-US" sz="1800" dirty="0">
                <a:latin typeface="Calibri" panose="020F0502020204030204" pitchFamily="34" charset="0"/>
                <a:cs typeface="Calibri" panose="020F0502020204030204" pitchFamily="34" charset="0"/>
              </a:rPr>
              <a:t>(non-text </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Breach </a:t>
            </a:r>
            <a:r>
              <a:rPr lang="en-US" sz="1800" dirty="0" smtClean="0">
                <a:latin typeface="Calibri" panose="020F0502020204030204" pitchFamily="34" charset="0"/>
                <a:cs typeface="Calibri" panose="020F0502020204030204" pitchFamily="34" charset="0"/>
              </a:rPr>
              <a:t>Types - Correlation </a:t>
            </a:r>
            <a:r>
              <a:rPr lang="en-US" sz="1800" dirty="0">
                <a:latin typeface="Calibri" panose="020F0502020204030204" pitchFamily="34" charset="0"/>
                <a:cs typeface="Calibri" panose="020F0502020204030204" pitchFamily="34" charset="0"/>
              </a:rPr>
              <a:t>with Other features</a:t>
            </a:r>
            <a:endParaRPr lang="en-US" sz="1800" dirty="0" smtClean="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90600"/>
            <a:ext cx="8610600" cy="5714999"/>
          </a:xfrm>
          <a:prstGeom prst="rect">
            <a:avLst/>
          </a:prstGeom>
        </p:spPr>
      </p:pic>
    </p:spTree>
    <p:extLst>
      <p:ext uri="{BB962C8B-B14F-4D97-AF65-F5344CB8AC3E}">
        <p14:creationId xmlns:p14="http://schemas.microsoft.com/office/powerpoint/2010/main" val="2194531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-Supervised Classification </a:t>
            </a:r>
            <a:endParaRPr lang="en-US" sz="2400" dirty="0" smtClean="0">
              <a:latin typeface="Calibri" panose="020F0502020204030204" pitchFamily="34" charset="0"/>
              <a:cs typeface="Calibri" panose="020F0502020204030204" pitchFamily="34" charset="0"/>
            </a:endParaRPr>
          </a:p>
          <a:p>
            <a:pPr marL="109728" indent="0">
              <a:buNone/>
            </a:pPr>
            <a:r>
              <a:rPr lang="en-US" sz="2400" dirty="0" smtClean="0">
                <a:latin typeface="Calibri" panose="020F0502020204030204" pitchFamily="34" charset="0"/>
                <a:cs typeface="Calibri" panose="020F0502020204030204" pitchFamily="34" charset="0"/>
              </a:rPr>
              <a:t>(non-text) </a:t>
            </a:r>
            <a:r>
              <a:rPr lang="en-US" sz="2400" dirty="0">
                <a:latin typeface="Calibri" panose="020F0502020204030204" pitchFamily="34" charset="0"/>
                <a:cs typeface="Calibri" panose="020F0502020204030204" pitchFamily="34" charset="0"/>
              </a:rPr>
              <a:t>Breach </a:t>
            </a:r>
            <a:r>
              <a:rPr lang="en-US" sz="2400" dirty="0" smtClean="0">
                <a:latin typeface="Calibri" panose="020F0502020204030204" pitchFamily="34" charset="0"/>
                <a:cs typeface="Calibri" panose="020F0502020204030204" pitchFamily="34" charset="0"/>
              </a:rPr>
              <a:t>Type - Correlation </a:t>
            </a:r>
            <a:r>
              <a:rPr lang="en-US" sz="2400" dirty="0">
                <a:latin typeface="Calibri" panose="020F0502020204030204" pitchFamily="34" charset="0"/>
                <a:cs typeface="Calibri" panose="020F0502020204030204" pitchFamily="34" charset="0"/>
              </a:rPr>
              <a:t>with Other Features</a:t>
            </a:r>
            <a:endParaRPr lang="en-US" sz="2400" dirty="0" smtClean="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a:p>
            <a:pPr marL="109728" indent="0">
              <a:buNone/>
            </a:pPr>
            <a:r>
              <a:rPr lang="en-US" sz="2400" dirty="0" smtClean="0">
                <a:latin typeface="Calibri" panose="020F0502020204030204" pitchFamily="34" charset="0"/>
                <a:cs typeface="Calibri" panose="020F0502020204030204" pitchFamily="34" charset="0"/>
              </a:rPr>
              <a:t>What </a:t>
            </a:r>
            <a:r>
              <a:rPr lang="en-US" sz="2400" dirty="0">
                <a:latin typeface="Calibri" panose="020F0502020204030204" pitchFamily="34" charset="0"/>
                <a:cs typeface="Calibri" panose="020F0502020204030204" pitchFamily="34" charset="0"/>
              </a:rPr>
              <a:t>are the findings from correlation analysis?</a:t>
            </a:r>
          </a:p>
          <a:p>
            <a:r>
              <a:rPr lang="en-US" sz="2400" dirty="0">
                <a:latin typeface="Calibri" panose="020F0502020204030204" pitchFamily="34" charset="0"/>
                <a:cs typeface="Calibri" panose="020F0502020204030204" pitchFamily="34" charset="0"/>
              </a:rPr>
              <a:t>The higher values seem to occur with hacking breaches.</a:t>
            </a:r>
          </a:p>
          <a:p>
            <a:r>
              <a:rPr lang="en-US" sz="2400" dirty="0">
                <a:latin typeface="Calibri" panose="020F0502020204030204" pitchFamily="34" charset="0"/>
                <a:cs typeface="Calibri" panose="020F0502020204030204" pitchFamily="34" charset="0"/>
              </a:rPr>
              <a:t>Hacking and all other breach types show a negative correlation.</a:t>
            </a:r>
          </a:p>
          <a:p>
            <a:r>
              <a:rPr lang="en-US" sz="2400" dirty="0">
                <a:latin typeface="Calibri" panose="020F0502020204030204" pitchFamily="34" charset="0"/>
                <a:cs typeface="Calibri" panose="020F0502020204030204" pitchFamily="34" charset="0"/>
              </a:rPr>
              <a:t>Physical breaches are also among the higher scores.</a:t>
            </a:r>
          </a:p>
          <a:p>
            <a:r>
              <a:rPr lang="en-US" sz="2400" dirty="0">
                <a:latin typeface="Calibri" panose="020F0502020204030204" pitchFamily="34" charset="0"/>
                <a:cs typeface="Calibri" panose="020F0502020204030204" pitchFamily="34" charset="0"/>
              </a:rPr>
              <a:t>For the most part the correlation scores appear to be low.</a:t>
            </a:r>
          </a:p>
          <a:p>
            <a:pPr marL="109728" indent="0">
              <a:buNone/>
            </a:pPr>
            <a:endParaRPr lang="en-US" sz="2400" dirty="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7477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-Supervised Classification </a:t>
            </a:r>
          </a:p>
          <a:p>
            <a:pPr marL="109728" indent="0" algn="ctr">
              <a:buNone/>
            </a:pPr>
            <a:r>
              <a:rPr lang="en-US" sz="2400" dirty="0">
                <a:latin typeface="Calibri" panose="020F0502020204030204" pitchFamily="34" charset="0"/>
                <a:cs typeface="Calibri" panose="020F0502020204030204" pitchFamily="34" charset="0"/>
              </a:rPr>
              <a:t>(non-text features) Breach </a:t>
            </a:r>
            <a:r>
              <a:rPr lang="en-US" sz="2400" dirty="0" smtClean="0">
                <a:latin typeface="Calibri" panose="020F0502020204030204" pitchFamily="34" charset="0"/>
                <a:cs typeface="Calibri" panose="020F0502020204030204" pitchFamily="34" charset="0"/>
              </a:rPr>
              <a:t>Types – Decision Tree</a:t>
            </a:r>
          </a:p>
          <a:p>
            <a:r>
              <a:rPr lang="en-US" sz="2000" dirty="0">
                <a:latin typeface="Calibri" panose="020F0502020204030204" pitchFamily="34" charset="0"/>
                <a:cs typeface="Calibri" panose="020F0502020204030204" pitchFamily="34" charset="0"/>
              </a:rPr>
              <a:t>Decision Tree Model not a good fit </a:t>
            </a:r>
            <a:r>
              <a:rPr lang="en-US" sz="2000" dirty="0" smtClean="0">
                <a:latin typeface="Calibri" panose="020F0502020204030204" pitchFamily="34" charset="0"/>
                <a:cs typeface="Calibri" panose="020F0502020204030204" pitchFamily="34" charset="0"/>
              </a:rPr>
              <a:t>at .45</a:t>
            </a:r>
          </a:p>
          <a:p>
            <a:endParaRPr lang="en-US" sz="2400" dirty="0">
              <a:latin typeface="Calibri" panose="020F0502020204030204" pitchFamily="34" charset="0"/>
              <a:cs typeface="Calibri" panose="020F0502020204030204" pitchFamily="34" charset="0"/>
            </a:endParaRPr>
          </a:p>
          <a:p>
            <a:pPr marL="109728" indent="0" algn="ctr">
              <a:buNone/>
            </a:pPr>
            <a:endParaRPr lang="en-US" sz="2400" dirty="0" smtClean="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pPr marL="109728" indent="0" algn="ctr">
              <a:buNone/>
            </a:pPr>
            <a:endParaRPr lang="en-US" sz="2400" dirty="0" smtClean="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pPr marL="109728" indent="0" algn="ctr">
              <a:buNone/>
            </a:pPr>
            <a:endParaRPr lang="en-US" sz="2400" dirty="0" smtClean="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Overall accuracy .448655256724 </a:t>
            </a:r>
          </a:p>
          <a:p>
            <a:r>
              <a:rPr lang="en-US" sz="1200" dirty="0">
                <a:latin typeface="Calibri" panose="020F0502020204030204" pitchFamily="34" charset="0"/>
                <a:cs typeface="Calibri" panose="020F0502020204030204" pitchFamily="34" charset="0"/>
              </a:rPr>
              <a:t>The decision tree model went from 40% to 45% accurate when adjusting the depth and number of leaves. Therefore, we expect that the model will be about 45% accurate when the model is applied into a real-world situation </a:t>
            </a:r>
          </a:p>
          <a:p>
            <a:r>
              <a:rPr lang="en-US" sz="1200" dirty="0">
                <a:latin typeface="Calibri" panose="020F0502020204030204" pitchFamily="34" charset="0"/>
                <a:cs typeface="Calibri" panose="020F0502020204030204" pitchFamily="34" charset="0"/>
              </a:rPr>
              <a:t>Hacking is showing the most accurate prediction of all at 494. </a:t>
            </a:r>
          </a:p>
          <a:p>
            <a:r>
              <a:rPr lang="en-US" sz="1200" dirty="0">
                <a:latin typeface="Calibri" panose="020F0502020204030204" pitchFamily="34" charset="0"/>
                <a:cs typeface="Calibri" panose="020F0502020204030204" pitchFamily="34" charset="0"/>
              </a:rPr>
              <a:t>Overall accuracy calculated as correctly classified 2454 total in test </a:t>
            </a:r>
            <a:r>
              <a:rPr lang="en-US" sz="1200" dirty="0" err="1">
                <a:latin typeface="Calibri" panose="020F0502020204030204" pitchFamily="34" charset="0"/>
                <a:cs typeface="Calibri" panose="020F0502020204030204" pitchFamily="34" charset="0"/>
              </a:rPr>
              <a:t>dsn</a:t>
            </a:r>
            <a:r>
              <a:rPr lang="en-US" sz="1200" dirty="0">
                <a:latin typeface="Calibri" panose="020F0502020204030204" pitchFamily="34" charset="0"/>
                <a:cs typeface="Calibri" panose="020F0502020204030204" pitchFamily="34" charset="0"/>
              </a:rPr>
              <a:t> = 45%</a:t>
            </a:r>
          </a:p>
          <a:p>
            <a:pPr marL="109728" indent="0">
              <a:buNone/>
            </a:pPr>
            <a:endParaRPr lang="en-US" sz="12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76400"/>
            <a:ext cx="4590454" cy="3246339"/>
          </a:xfrm>
          <a:prstGeom prst="rect">
            <a:avLst/>
          </a:prstGeom>
        </p:spPr>
      </p:pic>
    </p:spTree>
    <p:extLst>
      <p:ext uri="{BB962C8B-B14F-4D97-AF65-F5344CB8AC3E}">
        <p14:creationId xmlns:p14="http://schemas.microsoft.com/office/powerpoint/2010/main" val="1876376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-Supervised Classification </a:t>
            </a:r>
          </a:p>
          <a:p>
            <a:pPr marL="109728" indent="0" algn="ctr">
              <a:buNone/>
            </a:pPr>
            <a:r>
              <a:rPr lang="en-US" sz="2400" dirty="0">
                <a:latin typeface="Calibri" panose="020F0502020204030204" pitchFamily="34" charset="0"/>
                <a:cs typeface="Calibri" panose="020F0502020204030204" pitchFamily="34" charset="0"/>
              </a:rPr>
              <a:t>(non-text features) Breach </a:t>
            </a:r>
            <a:r>
              <a:rPr lang="en-US" sz="2400" dirty="0" smtClean="0">
                <a:latin typeface="Calibri" panose="020F0502020204030204" pitchFamily="34" charset="0"/>
                <a:cs typeface="Calibri" panose="020F0502020204030204" pitchFamily="34" charset="0"/>
              </a:rPr>
              <a:t>Types – Decision Tree</a:t>
            </a:r>
          </a:p>
          <a:p>
            <a:r>
              <a:rPr lang="en-US" sz="1400" dirty="0">
                <a:latin typeface="Calibri" panose="020F0502020204030204" pitchFamily="34" charset="0"/>
                <a:cs typeface="Calibri" panose="020F0502020204030204" pitchFamily="34" charset="0"/>
              </a:rPr>
              <a:t>Created Scoring dataset by removing Breach Type from dataset (Y</a:t>
            </a:r>
            <a:r>
              <a:rPr lang="en-US" sz="1400" dirty="0" smtClean="0">
                <a:latin typeface="Calibri" panose="020F0502020204030204" pitchFamily="34" charset="0"/>
                <a:cs typeface="Calibri" panose="020F0502020204030204" pitchFamily="34" charset="0"/>
              </a:rPr>
              <a:t>)</a:t>
            </a:r>
          </a:p>
          <a:p>
            <a:r>
              <a:rPr lang="en-US" sz="1400" dirty="0" smtClean="0">
                <a:latin typeface="Calibri" panose="020F0502020204030204" pitchFamily="34" charset="0"/>
                <a:cs typeface="Calibri" panose="020F0502020204030204" pitchFamily="34" charset="0"/>
              </a:rPr>
              <a:t>Fit </a:t>
            </a:r>
            <a:r>
              <a:rPr lang="en-US" sz="1400" dirty="0">
                <a:latin typeface="Calibri" panose="020F0502020204030204" pitchFamily="34" charset="0"/>
                <a:cs typeface="Calibri" panose="020F0502020204030204" pitchFamily="34" charset="0"/>
              </a:rPr>
              <a:t>scoring data to Decision Tree model and created ‘Predicted Y</a:t>
            </a:r>
            <a:r>
              <a:rPr lang="en-US" sz="1400" dirty="0" smtClean="0">
                <a:latin typeface="Calibri" panose="020F0502020204030204" pitchFamily="34" charset="0"/>
                <a:cs typeface="Calibri" panose="020F0502020204030204" pitchFamily="34" charset="0"/>
              </a:rPr>
              <a:t>’</a:t>
            </a:r>
          </a:p>
          <a:p>
            <a:pPr marL="365760" lvl="8" indent="-256032">
              <a:spcBef>
                <a:spcPts val="400"/>
              </a:spcBef>
              <a:buClr>
                <a:schemeClr val="accent1"/>
              </a:buClr>
              <a:buSzPct val="68000"/>
              <a:buFont typeface="Wingdings 3"/>
              <a:buChar char=""/>
            </a:pPr>
            <a:r>
              <a:rPr lang="en-US" altLang="en-US" sz="1400" dirty="0">
                <a:solidFill>
                  <a:srgbClr val="000000"/>
                </a:solidFill>
                <a:latin typeface="Calibri" panose="020F0502020204030204" pitchFamily="34" charset="0"/>
                <a:cs typeface="Calibri" panose="020F0502020204030204" pitchFamily="34" charset="0"/>
              </a:rPr>
              <a:t>Reduced sample size from 45 to 5. With these features showing 95% accurate, </a:t>
            </a:r>
          </a:p>
          <a:p>
            <a:r>
              <a:rPr lang="en-US" sz="1400" dirty="0" smtClean="0">
                <a:latin typeface="Calibri" panose="020F0502020204030204" pitchFamily="34" charset="0"/>
                <a:cs typeface="Calibri" panose="020F0502020204030204" pitchFamily="34" charset="0"/>
              </a:rPr>
              <a:t>Overall </a:t>
            </a:r>
            <a:r>
              <a:rPr lang="en-US" sz="1400" dirty="0">
                <a:latin typeface="Calibri" panose="020F0502020204030204" pitchFamily="34" charset="0"/>
                <a:cs typeface="Calibri" panose="020F0502020204030204" pitchFamily="34" charset="0"/>
              </a:rPr>
              <a:t>accuracy = 0.950692746536 </a:t>
            </a:r>
          </a:p>
          <a:p>
            <a:pPr marL="109728" indent="0">
              <a:buNone/>
            </a:pPr>
            <a:endParaRPr lang="en-US" sz="2200" dirty="0">
              <a:latin typeface="Calibri" panose="020F0502020204030204" pitchFamily="34" charset="0"/>
              <a:cs typeface="Calibri" panose="020F0502020204030204" pitchFamily="34" charset="0"/>
            </a:endParaRPr>
          </a:p>
          <a:p>
            <a:pPr marL="109728" indent="0" algn="ctr">
              <a:buNone/>
            </a:pPr>
            <a:endParaRPr lang="en-US" sz="2400" dirty="0" smtClean="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pPr marL="109728" indent="0" algn="ctr">
              <a:buNone/>
            </a:pPr>
            <a:endParaRPr lang="en-US" sz="2400" dirty="0" smtClean="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pPr marL="109728" indent="0" algn="ctr">
              <a:buNone/>
            </a:pPr>
            <a:endParaRPr lang="en-US" sz="2400" dirty="0" smtClean="0">
              <a:latin typeface="Calibri" panose="020F0502020204030204" pitchFamily="34" charset="0"/>
              <a:cs typeface="Calibri" panose="020F0502020204030204" pitchFamily="34" charset="0"/>
            </a:endParaRPr>
          </a:p>
          <a:p>
            <a:pPr lvl="4"/>
            <a:endParaRPr lang="en-US" altLang="en-US" sz="1100" b="1" dirty="0" smtClean="0">
              <a:solidFill>
                <a:srgbClr val="000000"/>
              </a:solidFill>
              <a:latin typeface="Calibri" panose="020F0502020204030204" pitchFamily="34" charset="0"/>
              <a:cs typeface="Calibri" panose="020F0502020204030204" pitchFamily="34" charset="0"/>
            </a:endParaRPr>
          </a:p>
          <a:p>
            <a:pPr marL="2029968" lvl="8" indent="0">
              <a:buNone/>
            </a:pPr>
            <a:r>
              <a:rPr lang="en-US" altLang="en-US" sz="1100" b="1" dirty="0" smtClean="0">
                <a:solidFill>
                  <a:srgbClr val="000000"/>
                </a:solidFill>
                <a:latin typeface="Calibri" panose="020F0502020204030204" pitchFamily="34" charset="0"/>
                <a:cs typeface="Calibri" panose="020F0502020204030204" pitchFamily="34" charset="0"/>
              </a:rPr>
              <a:t>Showing </a:t>
            </a:r>
            <a:r>
              <a:rPr lang="en-US" altLang="en-US" sz="1100" b="1" dirty="0">
                <a:solidFill>
                  <a:srgbClr val="000000"/>
                </a:solidFill>
                <a:latin typeface="Calibri" panose="020F0502020204030204" pitchFamily="34" charset="0"/>
                <a:cs typeface="Calibri" panose="020F0502020204030204" pitchFamily="34" charset="0"/>
              </a:rPr>
              <a:t>these features as the best predictors:</a:t>
            </a:r>
          </a:p>
          <a:p>
            <a:pPr marL="2029968" lvl="8" indent="0">
              <a:buNone/>
            </a:pPr>
            <a:r>
              <a:rPr lang="en-US" altLang="en-US" sz="1100" dirty="0">
                <a:solidFill>
                  <a:srgbClr val="000000"/>
                </a:solidFill>
                <a:latin typeface="Calibri" panose="020F0502020204030204" pitchFamily="34" charset="0"/>
                <a:cs typeface="Calibri" panose="020F0502020204030204" pitchFamily="34" charset="0"/>
              </a:rPr>
              <a:t>2: HACK - Hacking </a:t>
            </a:r>
          </a:p>
          <a:p>
            <a:pPr marL="2029968" lvl="8" indent="0">
              <a:buNone/>
            </a:pPr>
            <a:r>
              <a:rPr lang="en-US" altLang="en-US" sz="1100" dirty="0">
                <a:solidFill>
                  <a:srgbClr val="000000"/>
                </a:solidFill>
                <a:latin typeface="Calibri" panose="020F0502020204030204" pitchFamily="34" charset="0"/>
                <a:cs typeface="Calibri" panose="020F0502020204030204" pitchFamily="34" charset="0"/>
              </a:rPr>
              <a:t>3: INSD - Insider:</a:t>
            </a:r>
          </a:p>
          <a:p>
            <a:pPr marL="2029968" lvl="8" indent="0">
              <a:buNone/>
            </a:pPr>
            <a:r>
              <a:rPr lang="en-US" altLang="en-US" sz="1100" dirty="0">
                <a:solidFill>
                  <a:srgbClr val="000000"/>
                </a:solidFill>
                <a:latin typeface="Calibri" panose="020F0502020204030204" pitchFamily="34" charset="0"/>
                <a:cs typeface="Calibri" panose="020F0502020204030204" pitchFamily="34" charset="0"/>
              </a:rPr>
              <a:t>4: PHYS - Physical Loss: </a:t>
            </a:r>
          </a:p>
          <a:p>
            <a:pPr marL="2029968" lvl="8" indent="0">
              <a:buNone/>
            </a:pPr>
            <a:r>
              <a:rPr lang="en-US" altLang="en-US" sz="1100" dirty="0">
                <a:solidFill>
                  <a:srgbClr val="000000"/>
                </a:solidFill>
                <a:latin typeface="Calibri" panose="020F0502020204030204" pitchFamily="34" charset="0"/>
                <a:cs typeface="Calibri" panose="020F0502020204030204" pitchFamily="34" charset="0"/>
              </a:rPr>
              <a:t>5: PORT - Portable Device</a:t>
            </a:r>
          </a:p>
          <a:p>
            <a:pPr marL="2029968" lvl="8" indent="0">
              <a:buNone/>
            </a:pPr>
            <a:r>
              <a:rPr lang="en-US" altLang="en-US" sz="1100" dirty="0">
                <a:solidFill>
                  <a:srgbClr val="000000"/>
                </a:solidFill>
                <a:latin typeface="Calibri" panose="020F0502020204030204" pitchFamily="34" charset="0"/>
                <a:cs typeface="Calibri" panose="020F0502020204030204" pitchFamily="34" charset="0"/>
              </a:rPr>
              <a:t>7: DISC - Unintended Disclosure: </a:t>
            </a:r>
          </a:p>
          <a:p>
            <a:pPr marL="2029968" lvl="8" indent="0">
              <a:buNone/>
            </a:pPr>
            <a:r>
              <a:rPr lang="en-US" altLang="en-US" sz="1100" dirty="0" smtClean="0">
                <a:solidFill>
                  <a:srgbClr val="000000"/>
                </a:solidFill>
                <a:latin typeface="Calibri" panose="020F0502020204030204" pitchFamily="34" charset="0"/>
                <a:cs typeface="Calibri" panose="020F0502020204030204" pitchFamily="34" charset="0"/>
              </a:rPr>
              <a:t>Physical </a:t>
            </a:r>
            <a:r>
              <a:rPr lang="en-US" altLang="en-US" sz="1100" dirty="0">
                <a:solidFill>
                  <a:srgbClr val="000000"/>
                </a:solidFill>
                <a:latin typeface="Calibri" panose="020F0502020204030204" pitchFamily="34" charset="0"/>
                <a:cs typeface="Calibri" panose="020F0502020204030204" pitchFamily="34" charset="0"/>
              </a:rPr>
              <a:t>loss being the most accurate and hacking the least. </a:t>
            </a:r>
          </a:p>
          <a:p>
            <a:pPr marL="109728" indent="0" algn="ctr">
              <a:buNone/>
            </a:pPr>
            <a:endParaRPr lang="en-US" sz="2400" dirty="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76200" y="228600"/>
            <a:ext cx="9067800" cy="66294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86312"/>
            <a:ext cx="5257800" cy="2639653"/>
          </a:xfrm>
          <a:prstGeom prst="rect">
            <a:avLst/>
          </a:prstGeom>
        </p:spPr>
      </p:pic>
    </p:spTree>
    <p:extLst>
      <p:ext uri="{BB962C8B-B14F-4D97-AF65-F5344CB8AC3E}">
        <p14:creationId xmlns:p14="http://schemas.microsoft.com/office/powerpoint/2010/main" val="2489994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81000"/>
            <a:ext cx="8991600" cy="61722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-Supervised Classification </a:t>
            </a:r>
            <a:r>
              <a:rPr lang="en-US" sz="2400" dirty="0" smtClean="0">
                <a:latin typeface="Calibri" panose="020F0502020204030204" pitchFamily="34" charset="0"/>
                <a:cs typeface="Calibri" panose="020F0502020204030204" pitchFamily="34" charset="0"/>
              </a:rPr>
              <a:t>(non-text) </a:t>
            </a:r>
            <a:r>
              <a:rPr lang="en-US" sz="2400" dirty="0">
                <a:latin typeface="Calibri" panose="020F0502020204030204" pitchFamily="34" charset="0"/>
                <a:cs typeface="Calibri" panose="020F0502020204030204" pitchFamily="34" charset="0"/>
              </a:rPr>
              <a:t>Breach </a:t>
            </a:r>
            <a:r>
              <a:rPr lang="en-US" sz="2400" dirty="0" smtClean="0">
                <a:latin typeface="Calibri" panose="020F0502020204030204" pitchFamily="34" charset="0"/>
                <a:cs typeface="Calibri" panose="020F0502020204030204" pitchFamily="34" charset="0"/>
              </a:rPr>
              <a:t>Type  K-nearest </a:t>
            </a:r>
            <a:r>
              <a:rPr lang="en-US" sz="2400" dirty="0">
                <a:latin typeface="Calibri" panose="020F0502020204030204" pitchFamily="34" charset="0"/>
                <a:cs typeface="Calibri" panose="020F0502020204030204" pitchFamily="34" charset="0"/>
              </a:rPr>
              <a:t>Neighbors (knn) </a:t>
            </a:r>
            <a:r>
              <a:rPr lang="en-US" sz="2400" dirty="0" smtClean="0">
                <a:latin typeface="Calibri" panose="020F0502020204030204" pitchFamily="34" charset="0"/>
                <a:cs typeface="Calibri" panose="020F0502020204030204" pitchFamily="34" charset="0"/>
              </a:rPr>
              <a:t>Using </a:t>
            </a:r>
            <a:r>
              <a:rPr lang="en-US" sz="2400" dirty="0">
                <a:latin typeface="Calibri" panose="020F0502020204030204" pitchFamily="34" charset="0"/>
                <a:cs typeface="Calibri" panose="020F0502020204030204" pitchFamily="34" charset="0"/>
              </a:rPr>
              <a:t>Grid Search Results</a:t>
            </a:r>
          </a:p>
          <a:p>
            <a:pPr marL="109728" indent="0">
              <a:buNone/>
            </a:pPr>
            <a:endParaRPr lang="en-US" sz="2400" dirty="0" smtClean="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
        <p:nvSpPr>
          <p:cNvPr id="4" name="Content Placeholder 1"/>
          <p:cNvSpPr txBox="1">
            <a:spLocks/>
          </p:cNvSpPr>
          <p:nvPr/>
        </p:nvSpPr>
        <p:spPr>
          <a:xfrm>
            <a:off x="1371600" y="1752600"/>
            <a:ext cx="6400800" cy="425469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ctr"/>
            <a:r>
              <a:rPr lang="en-US" sz="2000" dirty="0" smtClean="0"/>
              <a:t>Optimal K-Value = 8, </a:t>
            </a:r>
          </a:p>
          <a:p>
            <a:pPr algn="ctr"/>
            <a:r>
              <a:rPr lang="en-US" sz="2000" dirty="0" smtClean="0"/>
              <a:t>overall accuracy 0.334148329258  </a:t>
            </a:r>
          </a:p>
          <a:p>
            <a:pPr marL="109728" indent="0">
              <a:buFont typeface="Wingdings 3"/>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673927"/>
            <a:ext cx="5547282" cy="3821304"/>
          </a:xfrm>
          <a:prstGeom prst="rect">
            <a:avLst/>
          </a:prstGeom>
        </p:spPr>
      </p:pic>
    </p:spTree>
    <p:extLst>
      <p:ext uri="{BB962C8B-B14F-4D97-AF65-F5344CB8AC3E}">
        <p14:creationId xmlns:p14="http://schemas.microsoft.com/office/powerpoint/2010/main" val="93933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-Supervised Classification </a:t>
            </a:r>
            <a:endParaRPr lang="en-US" sz="2400" dirty="0" smtClean="0">
              <a:latin typeface="Calibri" panose="020F0502020204030204" pitchFamily="34" charset="0"/>
              <a:cs typeface="Calibri" panose="020F0502020204030204" pitchFamily="34" charset="0"/>
            </a:endParaRPr>
          </a:p>
          <a:p>
            <a:pPr marL="109728" indent="0" algn="ctr">
              <a:buNone/>
            </a:pPr>
            <a:r>
              <a:rPr lang="en-US" sz="2400" dirty="0" smtClean="0">
                <a:latin typeface="Calibri" panose="020F0502020204030204" pitchFamily="34" charset="0"/>
                <a:cs typeface="Calibri" panose="020F0502020204030204" pitchFamily="34" charset="0"/>
              </a:rPr>
              <a:t>(non-text) </a:t>
            </a:r>
            <a:r>
              <a:rPr lang="en-US" sz="2400" dirty="0">
                <a:latin typeface="Calibri" panose="020F0502020204030204" pitchFamily="34" charset="0"/>
                <a:cs typeface="Calibri" panose="020F0502020204030204" pitchFamily="34" charset="0"/>
              </a:rPr>
              <a:t>Breach </a:t>
            </a:r>
            <a:r>
              <a:rPr lang="en-US" sz="2400" dirty="0" smtClean="0">
                <a:latin typeface="Calibri" panose="020F0502020204030204" pitchFamily="34" charset="0"/>
                <a:cs typeface="Calibri" panose="020F0502020204030204" pitchFamily="34" charset="0"/>
              </a:rPr>
              <a:t>Type  </a:t>
            </a:r>
          </a:p>
          <a:p>
            <a:pPr marL="109728" indent="0">
              <a:buNone/>
            </a:pPr>
            <a:r>
              <a:rPr lang="en-US" sz="2200" dirty="0">
                <a:latin typeface="Calibri" panose="020F0502020204030204" pitchFamily="34" charset="0"/>
                <a:cs typeface="Calibri" panose="020F0502020204030204" pitchFamily="34" charset="0"/>
              </a:rPr>
              <a:t>Cross Evaluation- </a:t>
            </a:r>
            <a:r>
              <a:rPr lang="en-US" sz="2200" dirty="0" smtClean="0">
                <a:latin typeface="Calibri" panose="020F0502020204030204" pitchFamily="34" charset="0"/>
                <a:cs typeface="Calibri" panose="020F0502020204030204" pitchFamily="34" charset="0"/>
              </a:rPr>
              <a:t>knn Results</a:t>
            </a:r>
          </a:p>
          <a:p>
            <a:r>
              <a:rPr lang="en-US" sz="1400" dirty="0">
                <a:latin typeface="Courier New" panose="02070309020205020404" pitchFamily="49" charset="0"/>
                <a:cs typeface="Courier New" panose="02070309020205020404" pitchFamily="49" charset="0"/>
              </a:rPr>
              <a:t>[ 0.29539952 0.18401937 0.26876513 0.27118644 0.24697337 0.28329298 0.29297821 0.2590799 0.27007299 0.24264706 0.31127451 0.26108374 0.2962963 0.27160494 0.2691358 0.27407407 0.29382716 0.26419753 0.34814815 0.31111111] </a:t>
            </a:r>
          </a:p>
          <a:p>
            <a:r>
              <a:rPr lang="en-US" sz="2200" dirty="0" smtClean="0">
                <a:latin typeface="Calibri" panose="020F0502020204030204" pitchFamily="34" charset="0"/>
                <a:cs typeface="Calibri" panose="020F0502020204030204" pitchFamily="34" charset="0"/>
              </a:rPr>
              <a:t>Overall </a:t>
            </a:r>
            <a:r>
              <a:rPr lang="en-US" sz="2200" dirty="0">
                <a:latin typeface="Calibri" panose="020F0502020204030204" pitchFamily="34" charset="0"/>
                <a:cs typeface="Calibri" panose="020F0502020204030204" pitchFamily="34" charset="0"/>
              </a:rPr>
              <a:t>accuracy 0.275758414108 </a:t>
            </a:r>
          </a:p>
          <a:p>
            <a:r>
              <a:rPr lang="en-US" sz="2200" dirty="0" smtClean="0">
                <a:latin typeface="Calibri" panose="020F0502020204030204" pitchFamily="34" charset="0"/>
                <a:cs typeface="Calibri" panose="020F0502020204030204" pitchFamily="34" charset="0"/>
              </a:rPr>
              <a:t>Not </a:t>
            </a:r>
            <a:r>
              <a:rPr lang="en-US" sz="2200" dirty="0">
                <a:latin typeface="Calibri" panose="020F0502020204030204" pitchFamily="34" charset="0"/>
                <a:cs typeface="Calibri" panose="020F0502020204030204" pitchFamily="34" charset="0"/>
              </a:rPr>
              <a:t>the best model to use</a:t>
            </a:r>
          </a:p>
          <a:p>
            <a:r>
              <a:rPr lang="en-US" sz="2200" dirty="0" smtClean="0">
                <a:latin typeface="Calibri" panose="020F0502020204030204" pitchFamily="34" charset="0"/>
                <a:cs typeface="Calibri" panose="020F0502020204030204" pitchFamily="34" charset="0"/>
              </a:rPr>
              <a:t>SelectKBest</a:t>
            </a:r>
            <a:r>
              <a:rPr lang="en-US" sz="2200" dirty="0">
                <a:latin typeface="Calibri" panose="020F0502020204030204" pitchFamily="34" charset="0"/>
                <a:cs typeface="Calibri" panose="020F0502020204030204" pitchFamily="34" charset="0"/>
              </a:rPr>
              <a:t>,  Extra Tree Classifier, RFE also not good to use.</a:t>
            </a:r>
          </a:p>
          <a:p>
            <a:pPr marL="109728" indent="0">
              <a:buNone/>
            </a:pPr>
            <a:endParaRPr lang="en-US" sz="2200" dirty="0" smtClean="0">
              <a:latin typeface="Calibri" panose="020F0502020204030204" pitchFamily="34" charset="0"/>
              <a:cs typeface="Calibri" panose="020F0502020204030204" pitchFamily="34" charset="0"/>
            </a:endParaRPr>
          </a:p>
          <a:p>
            <a:pPr marL="109728" indent="0">
              <a:buNone/>
            </a:pPr>
            <a:r>
              <a:rPr lang="en-US" sz="2200" dirty="0" smtClean="0">
                <a:latin typeface="Calibri" panose="020F0502020204030204" pitchFamily="34" charset="0"/>
                <a:cs typeface="Calibri" panose="020F0502020204030204" pitchFamily="34" charset="0"/>
              </a:rPr>
              <a:t>Logistic  </a:t>
            </a:r>
            <a:r>
              <a:rPr lang="en-US" sz="2200" dirty="0">
                <a:latin typeface="Calibri" panose="020F0502020204030204" pitchFamily="34" charset="0"/>
                <a:cs typeface="Calibri" panose="020F0502020204030204" pitchFamily="34" charset="0"/>
              </a:rPr>
              <a:t>and Logit Regression Results</a:t>
            </a:r>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Split </a:t>
            </a:r>
            <a:r>
              <a:rPr lang="en-US" sz="2200" dirty="0">
                <a:latin typeface="Calibri" panose="020F0502020204030204" pitchFamily="34" charset="0"/>
                <a:cs typeface="Calibri" panose="020F0502020204030204" pitchFamily="34" charset="0"/>
              </a:rPr>
              <a:t>Validation into Training and Test datasets</a:t>
            </a:r>
          </a:p>
          <a:p>
            <a:r>
              <a:rPr lang="en-US" sz="2200" dirty="0" smtClean="0">
                <a:latin typeface="Calibri" panose="020F0502020204030204" pitchFamily="34" charset="0"/>
                <a:cs typeface="Calibri" panose="020F0502020204030204" pitchFamily="34" charset="0"/>
              </a:rPr>
              <a:t>Overall </a:t>
            </a:r>
            <a:r>
              <a:rPr lang="en-US" sz="2200" dirty="0">
                <a:latin typeface="Calibri" panose="020F0502020204030204" pitchFamily="34" charset="0"/>
                <a:cs typeface="Calibri" panose="020F0502020204030204" pitchFamily="34" charset="0"/>
              </a:rPr>
              <a:t>accuracy 0.303993480033 </a:t>
            </a:r>
          </a:p>
          <a:p>
            <a:r>
              <a:rPr lang="en-US" sz="2200" dirty="0" smtClean="0">
                <a:latin typeface="Calibri" panose="020F0502020204030204" pitchFamily="34" charset="0"/>
                <a:cs typeface="Calibri" panose="020F0502020204030204" pitchFamily="34" charset="0"/>
              </a:rPr>
              <a:t>Not </a:t>
            </a:r>
            <a:r>
              <a:rPr lang="en-US" sz="2200" dirty="0">
                <a:latin typeface="Calibri" panose="020F0502020204030204" pitchFamily="34" charset="0"/>
                <a:cs typeface="Calibri" panose="020F0502020204030204" pitchFamily="34" charset="0"/>
              </a:rPr>
              <a:t>a good model to use</a:t>
            </a:r>
          </a:p>
          <a:p>
            <a:r>
              <a:rPr lang="en-US" sz="2200" dirty="0" smtClean="0">
                <a:latin typeface="Calibri" panose="020F0502020204030204" pitchFamily="34" charset="0"/>
                <a:cs typeface="Calibri" panose="020F0502020204030204" pitchFamily="34" charset="0"/>
              </a:rPr>
              <a:t>Logit </a:t>
            </a:r>
            <a:r>
              <a:rPr lang="en-US" sz="2200" dirty="0">
                <a:latin typeface="Calibri" panose="020F0502020204030204" pitchFamily="34" charset="0"/>
                <a:cs typeface="Calibri" panose="020F0502020204030204" pitchFamily="34" charset="0"/>
              </a:rPr>
              <a:t>does  not work for multi-class features</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3352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-Supervised Classification </a:t>
            </a:r>
          </a:p>
          <a:p>
            <a:pPr marL="109728" indent="0" algn="ctr">
              <a:buNone/>
            </a:pPr>
            <a:r>
              <a:rPr lang="en-US" sz="2400" dirty="0" smtClean="0">
                <a:latin typeface="Calibri" panose="020F0502020204030204" pitchFamily="34" charset="0"/>
                <a:cs typeface="Calibri" panose="020F0502020204030204" pitchFamily="34" charset="0"/>
              </a:rPr>
              <a:t>(non-text) Breach Type – Random Forest</a:t>
            </a:r>
          </a:p>
          <a:p>
            <a:pPr marL="109728" indent="0">
              <a:buNone/>
            </a:pPr>
            <a:endParaRPr lang="en-US" sz="2400" dirty="0" smtClean="0">
              <a:latin typeface="Calibri" panose="020F0502020204030204" pitchFamily="34" charset="0"/>
              <a:cs typeface="Calibri" panose="020F0502020204030204" pitchFamily="34" charset="0"/>
            </a:endParaRPr>
          </a:p>
          <a:p>
            <a:r>
              <a:rPr lang="en-US" sz="2400" dirty="0"/>
              <a:t>Overall accuracy = 0.94132029339853296</a:t>
            </a:r>
          </a:p>
          <a:p>
            <a:r>
              <a:rPr lang="en-US" sz="2400" dirty="0" smtClean="0"/>
              <a:t>Hacking </a:t>
            </a:r>
            <a:r>
              <a:rPr lang="en-US" sz="2400" dirty="0"/>
              <a:t>showing largest population</a:t>
            </a:r>
          </a:p>
          <a:p>
            <a:r>
              <a:rPr lang="en-US" sz="2400" dirty="0"/>
              <a:t>Best model to use for classification</a:t>
            </a: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70" y="3150331"/>
            <a:ext cx="4077730" cy="2942837"/>
          </a:xfrm>
          <a:prstGeom prst="rect">
            <a:avLst/>
          </a:prstGeom>
        </p:spPr>
      </p:pic>
    </p:spTree>
    <p:extLst>
      <p:ext uri="{BB962C8B-B14F-4D97-AF65-F5344CB8AC3E}">
        <p14:creationId xmlns:p14="http://schemas.microsoft.com/office/powerpoint/2010/main" val="693869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a:bodyPr>
          <a:lstStyle/>
          <a:p>
            <a:pPr marL="109728" indent="0" algn="ctr">
              <a:buNone/>
            </a:pPr>
            <a:r>
              <a:rPr lang="en-US" sz="1800" dirty="0">
                <a:latin typeface="Calibri" panose="020F0502020204030204" pitchFamily="34" charset="0"/>
                <a:cs typeface="Calibri" panose="020F0502020204030204" pitchFamily="34" charset="0"/>
              </a:rPr>
              <a:t>Model Building and Evaluation -Supervised Classification </a:t>
            </a:r>
          </a:p>
          <a:p>
            <a:pPr marL="109728" indent="0" algn="ctr">
              <a:buNone/>
            </a:pPr>
            <a:r>
              <a:rPr lang="en-US" sz="1800" dirty="0">
                <a:latin typeface="Calibri" panose="020F0502020204030204" pitchFamily="34" charset="0"/>
                <a:cs typeface="Calibri" panose="020F0502020204030204" pitchFamily="34" charset="0"/>
              </a:rPr>
              <a:t>(non-text </a:t>
            </a:r>
            <a:r>
              <a:rPr lang="en-US" sz="1800" dirty="0" smtClean="0">
                <a:latin typeface="Calibri" panose="020F0502020204030204" pitchFamily="34" charset="0"/>
                <a:cs typeface="Calibri" panose="020F0502020204030204" pitchFamily="34" charset="0"/>
              </a:rPr>
              <a:t>) Organization Types - Correlation </a:t>
            </a:r>
            <a:r>
              <a:rPr lang="en-US" sz="1800" dirty="0">
                <a:latin typeface="Calibri" panose="020F0502020204030204" pitchFamily="34" charset="0"/>
                <a:cs typeface="Calibri" panose="020F0502020204030204" pitchFamily="34" charset="0"/>
              </a:rPr>
              <a:t>with Other features</a:t>
            </a:r>
            <a:endParaRPr lang="en-US" sz="1800" dirty="0" smtClean="0">
              <a:latin typeface="Calibri" panose="020F0502020204030204" pitchFamily="34" charset="0"/>
              <a:cs typeface="Calibri" panose="020F0502020204030204" pitchFamily="34" charset="0"/>
            </a:endParaRPr>
          </a:p>
          <a:p>
            <a:pPr marL="109728" indent="0" algn="ctr">
              <a:buNone/>
            </a:pPr>
            <a:endParaRPr lang="en-US" sz="24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36822"/>
            <a:ext cx="8153399" cy="5340178"/>
          </a:xfrm>
          <a:prstGeom prst="rect">
            <a:avLst/>
          </a:prstGeom>
        </p:spPr>
      </p:pic>
    </p:spTree>
    <p:extLst>
      <p:ext uri="{BB962C8B-B14F-4D97-AF65-F5344CB8AC3E}">
        <p14:creationId xmlns:p14="http://schemas.microsoft.com/office/powerpoint/2010/main" val="635250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-Supervised Classification </a:t>
            </a:r>
            <a:endParaRPr lang="en-US" sz="2400" dirty="0" smtClean="0">
              <a:latin typeface="Calibri" panose="020F0502020204030204" pitchFamily="34" charset="0"/>
              <a:cs typeface="Calibri" panose="020F0502020204030204" pitchFamily="34" charset="0"/>
            </a:endParaRPr>
          </a:p>
          <a:p>
            <a:pPr marL="109728" indent="0">
              <a:buNone/>
            </a:pPr>
            <a:r>
              <a:rPr lang="en-US" sz="2400" dirty="0" smtClean="0">
                <a:latin typeface="Calibri" panose="020F0502020204030204" pitchFamily="34" charset="0"/>
                <a:cs typeface="Calibri" panose="020F0502020204030204" pitchFamily="34" charset="0"/>
              </a:rPr>
              <a:t>(non-text) Organization Type – Findings and Summary</a:t>
            </a:r>
          </a:p>
          <a:p>
            <a:pPr marL="109728" indent="0">
              <a:buNone/>
            </a:pPr>
            <a:endParaRPr lang="en-US" sz="2400" dirty="0" smtClean="0">
              <a:latin typeface="Calibri" panose="020F0502020204030204" pitchFamily="34" charset="0"/>
              <a:cs typeface="Calibri" panose="020F0502020204030204" pitchFamily="34" charset="0"/>
            </a:endParaRPr>
          </a:p>
          <a:p>
            <a:pPr marL="109728" indent="0">
              <a:buNone/>
            </a:pPr>
            <a:r>
              <a:rPr lang="en-US" sz="2400" dirty="0" smtClean="0">
                <a:latin typeface="Calibri" panose="020F0502020204030204" pitchFamily="34" charset="0"/>
                <a:cs typeface="Calibri" panose="020F0502020204030204" pitchFamily="34" charset="0"/>
              </a:rPr>
              <a:t>What </a:t>
            </a:r>
            <a:r>
              <a:rPr lang="en-US" sz="2400" dirty="0">
                <a:latin typeface="Calibri" panose="020F0502020204030204" pitchFamily="34" charset="0"/>
                <a:cs typeface="Calibri" panose="020F0502020204030204" pitchFamily="34" charset="0"/>
              </a:rPr>
              <a:t>are the findings from correlation analysis?</a:t>
            </a:r>
          </a:p>
          <a:p>
            <a:r>
              <a:rPr lang="en-US" sz="2400" dirty="0">
                <a:latin typeface="Calibri" panose="020F0502020204030204" pitchFamily="34" charset="0"/>
                <a:cs typeface="Calibri" panose="020F0502020204030204" pitchFamily="34" charset="0"/>
              </a:rPr>
              <a:t>The higher values seem to occur with medical and harm.</a:t>
            </a:r>
          </a:p>
          <a:p>
            <a:r>
              <a:rPr lang="en-US" sz="2400" dirty="0">
                <a:latin typeface="Calibri" panose="020F0502020204030204" pitchFamily="34" charset="0"/>
                <a:cs typeface="Calibri" panose="020F0502020204030204" pitchFamily="34" charset="0"/>
              </a:rPr>
              <a:t>Retail and medical have a negative correlation.</a:t>
            </a:r>
          </a:p>
          <a:p>
            <a:r>
              <a:rPr lang="en-US" sz="2400" dirty="0">
                <a:latin typeface="Calibri" panose="020F0502020204030204" pitchFamily="34" charset="0"/>
                <a:cs typeface="Calibri" panose="020F0502020204030204" pitchFamily="34" charset="0"/>
              </a:rPr>
              <a:t>Medical has a positive correlation with the other organizations.</a:t>
            </a:r>
          </a:p>
          <a:p>
            <a:r>
              <a:rPr lang="en-US" sz="2400" dirty="0">
                <a:latin typeface="Calibri" panose="020F0502020204030204" pitchFamily="34" charset="0"/>
                <a:cs typeface="Calibri" panose="020F0502020204030204" pitchFamily="34" charset="0"/>
              </a:rPr>
              <a:t>For the most part the correlation scores appear to be low.</a:t>
            </a:r>
          </a:p>
          <a:p>
            <a:pPr marL="109728" indent="0">
              <a:buNone/>
            </a:pPr>
            <a:endParaRPr lang="en-US" sz="2400" dirty="0" smtClean="0">
              <a:latin typeface="Calibri" panose="020F0502020204030204" pitchFamily="34" charset="0"/>
              <a:cs typeface="Calibri" panose="020F0502020204030204" pitchFamily="34" charset="0"/>
            </a:endParaRPr>
          </a:p>
          <a:p>
            <a:pPr marL="109728" indent="0">
              <a:buNone/>
            </a:pPr>
            <a:r>
              <a:rPr lang="en-US" sz="2400" dirty="0" smtClean="0">
                <a:latin typeface="Calibri" panose="020F0502020204030204" pitchFamily="34" charset="0"/>
                <a:cs typeface="Calibri" panose="020F0502020204030204" pitchFamily="34" charset="0"/>
              </a:rPr>
              <a:t>Summary</a:t>
            </a:r>
          </a:p>
          <a:p>
            <a:r>
              <a:rPr lang="en-US" sz="2400" dirty="0">
                <a:latin typeface="Calibri" panose="020F0502020204030204" pitchFamily="34" charset="0"/>
                <a:cs typeface="Calibri" panose="020F0502020204030204" pitchFamily="34" charset="0"/>
              </a:rPr>
              <a:t>Medical Organizations predicted the most </a:t>
            </a:r>
            <a:r>
              <a:rPr lang="en-US" sz="2400" dirty="0" smtClean="0">
                <a:latin typeface="Calibri" panose="020F0502020204030204" pitchFamily="34" charset="0"/>
                <a:cs typeface="Calibri" panose="020F0502020204030204" pitchFamily="34" charset="0"/>
              </a:rPr>
              <a:t>often</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Tested same models as Breach Types with similar </a:t>
            </a:r>
            <a:r>
              <a:rPr lang="en-US" sz="2400" dirty="0" smtClean="0">
                <a:latin typeface="Calibri" panose="020F0502020204030204" pitchFamily="34" charset="0"/>
                <a:cs typeface="Calibri" panose="020F0502020204030204" pitchFamily="34" charset="0"/>
              </a:rPr>
              <a:t>results</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Random Forest best model to use at overall accuracy of .90.</a:t>
            </a:r>
          </a:p>
          <a:p>
            <a:pPr marL="109728" indent="0">
              <a:buNone/>
            </a:pPr>
            <a:endParaRPr lang="en-US" sz="24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5654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a:t>
            </a:r>
            <a:r>
              <a:rPr lang="en-US" sz="2400" dirty="0" smtClean="0">
                <a:latin typeface="Calibri" panose="020F0502020204030204" pitchFamily="34" charset="0"/>
                <a:cs typeface="Calibri" panose="020F0502020204030204" pitchFamily="34" charset="0"/>
              </a:rPr>
              <a:t>–Unsupervised Machine </a:t>
            </a:r>
            <a:r>
              <a:rPr lang="en-US" sz="2400" dirty="0">
                <a:latin typeface="Calibri" panose="020F0502020204030204" pitchFamily="34" charset="0"/>
                <a:cs typeface="Calibri" panose="020F0502020204030204" pitchFamily="34" charset="0"/>
              </a:rPr>
              <a:t>Learning </a:t>
            </a:r>
            <a:endParaRPr lang="en-US" sz="2400" dirty="0" smtClean="0">
              <a:latin typeface="Calibri" panose="020F0502020204030204" pitchFamily="34" charset="0"/>
              <a:cs typeface="Calibri" panose="020F0502020204030204" pitchFamily="34" charset="0"/>
            </a:endParaRPr>
          </a:p>
          <a:p>
            <a:pPr marL="109728" indent="0" algn="ctr">
              <a:buNone/>
            </a:pPr>
            <a:r>
              <a:rPr lang="en-US" sz="2400" dirty="0" smtClean="0">
                <a:latin typeface="Calibri" panose="020F0502020204030204" pitchFamily="34" charset="0"/>
                <a:cs typeface="Calibri" panose="020F0502020204030204" pitchFamily="34" charset="0"/>
              </a:rPr>
              <a:t>Text </a:t>
            </a:r>
            <a:r>
              <a:rPr lang="en-US" sz="2400" dirty="0">
                <a:latin typeface="Calibri" panose="020F0502020204030204" pitchFamily="34" charset="0"/>
                <a:cs typeface="Calibri" panose="020F0502020204030204" pitchFamily="34" charset="0"/>
              </a:rPr>
              <a:t>Data Preprocessing and Results</a:t>
            </a:r>
            <a:endParaRPr lang="en-US" sz="2400" dirty="0" smtClean="0">
              <a:latin typeface="Calibri" panose="020F0502020204030204" pitchFamily="34" charset="0"/>
              <a:cs typeface="Calibri" panose="020F0502020204030204" pitchFamily="34" charset="0"/>
            </a:endParaRPr>
          </a:p>
          <a:p>
            <a:pPr marL="109728" indent="0" algn="ctr">
              <a:buNone/>
            </a:pPr>
            <a:r>
              <a:rPr lang="en-US" sz="2400" dirty="0" smtClean="0">
                <a:latin typeface="Calibri" panose="020F0502020204030204" pitchFamily="34" charset="0"/>
                <a:cs typeface="Calibri" panose="020F0502020204030204" pitchFamily="34" charset="0"/>
              </a:rPr>
              <a:t>Conducted </a:t>
            </a:r>
            <a:r>
              <a:rPr lang="en-US" sz="2400" dirty="0">
                <a:latin typeface="Calibri" panose="020F0502020204030204" pitchFamily="34" charset="0"/>
                <a:cs typeface="Calibri" panose="020F0502020204030204" pitchFamily="34" charset="0"/>
              </a:rPr>
              <a:t>word frequency analysis </a:t>
            </a:r>
          </a:p>
          <a:p>
            <a:pPr marL="109728" indent="0">
              <a:buNone/>
            </a:pPr>
            <a:endParaRPr lang="en-US" sz="2400" dirty="0" smtClean="0">
              <a:latin typeface="Calibri" panose="020F0502020204030204" pitchFamily="34" charset="0"/>
              <a:cs typeface="Calibri" panose="020F0502020204030204" pitchFamily="34" charset="0"/>
            </a:endParaRPr>
          </a:p>
          <a:p>
            <a:pPr marL="109728" indent="0">
              <a:buNone/>
            </a:pPr>
            <a:endParaRPr lang="en-US" sz="24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53" y="1387626"/>
            <a:ext cx="8585094" cy="4713366"/>
          </a:xfrm>
          <a:prstGeom prst="rect">
            <a:avLst/>
          </a:prstGeom>
        </p:spPr>
      </p:pic>
    </p:spTree>
    <p:extLst>
      <p:ext uri="{BB962C8B-B14F-4D97-AF65-F5344CB8AC3E}">
        <p14:creationId xmlns:p14="http://schemas.microsoft.com/office/powerpoint/2010/main" val="49264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fontScale="77500" lnSpcReduction="20000"/>
          </a:bodyPr>
          <a:lstStyle/>
          <a:p>
            <a:pPr marL="109728" indent="0">
              <a:buNone/>
            </a:pPr>
            <a:r>
              <a:rPr lang="en-US" sz="3600" dirty="0" smtClean="0">
                <a:latin typeface="Calibri" panose="020F0502020204030204" pitchFamily="34" charset="0"/>
                <a:cs typeface="Calibri" panose="020F0502020204030204" pitchFamily="34" charset="0"/>
              </a:rPr>
              <a:t>	Data Description and Understanding</a:t>
            </a:r>
          </a:p>
          <a:p>
            <a:pPr marL="109728" indent="0">
              <a:buNone/>
            </a:pPr>
            <a:r>
              <a:rPr lang="en-US" b="1" dirty="0" smtClean="0">
                <a:latin typeface="Calibri" panose="020F0502020204030204" pitchFamily="34" charset="0"/>
                <a:cs typeface="Calibri" panose="020F0502020204030204" pitchFamily="34" charset="0"/>
              </a:rPr>
              <a:t>		Data </a:t>
            </a:r>
            <a:r>
              <a:rPr lang="en-US" b="1" dirty="0">
                <a:latin typeface="Calibri" panose="020F0502020204030204" pitchFamily="34" charset="0"/>
                <a:cs typeface="Calibri" panose="020F0502020204030204" pitchFamily="34" charset="0"/>
              </a:rPr>
              <a:t>elements/column </a:t>
            </a:r>
            <a:r>
              <a:rPr lang="en-US" b="1" dirty="0" smtClean="0">
                <a:latin typeface="Calibri" panose="020F0502020204030204" pitchFamily="34" charset="0"/>
                <a:cs typeface="Calibri" panose="020F0502020204030204" pitchFamily="34" charset="0"/>
              </a:rPr>
              <a:t>names</a:t>
            </a:r>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Date Made Public: </a:t>
            </a:r>
            <a:r>
              <a:rPr lang="en-US" dirty="0" smtClean="0">
                <a:latin typeface="Calibri" panose="020F0502020204030204" pitchFamily="34" charset="0"/>
                <a:cs typeface="Calibri" panose="020F0502020204030204" pitchFamily="34" charset="0"/>
              </a:rPr>
              <a:t>		Date </a:t>
            </a:r>
            <a:r>
              <a:rPr lang="en-US" dirty="0">
                <a:latin typeface="Calibri" panose="020F0502020204030204" pitchFamily="34" charset="0"/>
                <a:cs typeface="Calibri" panose="020F0502020204030204" pitchFamily="34" charset="0"/>
              </a:rPr>
              <a:t>Breach information released to </a:t>
            </a:r>
            <a:r>
              <a:rPr lang="en-US" dirty="0" smtClean="0">
                <a:latin typeface="Calibri" panose="020F0502020204030204" pitchFamily="34" charset="0"/>
                <a:cs typeface="Calibri" panose="020F0502020204030204" pitchFamily="34" charset="0"/>
              </a:rPr>
              <a:t>				public (</a:t>
            </a:r>
            <a:r>
              <a:rPr lang="en-US" dirty="0">
                <a:latin typeface="Calibri" panose="020F0502020204030204" pitchFamily="34" charset="0"/>
                <a:cs typeface="Calibri" panose="020F0502020204030204" pitchFamily="34" charset="0"/>
              </a:rPr>
              <a:t>date: year, month, day)</a:t>
            </a:r>
          </a:p>
          <a:p>
            <a:r>
              <a:rPr lang="en-US" dirty="0">
                <a:latin typeface="Calibri" panose="020F0502020204030204" pitchFamily="34" charset="0"/>
                <a:cs typeface="Calibri" panose="020F0502020204030204" pitchFamily="34" charset="0"/>
              </a:rPr>
              <a:t>Company: </a:t>
            </a:r>
            <a:r>
              <a:rPr lang="en-US" dirty="0" smtClean="0">
                <a:latin typeface="Calibri" panose="020F0502020204030204" pitchFamily="34" charset="0"/>
                <a:cs typeface="Calibri" panose="020F0502020204030204" pitchFamily="34" charset="0"/>
              </a:rPr>
              <a:t>			Company </a:t>
            </a:r>
            <a:r>
              <a:rPr lang="en-US" dirty="0">
                <a:latin typeface="Calibri" panose="020F0502020204030204" pitchFamily="34" charset="0"/>
                <a:cs typeface="Calibri" panose="020F0502020204030204" pitchFamily="34" charset="0"/>
              </a:rPr>
              <a:t>breached (text)</a:t>
            </a:r>
          </a:p>
          <a:p>
            <a:r>
              <a:rPr lang="en-US" dirty="0">
                <a:latin typeface="Calibri" panose="020F0502020204030204" pitchFamily="34" charset="0"/>
                <a:cs typeface="Calibri" panose="020F0502020204030204" pitchFamily="34" charset="0"/>
              </a:rPr>
              <a:t>City: </a:t>
            </a:r>
            <a:r>
              <a:rPr lang="en-US" dirty="0" smtClean="0">
                <a:latin typeface="Calibri" panose="020F0502020204030204" pitchFamily="34" charset="0"/>
                <a:cs typeface="Calibri" panose="020F0502020204030204" pitchFamily="34" charset="0"/>
              </a:rPr>
              <a:t>				City </a:t>
            </a:r>
            <a:r>
              <a:rPr lang="en-US" dirty="0">
                <a:latin typeface="Calibri" panose="020F0502020204030204" pitchFamily="34" charset="0"/>
                <a:cs typeface="Calibri" panose="020F0502020204030204" pitchFamily="34" charset="0"/>
              </a:rPr>
              <a:t>of breached company (text)</a:t>
            </a:r>
          </a:p>
          <a:p>
            <a:r>
              <a:rPr lang="en-US" dirty="0">
                <a:latin typeface="Calibri" panose="020F0502020204030204" pitchFamily="34" charset="0"/>
                <a:cs typeface="Calibri" panose="020F0502020204030204" pitchFamily="34" charset="0"/>
              </a:rPr>
              <a:t>State: </a:t>
            </a:r>
            <a:r>
              <a:rPr lang="en-US" dirty="0" smtClean="0">
                <a:latin typeface="Calibri" panose="020F0502020204030204" pitchFamily="34" charset="0"/>
                <a:cs typeface="Calibri" panose="020F0502020204030204" pitchFamily="34" charset="0"/>
              </a:rPr>
              <a:t>			State </a:t>
            </a:r>
            <a:r>
              <a:rPr lang="en-US" dirty="0">
                <a:latin typeface="Calibri" panose="020F0502020204030204" pitchFamily="34" charset="0"/>
                <a:cs typeface="Calibri" panose="020F0502020204030204" pitchFamily="34" charset="0"/>
              </a:rPr>
              <a:t>of breached company (text)</a:t>
            </a:r>
          </a:p>
          <a:p>
            <a:r>
              <a:rPr lang="en-US" dirty="0">
                <a:latin typeface="Calibri" panose="020F0502020204030204" pitchFamily="34" charset="0"/>
                <a:cs typeface="Calibri" panose="020F0502020204030204" pitchFamily="34" charset="0"/>
              </a:rPr>
              <a:t>Type of </a:t>
            </a:r>
            <a:r>
              <a:rPr lang="en-US" dirty="0" smtClean="0">
                <a:latin typeface="Calibri" panose="020F0502020204030204" pitchFamily="34" charset="0"/>
                <a:cs typeface="Calibri" panose="020F0502020204030204" pitchFamily="34" charset="0"/>
              </a:rPr>
              <a:t>Breach:		Four-character </a:t>
            </a:r>
            <a:r>
              <a:rPr lang="en-US" dirty="0">
                <a:latin typeface="Calibri" panose="020F0502020204030204" pitchFamily="34" charset="0"/>
                <a:cs typeface="Calibri" panose="020F0502020204030204" pitchFamily="34" charset="0"/>
              </a:rPr>
              <a:t>Breach Type </a:t>
            </a:r>
          </a:p>
          <a:p>
            <a:r>
              <a:rPr lang="en-US" dirty="0">
                <a:latin typeface="Calibri" panose="020F0502020204030204" pitchFamily="34" charset="0"/>
                <a:cs typeface="Calibri" panose="020F0502020204030204" pitchFamily="34" charset="0"/>
              </a:rPr>
              <a:t>Type of Organization: </a:t>
            </a:r>
            <a:r>
              <a:rPr lang="en-US" dirty="0" smtClean="0">
                <a:latin typeface="Calibri" panose="020F0502020204030204" pitchFamily="34" charset="0"/>
                <a:cs typeface="Calibri" panose="020F0502020204030204" pitchFamily="34" charset="0"/>
              </a:rPr>
              <a:t>		Three-character Organization Type</a:t>
            </a:r>
          </a:p>
          <a:p>
            <a:r>
              <a:rPr lang="en-US" dirty="0" smtClean="0">
                <a:latin typeface="Calibri" panose="020F0502020204030204" pitchFamily="34" charset="0"/>
                <a:cs typeface="Calibri" panose="020F0502020204030204" pitchFamily="34" charset="0"/>
              </a:rPr>
              <a:t>Total Records: 		Number of records breached (integer)</a:t>
            </a:r>
          </a:p>
          <a:p>
            <a:r>
              <a:rPr lang="en-US" dirty="0" smtClean="0">
                <a:latin typeface="Calibri" panose="020F0502020204030204" pitchFamily="34" charset="0"/>
                <a:cs typeface="Calibri" panose="020F0502020204030204" pitchFamily="34" charset="0"/>
              </a:rPr>
              <a:t>Description </a:t>
            </a:r>
            <a:r>
              <a:rPr lang="en-US" dirty="0">
                <a:latin typeface="Calibri" panose="020F0502020204030204" pitchFamily="34" charset="0"/>
                <a:cs typeface="Calibri" panose="020F0502020204030204" pitchFamily="34" charset="0"/>
              </a:rPr>
              <a:t>of Incident: </a:t>
            </a:r>
            <a:r>
              <a:rPr lang="en-US" dirty="0" smtClean="0">
                <a:latin typeface="Calibri" panose="020F0502020204030204" pitchFamily="34" charset="0"/>
                <a:cs typeface="Calibri" panose="020F0502020204030204" pitchFamily="34" charset="0"/>
              </a:rPr>
              <a:t>	Text </a:t>
            </a:r>
            <a:r>
              <a:rPr lang="en-US" dirty="0">
                <a:latin typeface="Calibri" panose="020F0502020204030204" pitchFamily="34" charset="0"/>
                <a:cs typeface="Calibri" panose="020F0502020204030204" pitchFamily="34" charset="0"/>
              </a:rPr>
              <a:t>describing breach (text)</a:t>
            </a:r>
          </a:p>
          <a:p>
            <a:r>
              <a:rPr lang="en-US" dirty="0">
                <a:latin typeface="Calibri" panose="020F0502020204030204" pitchFamily="34" charset="0"/>
                <a:cs typeface="Calibri" panose="020F0502020204030204" pitchFamily="34" charset="0"/>
              </a:rPr>
              <a:t>Information Source: </a:t>
            </a:r>
            <a:r>
              <a:rPr lang="en-US" dirty="0" smtClean="0">
                <a:latin typeface="Calibri" panose="020F0502020204030204" pitchFamily="34" charset="0"/>
                <a:cs typeface="Calibri" panose="020F0502020204030204" pitchFamily="34" charset="0"/>
              </a:rPr>
              <a:t>		Location </a:t>
            </a:r>
            <a:r>
              <a:rPr lang="en-US" dirty="0">
                <a:latin typeface="Calibri" panose="020F0502020204030204" pitchFamily="34" charset="0"/>
                <a:cs typeface="Calibri" panose="020F0502020204030204" pitchFamily="34" charset="0"/>
              </a:rPr>
              <a:t>of database source (text)</a:t>
            </a:r>
          </a:p>
          <a:p>
            <a:r>
              <a:rPr lang="en-US" dirty="0">
                <a:latin typeface="Calibri" panose="020F0502020204030204" pitchFamily="34" charset="0"/>
                <a:cs typeface="Calibri" panose="020F0502020204030204" pitchFamily="34" charset="0"/>
              </a:rPr>
              <a:t>Source URL: </a:t>
            </a:r>
            <a:r>
              <a:rPr lang="en-US" dirty="0" smtClean="0">
                <a:latin typeface="Calibri" panose="020F0502020204030204" pitchFamily="34" charset="0"/>
                <a:cs typeface="Calibri" panose="020F0502020204030204" pitchFamily="34" charset="0"/>
              </a:rPr>
              <a:t>			Location </a:t>
            </a:r>
            <a:r>
              <a:rPr lang="en-US" dirty="0">
                <a:latin typeface="Calibri" panose="020F0502020204030204" pitchFamily="34" charset="0"/>
                <a:cs typeface="Calibri" panose="020F0502020204030204" pitchFamily="34" charset="0"/>
              </a:rPr>
              <a:t>of data source URL (text)</a:t>
            </a:r>
          </a:p>
          <a:p>
            <a:r>
              <a:rPr lang="en-US" dirty="0">
                <a:latin typeface="Calibri" panose="020F0502020204030204" pitchFamily="34" charset="0"/>
                <a:cs typeface="Calibri" panose="020F0502020204030204" pitchFamily="34" charset="0"/>
              </a:rPr>
              <a:t>Year of Breach: </a:t>
            </a:r>
            <a:r>
              <a:rPr lang="en-US" dirty="0" smtClean="0">
                <a:latin typeface="Calibri" panose="020F0502020204030204" pitchFamily="34" charset="0"/>
                <a:cs typeface="Calibri" panose="020F0502020204030204" pitchFamily="34" charset="0"/>
              </a:rPr>
              <a:t>		Four </a:t>
            </a:r>
            <a:r>
              <a:rPr lang="en-US" dirty="0">
                <a:latin typeface="Calibri" panose="020F0502020204030204" pitchFamily="34" charset="0"/>
                <a:cs typeface="Calibri" panose="020F0502020204030204" pitchFamily="34" charset="0"/>
              </a:rPr>
              <a:t>digit year (numeric)</a:t>
            </a:r>
          </a:p>
          <a:p>
            <a:r>
              <a:rPr lang="en-US" dirty="0">
                <a:latin typeface="Calibri" panose="020F0502020204030204" pitchFamily="34" charset="0"/>
                <a:cs typeface="Calibri" panose="020F0502020204030204" pitchFamily="34" charset="0"/>
              </a:rPr>
              <a:t>Latitude: </a:t>
            </a:r>
            <a:r>
              <a:rPr lang="en-US" dirty="0" smtClean="0">
                <a:latin typeface="Calibri" panose="020F0502020204030204" pitchFamily="34" charset="0"/>
                <a:cs typeface="Calibri" panose="020F0502020204030204" pitchFamily="34" charset="0"/>
              </a:rPr>
              <a:t>			Location </a:t>
            </a:r>
            <a:r>
              <a:rPr lang="en-US" dirty="0">
                <a:latin typeface="Calibri" panose="020F0502020204030204" pitchFamily="34" charset="0"/>
                <a:cs typeface="Calibri" panose="020F0502020204030204" pitchFamily="34" charset="0"/>
              </a:rPr>
              <a:t>Latitude (signed numeric long)</a:t>
            </a:r>
          </a:p>
          <a:p>
            <a:r>
              <a:rPr lang="en-US" dirty="0">
                <a:latin typeface="Calibri" panose="020F0502020204030204" pitchFamily="34" charset="0"/>
                <a:cs typeface="Calibri" panose="020F0502020204030204" pitchFamily="34" charset="0"/>
              </a:rPr>
              <a:t>Longitude: </a:t>
            </a:r>
            <a:r>
              <a:rPr lang="en-US" dirty="0" smtClean="0">
                <a:latin typeface="Calibri" panose="020F0502020204030204" pitchFamily="34" charset="0"/>
                <a:cs typeface="Calibri" panose="020F0502020204030204" pitchFamily="34" charset="0"/>
              </a:rPr>
              <a:t>			Location </a:t>
            </a:r>
            <a:r>
              <a:rPr lang="en-US" dirty="0">
                <a:latin typeface="Calibri" panose="020F0502020204030204" pitchFamily="34" charset="0"/>
                <a:cs typeface="Calibri" panose="020F0502020204030204" pitchFamily="34" charset="0"/>
              </a:rPr>
              <a:t>Longitude (signed numeric </a:t>
            </a:r>
            <a:r>
              <a:rPr lang="en-US" dirty="0" smtClean="0">
                <a:latin typeface="Calibri" panose="020F0502020204030204" pitchFamily="34" charset="0"/>
                <a:cs typeface="Calibri" panose="020F0502020204030204" pitchFamily="34" charset="0"/>
              </a:rPr>
              <a:t>				long</a:t>
            </a:r>
            <a:r>
              <a:rPr lang="en-US" dirty="0">
                <a:latin typeface="Calibri" panose="020F0502020204030204" pitchFamily="34" charset="0"/>
                <a:cs typeface="Calibri" panose="020F0502020204030204" pitchFamily="34" charset="0"/>
              </a:rPr>
              <a:t>)</a:t>
            </a:r>
          </a:p>
          <a:p>
            <a:pPr marL="109728"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492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a:t>
            </a:r>
            <a:r>
              <a:rPr lang="en-US" sz="2400" dirty="0" smtClean="0">
                <a:latin typeface="Calibri" panose="020F0502020204030204" pitchFamily="34" charset="0"/>
                <a:cs typeface="Calibri" panose="020F0502020204030204" pitchFamily="34" charset="0"/>
              </a:rPr>
              <a:t>–Unsupervised Machine </a:t>
            </a:r>
            <a:r>
              <a:rPr lang="en-US" sz="2400" dirty="0">
                <a:latin typeface="Calibri" panose="020F0502020204030204" pitchFamily="34" charset="0"/>
                <a:cs typeface="Calibri" panose="020F0502020204030204" pitchFamily="34" charset="0"/>
              </a:rPr>
              <a:t>Learning </a:t>
            </a:r>
            <a:endParaRPr lang="en-US" sz="2400" dirty="0" smtClean="0">
              <a:latin typeface="Calibri" panose="020F0502020204030204" pitchFamily="34" charset="0"/>
              <a:cs typeface="Calibri" panose="020F0502020204030204" pitchFamily="34" charset="0"/>
            </a:endParaRPr>
          </a:p>
          <a:p>
            <a:pPr marL="109728" indent="0" algn="ctr">
              <a:buNone/>
            </a:pPr>
            <a:r>
              <a:rPr lang="en-US" sz="2400" dirty="0" smtClean="0">
                <a:latin typeface="Calibri" panose="020F0502020204030204" pitchFamily="34" charset="0"/>
                <a:cs typeface="Calibri" panose="020F0502020204030204" pitchFamily="34" charset="0"/>
              </a:rPr>
              <a:t>Text </a:t>
            </a:r>
            <a:r>
              <a:rPr lang="en-US" sz="2400" dirty="0">
                <a:latin typeface="Calibri" panose="020F0502020204030204" pitchFamily="34" charset="0"/>
                <a:cs typeface="Calibri" panose="020F0502020204030204" pitchFamily="34" charset="0"/>
              </a:rPr>
              <a:t>Data Preprocessing and Results</a:t>
            </a:r>
            <a:endParaRPr lang="en-US" sz="2400" dirty="0" smtClean="0">
              <a:latin typeface="Calibri" panose="020F0502020204030204" pitchFamily="34" charset="0"/>
              <a:cs typeface="Calibri" panose="020F0502020204030204" pitchFamily="34" charset="0"/>
            </a:endParaRPr>
          </a:p>
          <a:p>
            <a:pPr marL="109728" indent="0" algn="ctr">
              <a:buNone/>
            </a:pPr>
            <a:r>
              <a:rPr lang="en-US" sz="2400" dirty="0" smtClean="0">
                <a:latin typeface="Calibri" panose="020F0502020204030204" pitchFamily="34" charset="0"/>
                <a:cs typeface="Calibri" panose="020F0502020204030204" pitchFamily="34" charset="0"/>
              </a:rPr>
              <a:t>Conducted </a:t>
            </a:r>
            <a:r>
              <a:rPr lang="en-US" sz="2400" dirty="0">
                <a:latin typeface="Calibri" panose="020F0502020204030204" pitchFamily="34" charset="0"/>
                <a:cs typeface="Calibri" panose="020F0502020204030204" pitchFamily="34" charset="0"/>
              </a:rPr>
              <a:t>word frequency analysis </a:t>
            </a:r>
            <a:r>
              <a:rPr lang="en-US" sz="2400" dirty="0" smtClean="0">
                <a:latin typeface="Calibri" panose="020F0502020204030204" pitchFamily="34" charset="0"/>
                <a:cs typeface="Calibri" panose="020F0502020204030204" pitchFamily="34" charset="0"/>
              </a:rPr>
              <a:t>- Bigrams</a:t>
            </a:r>
            <a:endParaRPr lang="en-US" sz="24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a:p>
            <a:pPr marL="109728" indent="0">
              <a:buNone/>
            </a:pPr>
            <a:endParaRPr lang="en-US" sz="24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1666875"/>
            <a:ext cx="6953250" cy="4733925"/>
          </a:xfrm>
          <a:prstGeom prst="rect">
            <a:avLst/>
          </a:prstGeom>
        </p:spPr>
      </p:pic>
    </p:spTree>
    <p:extLst>
      <p:ext uri="{BB962C8B-B14F-4D97-AF65-F5344CB8AC3E}">
        <p14:creationId xmlns:p14="http://schemas.microsoft.com/office/powerpoint/2010/main" val="1388505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a:t>
            </a:r>
            <a:r>
              <a:rPr lang="en-US" sz="2400" dirty="0" smtClean="0">
                <a:latin typeface="Calibri" panose="020F0502020204030204" pitchFamily="34" charset="0"/>
                <a:cs typeface="Calibri" panose="020F0502020204030204" pitchFamily="34" charset="0"/>
              </a:rPr>
              <a:t>-Unsupervised Machine Language </a:t>
            </a:r>
          </a:p>
          <a:p>
            <a:pPr marL="109728" indent="0">
              <a:buNone/>
            </a:pPr>
            <a:r>
              <a:rPr lang="en-US" sz="2400" dirty="0" smtClean="0">
                <a:latin typeface="Calibri" panose="020F0502020204030204" pitchFamily="34" charset="0"/>
                <a:cs typeface="Calibri" panose="020F0502020204030204" pitchFamily="34" charset="0"/>
              </a:rPr>
              <a:t>			Word Cloud</a:t>
            </a:r>
          </a:p>
          <a:p>
            <a:r>
              <a:rPr lang="en-US" sz="2400" dirty="0">
                <a:latin typeface="Calibri" panose="020F0502020204030204" pitchFamily="34" charset="0"/>
                <a:cs typeface="Calibri" panose="020F0502020204030204" pitchFamily="34" charset="0"/>
              </a:rPr>
              <a:t>The themes here appear to be social security number, credit cards, birthdates, names and addresses, employees and business associates</a:t>
            </a: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109728" indent="0">
              <a:buNone/>
            </a:pPr>
            <a:endParaRPr lang="en-US" sz="24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70" y="2273644"/>
            <a:ext cx="7241059" cy="3929448"/>
          </a:xfrm>
          <a:prstGeom prst="rect">
            <a:avLst/>
          </a:prstGeom>
        </p:spPr>
      </p:pic>
    </p:spTree>
    <p:extLst>
      <p:ext uri="{BB962C8B-B14F-4D97-AF65-F5344CB8AC3E}">
        <p14:creationId xmlns:p14="http://schemas.microsoft.com/office/powerpoint/2010/main" val="3062371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Model Building and Evaluation </a:t>
            </a:r>
            <a:r>
              <a:rPr lang="en-US" sz="2400" dirty="0" smtClean="0">
                <a:latin typeface="Calibri" panose="020F0502020204030204" pitchFamily="34" charset="0"/>
                <a:cs typeface="Calibri" panose="020F0502020204030204" pitchFamily="34" charset="0"/>
              </a:rPr>
              <a:t>-Unsupervised Machine Learning </a:t>
            </a:r>
          </a:p>
          <a:p>
            <a:pPr marL="109728" indent="0" algn="ctr">
              <a:buNone/>
            </a:pPr>
            <a:r>
              <a:rPr lang="en-US" sz="2400" dirty="0" smtClean="0">
                <a:latin typeface="Calibri" panose="020F0502020204030204" pitchFamily="34" charset="0"/>
                <a:cs typeface="Calibri" panose="020F0502020204030204" pitchFamily="34" charset="0"/>
              </a:rPr>
              <a:t>LDA </a:t>
            </a:r>
            <a:r>
              <a:rPr lang="en-US" sz="2400" dirty="0">
                <a:latin typeface="Calibri" panose="020F0502020204030204" pitchFamily="34" charset="0"/>
                <a:cs typeface="Calibri" panose="020F0502020204030204" pitchFamily="34" charset="0"/>
              </a:rPr>
              <a:t>Topic </a:t>
            </a:r>
            <a:r>
              <a:rPr lang="en-US" sz="2400" dirty="0" smtClean="0">
                <a:latin typeface="Calibri" panose="020F0502020204030204" pitchFamily="34" charset="0"/>
                <a:cs typeface="Calibri" panose="020F0502020204030204" pitchFamily="34" charset="0"/>
              </a:rPr>
              <a:t>Modeling – Top Topics</a:t>
            </a:r>
          </a:p>
          <a:p>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Used </a:t>
            </a:r>
            <a:r>
              <a:rPr lang="en-US" sz="2200" dirty="0">
                <a:latin typeface="Calibri" panose="020F0502020204030204" pitchFamily="34" charset="0"/>
                <a:cs typeface="Calibri" panose="020F0502020204030204" pitchFamily="34" charset="0"/>
              </a:rPr>
              <a:t>10 for the number of topics. </a:t>
            </a:r>
            <a:endParaRPr lang="en-US" sz="2200" dirty="0" smtClean="0">
              <a:latin typeface="Calibri" panose="020F0502020204030204" pitchFamily="34" charset="0"/>
              <a:cs typeface="Calibri" panose="020F0502020204030204" pitchFamily="34" charset="0"/>
            </a:endParaRPr>
          </a:p>
          <a:p>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Used </a:t>
            </a:r>
            <a:r>
              <a:rPr lang="en-US" sz="2200" dirty="0">
                <a:latin typeface="Calibri" panose="020F0502020204030204" pitchFamily="34" charset="0"/>
                <a:cs typeface="Calibri" panose="020F0502020204030204" pitchFamily="34" charset="0"/>
              </a:rPr>
              <a:t>pyLDAvis to generate a Intertopic Distance Map</a:t>
            </a:r>
            <a:r>
              <a:rPr lang="en-US" sz="2200" dirty="0" smtClean="0">
                <a:latin typeface="Calibri" panose="020F0502020204030204" pitchFamily="34" charset="0"/>
                <a:cs typeface="Calibri" panose="020F0502020204030204" pitchFamily="34" charset="0"/>
              </a:rPr>
              <a:t>.</a:t>
            </a:r>
          </a:p>
          <a:p>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Assigned </a:t>
            </a:r>
            <a:r>
              <a:rPr lang="en-US" sz="2200" dirty="0">
                <a:latin typeface="Calibri" panose="020F0502020204030204" pitchFamily="34" charset="0"/>
                <a:cs typeface="Calibri" panose="020F0502020204030204" pitchFamily="34" charset="0"/>
              </a:rPr>
              <a:t>the topics to the documents in corpus (Document-Topic Distribution)</a:t>
            </a:r>
          </a:p>
          <a:p>
            <a:pPr lvl="1"/>
            <a:endParaRPr lang="en-US" sz="22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Top </a:t>
            </a:r>
            <a:r>
              <a:rPr lang="en-US" sz="2400" dirty="0">
                <a:latin typeface="Calibri" panose="020F0502020204030204" pitchFamily="34" charset="0"/>
                <a:cs typeface="Calibri" panose="020F0502020204030204" pitchFamily="34" charset="0"/>
              </a:rPr>
              <a:t>10 topics </a:t>
            </a:r>
            <a:r>
              <a:rPr lang="en-US" sz="2400" dirty="0" smtClean="0">
                <a:latin typeface="Calibri" panose="020F0502020204030204" pitchFamily="34" charset="0"/>
                <a:cs typeface="Calibri" panose="020F0502020204030204" pitchFamily="34" charset="0"/>
              </a:rPr>
              <a:t>represent all breach types.</a:t>
            </a:r>
            <a:endParaRPr lang="en-US" sz="2400" dirty="0">
              <a:latin typeface="Calibri" panose="020F0502020204030204" pitchFamily="34" charset="0"/>
              <a:cs typeface="Calibri" panose="020F0502020204030204" pitchFamily="34" charset="0"/>
            </a:endParaRPr>
          </a:p>
          <a:p>
            <a:pPr marL="109728" indent="0">
              <a:buNone/>
            </a:pPr>
            <a:endParaRPr lang="en-US" sz="2200" dirty="0" smtClean="0">
              <a:latin typeface="Calibri" panose="020F0502020204030204" pitchFamily="34" charset="0"/>
              <a:cs typeface="Calibri" panose="020F0502020204030204" pitchFamily="34" charset="0"/>
            </a:endParaRPr>
          </a:p>
          <a:p>
            <a:pPr marL="109728" indent="0">
              <a:buNone/>
            </a:pPr>
            <a:endParaRPr lang="en-US" sz="22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8512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fontScale="62500" lnSpcReduction="20000"/>
          </a:bodyPr>
          <a:lstStyle/>
          <a:p>
            <a:pPr marL="109728" indent="0" algn="ctr">
              <a:buNone/>
            </a:pPr>
            <a:r>
              <a:rPr lang="en-US" sz="2600" b="1" dirty="0">
                <a:latin typeface="Calibri" panose="020F0502020204030204" pitchFamily="34" charset="0"/>
                <a:cs typeface="Calibri" panose="020F0502020204030204" pitchFamily="34" charset="0"/>
              </a:rPr>
              <a:t>Model Building and Evaluation </a:t>
            </a:r>
            <a:r>
              <a:rPr lang="en-US" sz="2600" b="1" dirty="0" smtClean="0">
                <a:latin typeface="Calibri" panose="020F0502020204030204" pitchFamily="34" charset="0"/>
                <a:cs typeface="Calibri" panose="020F0502020204030204" pitchFamily="34" charset="0"/>
              </a:rPr>
              <a:t>-Unsupervised Machine Learning </a:t>
            </a:r>
          </a:p>
          <a:p>
            <a:pPr marL="109728" indent="0" algn="ctr">
              <a:buNone/>
            </a:pPr>
            <a:r>
              <a:rPr lang="en-US" sz="2600" b="1" dirty="0" smtClean="0">
                <a:latin typeface="Calibri" panose="020F0502020204030204" pitchFamily="34" charset="0"/>
                <a:cs typeface="Calibri" panose="020F0502020204030204" pitchFamily="34" charset="0"/>
              </a:rPr>
              <a:t>LDA </a:t>
            </a:r>
            <a:r>
              <a:rPr lang="en-US" sz="2600" b="1" dirty="0">
                <a:latin typeface="Calibri" panose="020F0502020204030204" pitchFamily="34" charset="0"/>
                <a:cs typeface="Calibri" panose="020F0502020204030204" pitchFamily="34" charset="0"/>
              </a:rPr>
              <a:t>Topic </a:t>
            </a:r>
            <a:r>
              <a:rPr lang="en-US" sz="2600" b="1" dirty="0" smtClean="0">
                <a:latin typeface="Calibri" panose="020F0502020204030204" pitchFamily="34" charset="0"/>
                <a:cs typeface="Calibri" panose="020F0502020204030204" pitchFamily="34" charset="0"/>
              </a:rPr>
              <a:t>Modeling – Top Topics</a:t>
            </a:r>
          </a:p>
          <a:p>
            <a:pPr marL="109728" indent="0">
              <a:buNone/>
            </a:pPr>
            <a:r>
              <a:rPr lang="en-US" sz="2200" dirty="0" smtClean="0">
                <a:latin typeface="Calibri" panose="020F0502020204030204" pitchFamily="34" charset="0"/>
                <a:cs typeface="Calibri" panose="020F0502020204030204" pitchFamily="34" charset="0"/>
              </a:rPr>
              <a:t>Top 10 Topics </a:t>
            </a:r>
          </a:p>
          <a:p>
            <a:pPr marL="109728"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1) Hacking  - getting email, passwords, etc. </a:t>
            </a:r>
          </a:p>
          <a:p>
            <a:pPr marL="109728" indent="0">
              <a:buNone/>
            </a:pPr>
            <a:r>
              <a:rPr lang="en-US" sz="2200" dirty="0">
                <a:latin typeface="Calibri" panose="020F0502020204030204" pitchFamily="34" charset="0"/>
                <a:cs typeface="Calibri" panose="020F0502020204030204" pitchFamily="34" charset="0"/>
              </a:rPr>
              <a:t>     u'0.026*"employe" + 0.026*"hacker" + 0.022*"access" + 0.017*"ident"  </a:t>
            </a:r>
          </a:p>
          <a:p>
            <a:pPr marL="109728"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2) Portable - Stolen laptop from employee containing patient medical information, birthdate, etc</a:t>
            </a:r>
            <a:r>
              <a:rPr lang="en-US" sz="2200" dirty="0">
                <a:latin typeface="Calibri" panose="020F0502020204030204" pitchFamily="34" charset="0"/>
                <a:cs typeface="Calibri" panose="020F0502020204030204" pitchFamily="34" charset="0"/>
              </a:rPr>
              <a:t>.</a:t>
            </a:r>
          </a:p>
          <a:p>
            <a:pPr marL="109728" indent="0">
              <a:buNone/>
            </a:pPr>
            <a:r>
              <a:rPr lang="en-US" sz="2200" dirty="0">
                <a:latin typeface="Calibri" panose="020F0502020204030204" pitchFamily="34" charset="0"/>
                <a:cs typeface="Calibri" panose="020F0502020204030204" pitchFamily="34" charset="0"/>
              </a:rPr>
              <a:t>     u'0.036*"patient" + 0.032*"social" + 0.026*"contain" + 0.025*"employe" + 0.024*"date" + 0.023*"laptop" + 0.023*"stolen"</a:t>
            </a:r>
          </a:p>
          <a:p>
            <a:pPr marL="109728" indent="0">
              <a:buNone/>
            </a:pPr>
            <a:r>
              <a:rPr lang="en-US" sz="2200" b="1" dirty="0">
                <a:latin typeface="Calibri" panose="020F0502020204030204" pitchFamily="34" charset="0"/>
                <a:cs typeface="Calibri" panose="020F0502020204030204" pitchFamily="34" charset="0"/>
              </a:rPr>
              <a:t>- 3) Unknown  - Companies, employee or employer updating state data and notifying million. Could be a disclosure. </a:t>
            </a:r>
          </a:p>
          <a:p>
            <a:pPr marL="109728" indent="0">
              <a:buNone/>
            </a:pPr>
            <a:r>
              <a:rPr lang="en-US" sz="2200" dirty="0">
                <a:latin typeface="Calibri" panose="020F0502020204030204" pitchFamily="34" charset="0"/>
                <a:cs typeface="Calibri" panose="020F0502020204030204" pitchFamily="34" charset="0"/>
              </a:rPr>
              <a:t>     u'0.034*"data" + 0.032*"compani" + 0.021*"employe" + 0.021*"updat" + 0.017*"state" </a:t>
            </a:r>
          </a:p>
          <a:p>
            <a:pPr marL="109728"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4) Stationary - Health report on laptop and desktop, associated with government</a:t>
            </a:r>
          </a:p>
          <a:p>
            <a:pPr marL="109728" indent="0">
              <a:buNone/>
            </a:pPr>
            <a:r>
              <a:rPr lang="en-US" sz="2200" dirty="0">
                <a:latin typeface="Calibri" panose="020F0502020204030204" pitchFamily="34" charset="0"/>
                <a:cs typeface="Calibri" panose="020F0502020204030204" pitchFamily="34" charset="0"/>
              </a:rPr>
              <a:t>     u'0.078*"health" + 0.073*"report" + 0.072*"servic" + 0.067*"human" + 0.041*"electron" + 0.035*"laptop"</a:t>
            </a:r>
          </a:p>
          <a:p>
            <a:pPr marL="109728"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5) Disclosure - Email sent to wrong people</a:t>
            </a:r>
          </a:p>
          <a:p>
            <a:pPr marL="109728" indent="0">
              <a:buNone/>
            </a:pPr>
            <a:r>
              <a:rPr lang="en-US" sz="2200" dirty="0">
                <a:latin typeface="Calibri" panose="020F0502020204030204" pitchFamily="34" charset="0"/>
                <a:cs typeface="Calibri" panose="020F0502020204030204" pitchFamily="34" charset="0"/>
              </a:rPr>
              <a:t>     u'0.042*"mail" + 0.035*"sent" + 0.025*"email" + 0.023*"employe" + 0.021*"address" </a:t>
            </a:r>
          </a:p>
          <a:p>
            <a:pPr marL="109728"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6) Credit Card - Credit card information through payment systems</a:t>
            </a:r>
          </a:p>
          <a:p>
            <a:pPr marL="109728" indent="0">
              <a:buNone/>
            </a:pPr>
            <a:r>
              <a:rPr lang="en-US" sz="2200" dirty="0">
                <a:latin typeface="Calibri" panose="020F0502020204030204" pitchFamily="34" charset="0"/>
                <a:cs typeface="Calibri" panose="020F0502020204030204" pitchFamily="34" charset="0"/>
              </a:rPr>
              <a:t>     u'0.087*"card" + 0.058*"credit" + 0.052*"custom" + 0.022*"payment" + 0.017*"system" + 0.013*"may" + 0.012*"debit" + 0.011*"bank" + 0.011*"store"</a:t>
            </a:r>
          </a:p>
          <a:p>
            <a:pPr marL="109728" indent="0">
              <a:buNone/>
            </a:pPr>
            <a:r>
              <a:rPr lang="en-US" sz="2200" b="1" dirty="0">
                <a:latin typeface="Calibri" panose="020F0502020204030204" pitchFamily="34" charset="0"/>
                <a:cs typeface="Calibri" panose="020F0502020204030204" pitchFamily="34" charset="0"/>
              </a:rPr>
              <a:t>- 7) Insider - </a:t>
            </a:r>
            <a:r>
              <a:rPr lang="en-US" sz="2200" b="1" dirty="0" smtClean="0">
                <a:latin typeface="Calibri" panose="020F0502020204030204" pitchFamily="34" charset="0"/>
                <a:cs typeface="Calibri" panose="020F0502020204030204" pitchFamily="34" charset="0"/>
              </a:rPr>
              <a:t>Associate/Individual </a:t>
            </a:r>
            <a:r>
              <a:rPr lang="en-US" sz="2200" b="1" dirty="0">
                <a:latin typeface="Calibri" panose="020F0502020204030204" pitchFamily="34" charset="0"/>
                <a:cs typeface="Calibri" panose="020F0502020204030204" pitchFamily="34" charset="0"/>
              </a:rPr>
              <a:t>provided protected health information</a:t>
            </a:r>
          </a:p>
          <a:p>
            <a:pPr marL="109728" indent="0">
              <a:buNone/>
            </a:pPr>
            <a:r>
              <a:rPr lang="en-US" sz="2200" dirty="0">
                <a:latin typeface="Calibri" panose="020F0502020204030204" pitchFamily="34" charset="0"/>
                <a:cs typeface="Calibri" panose="020F0502020204030204" pitchFamily="34" charset="0"/>
              </a:rPr>
              <a:t>     u'0.030*"individu" + 0.022*"health" + 0.021*"ocr" + 0.020*"associ" + 0.020*"provid" + 0.019*"phi" + 0.019*"protect"</a:t>
            </a:r>
          </a:p>
          <a:p>
            <a:pPr marL="109728" indent="0">
              <a:buNone/>
            </a:pPr>
            <a:r>
              <a:rPr lang="en-US" sz="2200" b="1" dirty="0">
                <a:latin typeface="Calibri" panose="020F0502020204030204" pitchFamily="34" charset="0"/>
                <a:cs typeface="Calibri" panose="020F0502020204030204" pitchFamily="34" charset="0"/>
              </a:rPr>
              <a:t>- 8) Hacking - Unauthorized access to email account</a:t>
            </a:r>
          </a:p>
          <a:p>
            <a:pPr marL="109728" indent="0">
              <a:buNone/>
            </a:pPr>
            <a:r>
              <a:rPr lang="en-US" sz="2200" dirty="0">
                <a:latin typeface="Calibri" panose="020F0502020204030204" pitchFamily="34" charset="0"/>
                <a:cs typeface="Calibri" panose="020F0502020204030204" pitchFamily="34" charset="0"/>
              </a:rPr>
              <a:t>     u'0.029*"access" + 0.023*"account" + 0.022*"address" + 0.022*"email" + 0.018*"may" + 0.015*"includ" + 0.015*"investig"</a:t>
            </a:r>
          </a:p>
          <a:p>
            <a:pPr marL="109728" indent="0">
              <a:buNone/>
            </a:pPr>
            <a:r>
              <a:rPr lang="en-US" sz="2200" b="1" dirty="0">
                <a:latin typeface="Calibri" panose="020F0502020204030204" pitchFamily="34" charset="0"/>
                <a:cs typeface="Calibri" panose="020F0502020204030204" pitchFamily="34" charset="0"/>
              </a:rPr>
              <a:t>- 9) Insider - breach using university computer hard drive by former university student through social media </a:t>
            </a:r>
          </a:p>
          <a:p>
            <a:pPr marL="109728" indent="0">
              <a:buNone/>
            </a:pPr>
            <a:r>
              <a:rPr lang="en-US" sz="2200" dirty="0">
                <a:latin typeface="Calibri" panose="020F0502020204030204" pitchFamily="34" charset="0"/>
                <a:cs typeface="Calibri" panose="020F0502020204030204" pitchFamily="34" charset="0"/>
              </a:rPr>
              <a:t>     u'0.055*"student" + 0.038*"social" + 0.036*"univers" + 0.033*"drive" + 0.029*"comput" + 0.022*"person + 0.018*"former" </a:t>
            </a:r>
          </a:p>
          <a:p>
            <a:pPr marL="109728" indent="0">
              <a:buNone/>
            </a:pPr>
            <a:r>
              <a:rPr lang="en-US" sz="2200" b="1" dirty="0">
                <a:latin typeface="Calibri" panose="020F0502020204030204" pitchFamily="34" charset="0"/>
                <a:cs typeface="Calibri" panose="020F0502020204030204" pitchFamily="34" charset="0"/>
              </a:rPr>
              <a:t>- 10) Physical - breach relating to film or paper located by associate </a:t>
            </a:r>
          </a:p>
          <a:p>
            <a:pPr marL="109728" indent="0">
              <a:buNone/>
            </a:pPr>
            <a:r>
              <a:rPr lang="en-US" sz="2200" dirty="0">
                <a:latin typeface="Calibri" panose="020F0502020204030204" pitchFamily="34" charset="0"/>
                <a:cs typeface="Calibri" panose="020F0502020204030204" pitchFamily="34" charset="0"/>
              </a:rPr>
              <a:t>      u'0.173*"associ" + 0.150*"present" + 0.148*"nbusi" + 0.104*"locat" + 0.065*"nlocat" + 0.038*"paper" + 0.035*"server" + 0.033*"film" </a:t>
            </a: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0"/>
            <a:ext cx="8229600" cy="600729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294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Model Building and Evaluation </a:t>
            </a:r>
            <a:r>
              <a:rPr lang="en-US" sz="2400" dirty="0" smtClean="0">
                <a:latin typeface="Calibri" panose="020F0502020204030204" pitchFamily="34" charset="0"/>
                <a:cs typeface="Calibri" panose="020F0502020204030204" pitchFamily="34" charset="0"/>
              </a:rPr>
              <a:t>-Unsupervised Machine Learning </a:t>
            </a:r>
          </a:p>
          <a:p>
            <a:pPr marL="109728" indent="0" algn="ctr">
              <a:buNone/>
            </a:pPr>
            <a:r>
              <a:rPr lang="en-US" sz="2400" dirty="0" smtClean="0">
                <a:latin typeface="Calibri" panose="020F0502020204030204" pitchFamily="34" charset="0"/>
                <a:cs typeface="Calibri" panose="020F0502020204030204" pitchFamily="34" charset="0"/>
              </a:rPr>
              <a:t>Top </a:t>
            </a:r>
            <a:r>
              <a:rPr lang="en-US" sz="2400" dirty="0">
                <a:latin typeface="Calibri" panose="020F0502020204030204" pitchFamily="34" charset="0"/>
                <a:cs typeface="Calibri" panose="020F0502020204030204" pitchFamily="34" charset="0"/>
              </a:rPr>
              <a:t>Topics from LSI Model </a:t>
            </a:r>
            <a:r>
              <a:rPr lang="en-US" sz="2400" dirty="0" smtClean="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Latent Semantic </a:t>
            </a:r>
            <a:r>
              <a:rPr lang="en-US" sz="2400" dirty="0" smtClean="0">
                <a:latin typeface="Calibri" panose="020F0502020204030204" pitchFamily="34" charset="0"/>
                <a:cs typeface="Calibri" panose="020F0502020204030204" pitchFamily="34" charset="0"/>
              </a:rPr>
              <a:t>Indexing”</a:t>
            </a:r>
            <a:endParaRPr lang="en-US" sz="2200" dirty="0">
              <a:latin typeface="Calibri" panose="020F0502020204030204" pitchFamily="34" charset="0"/>
              <a:cs typeface="Calibri" panose="020F0502020204030204" pitchFamily="34" charset="0"/>
            </a:endParaRPr>
          </a:p>
          <a:p>
            <a:pPr marL="109728" indent="0">
              <a:buNone/>
            </a:pPr>
            <a:endParaRPr lang="en-US" sz="2400" dirty="0" smtClean="0"/>
          </a:p>
          <a:p>
            <a:pPr marL="109728" indent="0">
              <a:buNone/>
            </a:pPr>
            <a:r>
              <a:rPr lang="en-US" sz="2000" dirty="0" smtClean="0"/>
              <a:t>Similar </a:t>
            </a:r>
            <a:r>
              <a:rPr lang="en-US" sz="2000" dirty="0"/>
              <a:t>to LDA only in different order and less clear</a:t>
            </a:r>
          </a:p>
          <a:p>
            <a:r>
              <a:rPr lang="en-US" sz="2000" dirty="0"/>
              <a:t>1) Breaches relating to business and servers. </a:t>
            </a:r>
          </a:p>
          <a:p>
            <a:r>
              <a:rPr lang="en-US" sz="2000" dirty="0"/>
              <a:t>2) Stolen laptop from employee containing patient medical information.</a:t>
            </a:r>
          </a:p>
          <a:p>
            <a:r>
              <a:rPr lang="en-US" sz="2000" dirty="0"/>
              <a:t>3) Breaches related to email</a:t>
            </a:r>
          </a:p>
          <a:p>
            <a:pPr marL="109728" indent="0">
              <a:buNone/>
            </a:pPr>
            <a:endParaRPr lang="en-US" sz="2000" dirty="0" smtClean="0"/>
          </a:p>
          <a:p>
            <a:pPr marL="109728" indent="0">
              <a:buNone/>
            </a:pPr>
            <a:r>
              <a:rPr lang="en-US" sz="2000" dirty="0" smtClean="0"/>
              <a:t>LSI </a:t>
            </a:r>
            <a:r>
              <a:rPr lang="en-US" sz="2000" dirty="0"/>
              <a:t>shows topics that appear similar, but harder to differentiate topics in this case. </a:t>
            </a:r>
          </a:p>
          <a:p>
            <a:pPr marL="109728" indent="0">
              <a:buNone/>
            </a:pPr>
            <a:endParaRPr lang="en-US" sz="2000" dirty="0"/>
          </a:p>
          <a:p>
            <a:pPr marL="109728" indent="0">
              <a:buNone/>
            </a:pPr>
            <a:r>
              <a:rPr lang="en-US" sz="2000" dirty="0"/>
              <a:t>Prefer LDA topic model.</a:t>
            </a:r>
            <a:endParaRPr lang="en-US" sz="20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66365"/>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915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Model Building and Evaluation </a:t>
            </a:r>
            <a:endParaRPr lang="en-US" sz="2800" dirty="0" smtClean="0">
              <a:latin typeface="Calibri" panose="020F0502020204030204" pitchFamily="34" charset="0"/>
              <a:cs typeface="Calibri" panose="020F0502020204030204" pitchFamily="34" charset="0"/>
            </a:endParaRPr>
          </a:p>
          <a:p>
            <a:pPr marL="109728" indent="0" algn="ctr">
              <a:buNone/>
            </a:pPr>
            <a:r>
              <a:rPr lang="en-US" sz="2800" dirty="0" smtClean="0">
                <a:latin typeface="Calibri" panose="020F0502020204030204" pitchFamily="34" charset="0"/>
                <a:cs typeface="Calibri" panose="020F0502020204030204" pitchFamily="34" charset="0"/>
              </a:rPr>
              <a:t>Conclusion</a:t>
            </a:r>
            <a:endParaRPr lang="en-US" sz="2800" dirty="0">
              <a:latin typeface="Calibri" panose="020F0502020204030204" pitchFamily="34" charset="0"/>
              <a:cs typeface="Calibri" panose="020F0502020204030204" pitchFamily="34" charset="0"/>
            </a:endParaRPr>
          </a:p>
          <a:p>
            <a:pPr marL="525780" indent="-457200"/>
            <a:endParaRPr lang="en-US" altLang="en-US" sz="2400" dirty="0" smtClean="0"/>
          </a:p>
          <a:p>
            <a:pPr marL="68580" indent="0">
              <a:buNone/>
            </a:pPr>
            <a:endParaRPr lang="en-US" altLang="en-US" sz="2400" dirty="0"/>
          </a:p>
          <a:p>
            <a:pPr marL="525780" indent="-457200"/>
            <a:r>
              <a:rPr lang="en-US" altLang="en-US" sz="2800" dirty="0" smtClean="0">
                <a:latin typeface="Calibri" panose="020F0502020204030204" pitchFamily="34" charset="0"/>
                <a:cs typeface="Calibri" panose="020F0502020204030204" pitchFamily="34" charset="0"/>
              </a:rPr>
              <a:t>For </a:t>
            </a:r>
            <a:r>
              <a:rPr lang="en-US" altLang="en-US" sz="2800" dirty="0">
                <a:latin typeface="Calibri" panose="020F0502020204030204" pitchFamily="34" charset="0"/>
                <a:cs typeface="Calibri" panose="020F0502020204030204" pitchFamily="34" charset="0"/>
              </a:rPr>
              <a:t>unsupervised topic modeling, </a:t>
            </a:r>
            <a:r>
              <a:rPr lang="en-US" altLang="en-US" sz="2800" dirty="0" smtClean="0">
                <a:latin typeface="Calibri" panose="020F0502020204030204" pitchFamily="34" charset="0"/>
                <a:cs typeface="Calibri" panose="020F0502020204030204" pitchFamily="34" charset="0"/>
              </a:rPr>
              <a:t>LDA is best. </a:t>
            </a:r>
            <a:endParaRPr lang="en-US" altLang="en-US" sz="2800" dirty="0">
              <a:latin typeface="Calibri" panose="020F0502020204030204" pitchFamily="34" charset="0"/>
              <a:cs typeface="Calibri" panose="020F0502020204030204" pitchFamily="34" charset="0"/>
            </a:endParaRPr>
          </a:p>
          <a:p>
            <a:pPr marL="525780" indent="-457200"/>
            <a:endParaRPr lang="en-US" altLang="en-US" sz="2800" dirty="0">
              <a:latin typeface="Calibri" panose="020F0502020204030204" pitchFamily="34" charset="0"/>
              <a:cs typeface="Calibri" panose="020F0502020204030204" pitchFamily="34" charset="0"/>
            </a:endParaRPr>
          </a:p>
          <a:p>
            <a:pPr marL="525780" indent="-457200"/>
            <a:r>
              <a:rPr lang="en-US" altLang="en-US" sz="2800" dirty="0">
                <a:latin typeface="Calibri" panose="020F0502020204030204" pitchFamily="34" charset="0"/>
                <a:cs typeface="Calibri" panose="020F0502020204030204" pitchFamily="34" charset="0"/>
              </a:rPr>
              <a:t>For all supervised classification models for description data, </a:t>
            </a:r>
            <a:r>
              <a:rPr lang="en-US" altLang="en-US" sz="2800" dirty="0" smtClean="0">
                <a:latin typeface="Calibri" panose="020F0502020204030204" pitchFamily="34" charset="0"/>
                <a:cs typeface="Calibri" panose="020F0502020204030204" pitchFamily="34" charset="0"/>
              </a:rPr>
              <a:t>Random Forest is the best.</a:t>
            </a:r>
            <a:endParaRPr lang="en-US" altLang="en-US" sz="2800"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66365"/>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7297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a:t>
            </a:r>
            <a:endParaRPr lang="en-US" sz="2800" dirty="0">
              <a:latin typeface="Calibri" panose="020F0502020204030204" pitchFamily="34" charset="0"/>
              <a:cs typeface="Calibri" panose="020F0502020204030204" pitchFamily="34" charset="0"/>
            </a:endParaRPr>
          </a:p>
          <a:p>
            <a:pPr lvl="1"/>
            <a:endParaRPr lang="en-US" sz="2800" dirty="0" smtClean="0">
              <a:latin typeface="Calibri" panose="020F0502020204030204" pitchFamily="34" charset="0"/>
              <a:cs typeface="Calibri" panose="020F0502020204030204" pitchFamily="34" charset="0"/>
            </a:endParaRPr>
          </a:p>
          <a:p>
            <a:pPr lvl="1"/>
            <a:r>
              <a:rPr lang="en-US" sz="2800" dirty="0" smtClean="0">
                <a:latin typeface="Calibri" panose="020F0502020204030204" pitchFamily="34" charset="0"/>
                <a:cs typeface="Calibri" panose="020F0502020204030204" pitchFamily="34" charset="0"/>
              </a:rPr>
              <a:t>Answer Business Questions</a:t>
            </a:r>
          </a:p>
          <a:p>
            <a:pPr lvl="1"/>
            <a:endParaRPr lang="en-US" sz="2800" dirty="0">
              <a:latin typeface="Calibri" panose="020F0502020204030204" pitchFamily="34" charset="0"/>
              <a:cs typeface="Calibri" panose="020F0502020204030204" pitchFamily="34" charset="0"/>
            </a:endParaRPr>
          </a:p>
          <a:p>
            <a:pPr lvl="1"/>
            <a:r>
              <a:rPr lang="en-US" sz="2800" dirty="0" smtClean="0">
                <a:latin typeface="Calibri" panose="020F0502020204030204" pitchFamily="34" charset="0"/>
                <a:cs typeface="Calibri" panose="020F0502020204030204" pitchFamily="34" charset="0"/>
              </a:rPr>
              <a:t>Interpretation </a:t>
            </a:r>
            <a:r>
              <a:rPr lang="en-US" sz="2800" dirty="0">
                <a:latin typeface="Calibri" panose="020F0502020204030204" pitchFamily="34" charset="0"/>
                <a:cs typeface="Calibri" panose="020F0502020204030204" pitchFamily="34" charset="0"/>
              </a:rPr>
              <a:t>of model </a:t>
            </a:r>
            <a:r>
              <a:rPr lang="en-US" sz="2800" dirty="0" smtClean="0">
                <a:latin typeface="Calibri" panose="020F0502020204030204" pitchFamily="34" charset="0"/>
                <a:cs typeface="Calibri" panose="020F0502020204030204" pitchFamily="34" charset="0"/>
              </a:rPr>
              <a:t>outputs</a:t>
            </a:r>
          </a:p>
          <a:p>
            <a:pPr lvl="1"/>
            <a:endParaRPr lang="en-US" sz="2800" dirty="0">
              <a:latin typeface="Calibri" panose="020F0502020204030204" pitchFamily="34" charset="0"/>
              <a:cs typeface="Calibri" panose="020F0502020204030204" pitchFamily="34" charset="0"/>
            </a:endParaRPr>
          </a:p>
          <a:p>
            <a:pPr lvl="1"/>
            <a:r>
              <a:rPr lang="en-US" sz="2800" dirty="0" smtClean="0">
                <a:latin typeface="Calibri" panose="020F0502020204030204" pitchFamily="34" charset="0"/>
                <a:cs typeface="Calibri" panose="020F0502020204030204" pitchFamily="34" charset="0"/>
              </a:rPr>
              <a:t>Managerial </a:t>
            </a:r>
            <a:r>
              <a:rPr lang="en-US" sz="2800" dirty="0">
                <a:latin typeface="Calibri" panose="020F0502020204030204" pitchFamily="34" charset="0"/>
                <a:cs typeface="Calibri" panose="020F0502020204030204" pitchFamily="34" charset="0"/>
              </a:rPr>
              <a:t>and technical implications</a:t>
            </a:r>
          </a:p>
          <a:p>
            <a:pPr marL="525780" indent="-457200"/>
            <a:endParaRPr lang="en-US" altLang="en-US" sz="2400" dirty="0" smtClean="0"/>
          </a:p>
          <a:p>
            <a:pPr marL="68580" indent="0">
              <a:buNone/>
            </a:pPr>
            <a:endParaRPr lang="en-US" altLang="en-US" sz="2400" dirty="0"/>
          </a:p>
        </p:txBody>
      </p:sp>
      <p:sp>
        <p:nvSpPr>
          <p:cNvPr id="5" name="Content Placeholder 1"/>
          <p:cNvSpPr txBox="1">
            <a:spLocks/>
          </p:cNvSpPr>
          <p:nvPr/>
        </p:nvSpPr>
        <p:spPr>
          <a:xfrm>
            <a:off x="457200" y="1466365"/>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4700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Answer Business Questions</a:t>
            </a:r>
          </a:p>
          <a:p>
            <a:pPr marL="109728" indent="0">
              <a:buNone/>
            </a:pPr>
            <a:endParaRPr lang="en-US" b="1" dirty="0" smtClean="0">
              <a:latin typeface="Calibri" panose="020F0502020204030204" pitchFamily="34" charset="0"/>
              <a:cs typeface="Calibri" panose="020F0502020204030204" pitchFamily="34" charset="0"/>
            </a:endParaRPr>
          </a:p>
          <a:p>
            <a:pPr marL="109728" indent="0">
              <a:buNone/>
            </a:pPr>
            <a:r>
              <a:rPr lang="en-US" b="1" dirty="0" smtClean="0">
                <a:latin typeface="Calibri" panose="020F0502020204030204" pitchFamily="34" charset="0"/>
                <a:cs typeface="Calibri" panose="020F0502020204030204" pitchFamily="34" charset="0"/>
              </a:rPr>
              <a:t>What </a:t>
            </a:r>
            <a:r>
              <a:rPr lang="en-US" b="1" dirty="0">
                <a:latin typeface="Calibri" panose="020F0502020204030204" pitchFamily="34" charset="0"/>
                <a:cs typeface="Calibri" panose="020F0502020204030204" pitchFamily="34" charset="0"/>
              </a:rPr>
              <a:t>types of data breaches are more popular than others or which data breach type is most popular</a:t>
            </a:r>
            <a:r>
              <a:rPr lang="en-US" b="1" dirty="0" smtClean="0">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In terms of the number of incidents, out of 8177 incidents, 2,431 were caused by hacking. </a:t>
            </a:r>
            <a:endParaRPr lang="en-US" sz="2800" dirty="0">
              <a:latin typeface="Calibri" panose="020F0502020204030204" pitchFamily="34" charset="0"/>
              <a:cs typeface="Calibri" panose="020F0502020204030204" pitchFamily="34" charset="0"/>
            </a:endParaRPr>
          </a:p>
          <a:p>
            <a:pPr marL="109728" indent="0" algn="ctr">
              <a:buNone/>
            </a:pPr>
            <a:r>
              <a:rPr lang="en-US" sz="2000" dirty="0" smtClean="0">
                <a:latin typeface="Calibri" panose="020F0502020204030204" pitchFamily="34" charset="0"/>
                <a:cs typeface="Calibri" panose="020F0502020204030204" pitchFamily="34" charset="0"/>
              </a:rPr>
              <a:t>count </a:t>
            </a:r>
            <a:r>
              <a:rPr lang="en-US" sz="2000" dirty="0">
                <a:latin typeface="Calibri" panose="020F0502020204030204" pitchFamily="34" charset="0"/>
                <a:cs typeface="Calibri" panose="020F0502020204030204" pitchFamily="34" charset="0"/>
              </a:rPr>
              <a:t>8177 </a:t>
            </a:r>
            <a:r>
              <a:rPr lang="en-US" sz="2000" dirty="0" smtClean="0">
                <a:latin typeface="Calibri" panose="020F0502020204030204" pitchFamily="34" charset="0"/>
                <a:cs typeface="Calibri" panose="020F0502020204030204" pitchFamily="34" charset="0"/>
              </a:rPr>
              <a:t>, unique </a:t>
            </a:r>
            <a:r>
              <a:rPr lang="en-US" sz="2000" dirty="0">
                <a:latin typeface="Calibri" panose="020F0502020204030204" pitchFamily="34" charset="0"/>
                <a:cs typeface="Calibri" panose="020F0502020204030204" pitchFamily="34" charset="0"/>
              </a:rPr>
              <a:t>8 </a:t>
            </a:r>
            <a:r>
              <a:rPr lang="en-US" sz="2000" dirty="0" smtClean="0">
                <a:latin typeface="Calibri" panose="020F0502020204030204" pitchFamily="34" charset="0"/>
                <a:cs typeface="Calibri" panose="020F0502020204030204" pitchFamily="34" charset="0"/>
              </a:rPr>
              <a:t>, top HACK , freq 2431</a:t>
            </a:r>
          </a:p>
          <a:p>
            <a:pPr marL="109728" indent="0">
              <a:buNone/>
            </a:pPr>
            <a:endParaRPr lang="en-US" sz="2000" dirty="0" smtClean="0">
              <a:latin typeface="Calibri" panose="020F0502020204030204" pitchFamily="34" charset="0"/>
              <a:cs typeface="Calibri" panose="020F0502020204030204" pitchFamily="34" charset="0"/>
            </a:endParaRPr>
          </a:p>
          <a:p>
            <a:pPr marL="109728" indent="0">
              <a:buNone/>
            </a:pP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66365"/>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0317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Answer Business Questions</a:t>
            </a:r>
          </a:p>
          <a:p>
            <a:pPr marL="109728" indent="0">
              <a:buNone/>
            </a:pPr>
            <a:endParaRPr lang="en-US" b="1" dirty="0" smtClean="0">
              <a:latin typeface="Calibri" panose="020F0502020204030204" pitchFamily="34" charset="0"/>
              <a:cs typeface="Calibri" panose="020F0502020204030204" pitchFamily="34" charset="0"/>
            </a:endParaRPr>
          </a:p>
          <a:p>
            <a:pPr marL="109728" indent="0">
              <a:buNone/>
            </a:pPr>
            <a:r>
              <a:rPr lang="en-US" b="1" dirty="0" smtClean="0">
                <a:latin typeface="Calibri" panose="020F0502020204030204" pitchFamily="34" charset="0"/>
                <a:cs typeface="Calibri" panose="020F0502020204030204" pitchFamily="34" charset="0"/>
              </a:rPr>
              <a:t>What </a:t>
            </a:r>
            <a:r>
              <a:rPr lang="en-US" b="1" dirty="0">
                <a:latin typeface="Calibri" panose="020F0502020204030204" pitchFamily="34" charset="0"/>
                <a:cs typeface="Calibri" panose="020F0502020204030204" pitchFamily="34" charset="0"/>
              </a:rPr>
              <a:t>types of data breaches are more popular than others or which data breach type is most popular</a:t>
            </a:r>
            <a:r>
              <a:rPr lang="en-US" b="1" dirty="0" smtClean="0">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In </a:t>
            </a:r>
            <a:r>
              <a:rPr lang="en-US" sz="2800" dirty="0">
                <a:latin typeface="Calibri" panose="020F0502020204030204" pitchFamily="34" charset="0"/>
                <a:cs typeface="Calibri" panose="020F0502020204030204" pitchFamily="34" charset="0"/>
              </a:rPr>
              <a:t>terms of the number of total records, hacking caused the greatest degree of harm compared to all other causes. </a:t>
            </a:r>
          </a:p>
          <a:p>
            <a:pPr marL="109728" indent="0">
              <a:buNone/>
            </a:pP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66365"/>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429000"/>
            <a:ext cx="5867400" cy="2837583"/>
          </a:xfrm>
          <a:prstGeom prst="rect">
            <a:avLst/>
          </a:prstGeom>
        </p:spPr>
      </p:pic>
    </p:spTree>
    <p:extLst>
      <p:ext uri="{BB962C8B-B14F-4D97-AF65-F5344CB8AC3E}">
        <p14:creationId xmlns:p14="http://schemas.microsoft.com/office/powerpoint/2010/main" val="3917361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Answer Business Questions</a:t>
            </a:r>
          </a:p>
          <a:p>
            <a:pPr marL="109728" indent="0">
              <a:buNone/>
            </a:pPr>
            <a:endParaRPr lang="en-US" b="1" dirty="0" smtClean="0">
              <a:latin typeface="Calibri" panose="020F0502020204030204" pitchFamily="34" charset="0"/>
              <a:cs typeface="Calibri" panose="020F0502020204030204" pitchFamily="34" charset="0"/>
            </a:endParaRPr>
          </a:p>
          <a:p>
            <a:pPr marL="109728" indent="0">
              <a:buNone/>
            </a:pPr>
            <a:r>
              <a:rPr lang="en-US" sz="2400" b="1" dirty="0">
                <a:latin typeface="Calibri" panose="020F0502020204030204" pitchFamily="34" charset="0"/>
                <a:cs typeface="Calibri" panose="020F0502020204030204" pitchFamily="34" charset="0"/>
              </a:rPr>
              <a:t>What are the three main causes of data breach</a:t>
            </a:r>
            <a:r>
              <a:rPr lang="en-US" sz="2400" b="1" dirty="0" smtClean="0">
                <a:latin typeface="Calibri" panose="020F0502020204030204" pitchFamily="34" charset="0"/>
                <a:cs typeface="Calibri" panose="020F0502020204030204" pitchFamily="34" charset="0"/>
              </a:rPr>
              <a:t>?</a:t>
            </a:r>
            <a:endParaRPr lang="en-US" sz="2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Comparison of the results </a:t>
            </a:r>
            <a:r>
              <a:rPr lang="en-US" sz="2400" dirty="0" smtClean="0">
                <a:latin typeface="Calibri" panose="020F0502020204030204" pitchFamily="34" charset="0"/>
                <a:cs typeface="Calibri" panose="020F0502020204030204" pitchFamily="34" charset="0"/>
              </a:rPr>
              <a:t>reveal </a:t>
            </a:r>
            <a:r>
              <a:rPr lang="en-US" sz="2400" dirty="0">
                <a:latin typeface="Calibri" panose="020F0502020204030204" pitchFamily="34" charset="0"/>
                <a:cs typeface="Calibri" panose="020F0502020204030204" pitchFamily="34" charset="0"/>
              </a:rPr>
              <a:t>the top three causes are Hacking, Disclosure, and Physical Theft</a:t>
            </a:r>
          </a:p>
          <a:p>
            <a:endParaRPr lang="en-US" sz="2800" dirty="0" smtClean="0">
              <a:latin typeface="Calibri" panose="020F0502020204030204" pitchFamily="34" charset="0"/>
              <a:cs typeface="Calibri" panose="020F0502020204030204" pitchFamily="34" charset="0"/>
            </a:endParaRPr>
          </a:p>
          <a:p>
            <a:pPr marL="109728" indent="0">
              <a:buNone/>
            </a:pPr>
            <a:endParaRPr lang="en-US" sz="2000" dirty="0" smtClean="0">
              <a:latin typeface="Calibri" panose="020F0502020204030204" pitchFamily="34" charset="0"/>
              <a:cs typeface="Calibri" panose="020F0502020204030204" pitchFamily="34" charset="0"/>
            </a:endParaRPr>
          </a:p>
          <a:p>
            <a:pPr marL="109728" indent="0">
              <a:buNone/>
            </a:pP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66365"/>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618509"/>
            <a:ext cx="6096000" cy="3172691"/>
          </a:xfrm>
          <a:prstGeom prst="rect">
            <a:avLst/>
          </a:prstGeom>
        </p:spPr>
      </p:pic>
    </p:spTree>
    <p:extLst>
      <p:ext uri="{BB962C8B-B14F-4D97-AF65-F5344CB8AC3E}">
        <p14:creationId xmlns:p14="http://schemas.microsoft.com/office/powerpoint/2010/main" val="246351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fontScale="77500" lnSpcReduction="20000"/>
          </a:bodyPr>
          <a:lstStyle/>
          <a:p>
            <a:pPr marL="109728" indent="0" algn="ctr">
              <a:buNone/>
            </a:pPr>
            <a:r>
              <a:rPr lang="en-US" sz="3600" dirty="0" smtClean="0">
                <a:latin typeface="Calibri" panose="020F0502020204030204" pitchFamily="34" charset="0"/>
                <a:cs typeface="Calibri" panose="020F0502020204030204" pitchFamily="34" charset="0"/>
              </a:rPr>
              <a:t>Data Description and Understanding</a:t>
            </a:r>
          </a:p>
          <a:p>
            <a:pPr marL="109728" indent="0" algn="ctr">
              <a:buNone/>
            </a:pPr>
            <a:r>
              <a:rPr lang="en-US" sz="2600" b="1" dirty="0" smtClean="0">
                <a:latin typeface="Calibri" panose="020F0502020204030204" pitchFamily="34" charset="0"/>
                <a:cs typeface="Calibri" panose="020F0502020204030204" pitchFamily="34" charset="0"/>
              </a:rPr>
              <a:t>Data </a:t>
            </a:r>
            <a:r>
              <a:rPr lang="en-US" sz="2600" b="1" dirty="0">
                <a:latin typeface="Calibri" panose="020F0502020204030204" pitchFamily="34" charset="0"/>
                <a:cs typeface="Calibri" panose="020F0502020204030204" pitchFamily="34" charset="0"/>
              </a:rPr>
              <a:t>Breach </a:t>
            </a:r>
            <a:r>
              <a:rPr lang="en-US" sz="2600" b="1" dirty="0" smtClean="0">
                <a:latin typeface="Calibri" panose="020F0502020204030204" pitchFamily="34" charset="0"/>
                <a:cs typeface="Calibri" panose="020F0502020204030204" pitchFamily="34" charset="0"/>
              </a:rPr>
              <a:t>Types</a:t>
            </a:r>
            <a:endParaRPr lang="en-US" sz="2600" b="1"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CARD - Payment Card Fraud: Fraud involving debit and credit cards that is not accomplished via hacking (e.g. skimming devices at point-of-service terminals).</a:t>
            </a:r>
          </a:p>
          <a:p>
            <a:r>
              <a:rPr lang="en-US" sz="2600" dirty="0">
                <a:latin typeface="Calibri" panose="020F0502020204030204" pitchFamily="34" charset="0"/>
                <a:cs typeface="Calibri" panose="020F0502020204030204" pitchFamily="34" charset="0"/>
              </a:rPr>
              <a:t>HACK - Hacking or Malware: Hacked by outside party or infected by malware</a:t>
            </a:r>
          </a:p>
          <a:p>
            <a:r>
              <a:rPr lang="en-US" sz="2600" dirty="0">
                <a:latin typeface="Calibri" panose="020F0502020204030204" pitchFamily="34" charset="0"/>
                <a:cs typeface="Calibri" panose="020F0502020204030204" pitchFamily="34" charset="0"/>
              </a:rPr>
              <a:t>INSD - Insider: Someone with legitimate access intentionally breaches information, such as an employee, contractor, or customer)</a:t>
            </a:r>
          </a:p>
          <a:p>
            <a:r>
              <a:rPr lang="en-US" sz="2600" dirty="0">
                <a:latin typeface="Calibri" panose="020F0502020204030204" pitchFamily="34" charset="0"/>
                <a:cs typeface="Calibri" panose="020F0502020204030204" pitchFamily="34" charset="0"/>
              </a:rPr>
              <a:t>PHYS - Physical Loss: Includes paper documents that are lost, discarded, or stolen (non-electronic)</a:t>
            </a:r>
          </a:p>
          <a:p>
            <a:r>
              <a:rPr lang="en-US" sz="2600" dirty="0">
                <a:latin typeface="Calibri" panose="020F0502020204030204" pitchFamily="34" charset="0"/>
                <a:cs typeface="Calibri" panose="020F0502020204030204" pitchFamily="34" charset="0"/>
              </a:rPr>
              <a:t>PORT - Portable Device: Lost, discarded, or stolen laptop, PDA, smartphone, memory stick, CDs, hard drive, data tape, etc.</a:t>
            </a:r>
          </a:p>
          <a:p>
            <a:r>
              <a:rPr lang="en-US" sz="2600" dirty="0">
                <a:latin typeface="Calibri" panose="020F0502020204030204" pitchFamily="34" charset="0"/>
                <a:cs typeface="Calibri" panose="020F0502020204030204" pitchFamily="34" charset="0"/>
              </a:rPr>
              <a:t>STAT - Stationary Device: Stationary computer loss (lost, inappropriately accessed, discarded, or stolen computer or server not designed for mobility)</a:t>
            </a:r>
          </a:p>
          <a:p>
            <a:r>
              <a:rPr lang="en-US" sz="2600" dirty="0">
                <a:latin typeface="Calibri" panose="020F0502020204030204" pitchFamily="34" charset="0"/>
                <a:cs typeface="Calibri" panose="020F0502020204030204" pitchFamily="34" charset="0"/>
              </a:rPr>
              <a:t>DISC - Unintended Disclosure: Unintended disclosure (not involving hacking, intentional breach, or physical loss i.e. sensitive information posted publicly, mishandled, sent to the wrong party via publishing online, sending in an email, sending in a mailing or sending via fax.</a:t>
            </a:r>
          </a:p>
          <a:p>
            <a:r>
              <a:rPr lang="en-US" sz="2600" dirty="0" smtClean="0">
                <a:latin typeface="Calibri" panose="020F0502020204030204" pitchFamily="34" charset="0"/>
                <a:cs typeface="Calibri" panose="020F0502020204030204" pitchFamily="34" charset="0"/>
              </a:rPr>
              <a:t>Unknown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015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Answer Business Questions</a:t>
            </a:r>
          </a:p>
          <a:p>
            <a:pPr marL="109728" indent="0">
              <a:buNone/>
            </a:pPr>
            <a:endParaRPr lang="en-US" sz="2300" b="1" dirty="0" smtClean="0">
              <a:latin typeface="Calibri" panose="020F0502020204030204" pitchFamily="34" charset="0"/>
              <a:cs typeface="Calibri" panose="020F0502020204030204" pitchFamily="34" charset="0"/>
            </a:endParaRPr>
          </a:p>
          <a:p>
            <a:pPr marL="109728" indent="0">
              <a:buNone/>
            </a:pPr>
            <a:r>
              <a:rPr lang="en-US" sz="2300" b="1" dirty="0" smtClean="0">
                <a:latin typeface="Calibri" panose="020F0502020204030204" pitchFamily="34" charset="0"/>
                <a:cs typeface="Calibri" panose="020F0502020204030204" pitchFamily="34" charset="0"/>
              </a:rPr>
              <a:t>What </a:t>
            </a:r>
            <a:r>
              <a:rPr lang="en-US" sz="2300" b="1" dirty="0">
                <a:latin typeface="Calibri" panose="020F0502020204030204" pitchFamily="34" charset="0"/>
                <a:cs typeface="Calibri" panose="020F0502020204030204" pitchFamily="34" charset="0"/>
              </a:rPr>
              <a:t>types of organizations are more likely to have a data breach? </a:t>
            </a:r>
            <a:r>
              <a:rPr lang="en-US" sz="2300" b="1"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Medical </a:t>
            </a:r>
            <a:r>
              <a:rPr lang="en-US" sz="2200" dirty="0">
                <a:latin typeface="Calibri" panose="020F0502020204030204" pitchFamily="34" charset="0"/>
                <a:cs typeface="Calibri" panose="020F0502020204030204" pitchFamily="34" charset="0"/>
              </a:rPr>
              <a:t>is most likely to have a breach</a:t>
            </a:r>
          </a:p>
          <a:p>
            <a:pPr marL="109728" indent="0">
              <a:buNone/>
            </a:pPr>
            <a:endParaRPr lang="en-US" sz="2200" dirty="0" smtClean="0">
              <a:latin typeface="Calibri" panose="020F0502020204030204" pitchFamily="34" charset="0"/>
              <a:cs typeface="Calibri" panose="020F0502020204030204" pitchFamily="34" charset="0"/>
            </a:endParaRPr>
          </a:p>
          <a:p>
            <a:pPr marL="109728" indent="0">
              <a:buNone/>
            </a:pPr>
            <a:r>
              <a:rPr lang="en-US" sz="2300" b="1" dirty="0" smtClean="0">
                <a:latin typeface="Calibri" panose="020F0502020204030204" pitchFamily="34" charset="0"/>
                <a:cs typeface="Calibri" panose="020F0502020204030204" pitchFamily="34" charset="0"/>
              </a:rPr>
              <a:t>Which </a:t>
            </a:r>
            <a:r>
              <a:rPr lang="en-US" sz="2300" b="1" dirty="0">
                <a:latin typeface="Calibri" panose="020F0502020204030204" pitchFamily="34" charset="0"/>
                <a:cs typeface="Calibri" panose="020F0502020204030204" pitchFamily="34" charset="0"/>
              </a:rPr>
              <a:t>organization type has the highest number of data breaches</a:t>
            </a:r>
            <a:r>
              <a:rPr lang="en-US" sz="2300" b="1" dirty="0" smtClean="0">
                <a:latin typeface="Calibri" panose="020F0502020204030204" pitchFamily="34" charset="0"/>
                <a:cs typeface="Calibri" panose="020F0502020204030204" pitchFamily="34" charset="0"/>
              </a:rPr>
              <a:t>?</a:t>
            </a:r>
            <a:endParaRPr lang="en-US" sz="2300" b="1"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In terms of the number of incidents, healthcare (MED) organizations had the highest number of data breaches. </a:t>
            </a:r>
          </a:p>
          <a:p>
            <a:endParaRPr lang="en-US" sz="2800" dirty="0" smtClean="0">
              <a:latin typeface="Calibri" panose="020F0502020204030204" pitchFamily="34" charset="0"/>
              <a:cs typeface="Calibri" panose="020F0502020204030204" pitchFamily="34" charset="0"/>
            </a:endParaRPr>
          </a:p>
          <a:p>
            <a:pPr marL="109728" indent="0">
              <a:buNone/>
            </a:pPr>
            <a:endParaRPr lang="en-US" sz="2000" dirty="0" smtClean="0">
              <a:latin typeface="Calibri" panose="020F0502020204030204" pitchFamily="34" charset="0"/>
              <a:cs typeface="Calibri" panose="020F0502020204030204" pitchFamily="34" charset="0"/>
            </a:endParaRPr>
          </a:p>
          <a:p>
            <a:pPr marL="109728" indent="0">
              <a:buNone/>
            </a:pP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466365"/>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95" y="3581400"/>
            <a:ext cx="3600450" cy="2619375"/>
          </a:xfrm>
          <a:prstGeom prst="rect">
            <a:avLst/>
          </a:prstGeom>
        </p:spPr>
      </p:pic>
      <p:sp>
        <p:nvSpPr>
          <p:cNvPr id="3" name="Rectangle 2"/>
          <p:cNvSpPr/>
          <p:nvPr/>
        </p:nvSpPr>
        <p:spPr>
          <a:xfrm>
            <a:off x="4876799" y="4267200"/>
            <a:ext cx="4010891" cy="1569660"/>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1 BSF - Businesses - Financial and Insurance Services</a:t>
            </a:r>
          </a:p>
          <a:p>
            <a:r>
              <a:rPr lang="en-US" sz="1200" dirty="0">
                <a:latin typeface="Calibri" panose="020F0502020204030204" pitchFamily="34" charset="0"/>
                <a:cs typeface="Calibri" panose="020F0502020204030204" pitchFamily="34" charset="0"/>
              </a:rPr>
              <a:t>2 BSO - Businesses - Other</a:t>
            </a:r>
          </a:p>
          <a:p>
            <a:r>
              <a:rPr lang="en-US" sz="1200" dirty="0">
                <a:latin typeface="Calibri" panose="020F0502020204030204" pitchFamily="34" charset="0"/>
                <a:cs typeface="Calibri" panose="020F0502020204030204" pitchFamily="34" charset="0"/>
              </a:rPr>
              <a:t>3 BSR - Businesses - Retail/Merchant – Including Online Retail</a:t>
            </a:r>
          </a:p>
          <a:p>
            <a:r>
              <a:rPr lang="en-US" sz="1200" dirty="0">
                <a:latin typeface="Calibri" panose="020F0502020204030204" pitchFamily="34" charset="0"/>
                <a:cs typeface="Calibri" panose="020F0502020204030204" pitchFamily="34" charset="0"/>
              </a:rPr>
              <a:t>4 EDU - Educational Institutions</a:t>
            </a:r>
          </a:p>
          <a:p>
            <a:r>
              <a:rPr lang="en-US" sz="1200" dirty="0">
                <a:latin typeface="Calibri" panose="020F0502020204030204" pitchFamily="34" charset="0"/>
                <a:cs typeface="Calibri" panose="020F0502020204030204" pitchFamily="34" charset="0"/>
              </a:rPr>
              <a:t>5 GOV - Government &amp; Military</a:t>
            </a:r>
          </a:p>
          <a:p>
            <a:r>
              <a:rPr lang="en-US" sz="1200" dirty="0">
                <a:latin typeface="Calibri" panose="020F0502020204030204" pitchFamily="34" charset="0"/>
                <a:cs typeface="Calibri" panose="020F0502020204030204" pitchFamily="34" charset="0"/>
              </a:rPr>
              <a:t>6 MED - Healthcare - Medical Providers &amp; Medical Insurance Services</a:t>
            </a:r>
          </a:p>
          <a:p>
            <a:r>
              <a:rPr lang="en-US" sz="1200" dirty="0">
                <a:latin typeface="Calibri" panose="020F0502020204030204" pitchFamily="34" charset="0"/>
                <a:cs typeface="Calibri" panose="020F0502020204030204" pitchFamily="34" charset="0"/>
              </a:rPr>
              <a:t>7 NGO - Nonprofit Organizations</a:t>
            </a:r>
          </a:p>
        </p:txBody>
      </p:sp>
    </p:spTree>
    <p:extLst>
      <p:ext uri="{BB962C8B-B14F-4D97-AF65-F5344CB8AC3E}">
        <p14:creationId xmlns:p14="http://schemas.microsoft.com/office/powerpoint/2010/main" val="1434464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Answer Business Questions</a:t>
            </a:r>
          </a:p>
          <a:p>
            <a:pPr marL="109728" indent="0">
              <a:buNone/>
            </a:pPr>
            <a:endParaRPr lang="en-US" b="1" dirty="0" smtClean="0">
              <a:latin typeface="Calibri" panose="020F0502020204030204" pitchFamily="34" charset="0"/>
              <a:cs typeface="Calibri" panose="020F0502020204030204" pitchFamily="34" charset="0"/>
            </a:endParaRPr>
          </a:p>
          <a:p>
            <a:pPr marL="109728" indent="0">
              <a:buNone/>
            </a:pPr>
            <a:r>
              <a:rPr lang="en-US" sz="2800" dirty="0" smtClean="0">
                <a:latin typeface="Calibri" panose="020F0502020204030204" pitchFamily="34" charset="0"/>
                <a:cs typeface="Calibri" panose="020F0502020204030204" pitchFamily="34" charset="0"/>
              </a:rPr>
              <a:t>Which </a:t>
            </a:r>
            <a:r>
              <a:rPr lang="en-US" sz="2800" dirty="0">
                <a:latin typeface="Calibri" panose="020F0502020204030204" pitchFamily="34" charset="0"/>
                <a:cs typeface="Calibri" panose="020F0502020204030204" pitchFamily="34" charset="0"/>
              </a:rPr>
              <a:t>organization type has the highest number of data breaches</a:t>
            </a:r>
            <a:r>
              <a:rPr lang="en-US" sz="2800"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In terms of the number of total records affected, businesses categorized as other (BSO) were the hardest hit</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pPr marL="109728" indent="0">
              <a:buNone/>
            </a:pPr>
            <a:endParaRPr lang="en-US" sz="2000" dirty="0" smtClean="0">
              <a:latin typeface="Calibri" panose="020F0502020204030204" pitchFamily="34" charset="0"/>
              <a:cs typeface="Calibri" panose="020F0502020204030204" pitchFamily="34" charset="0"/>
            </a:endParaRPr>
          </a:p>
          <a:p>
            <a:pPr marL="109728" indent="0">
              <a:buNone/>
            </a:pP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
        <p:nvSpPr>
          <p:cNvPr id="3" name="Rectangle 2"/>
          <p:cNvSpPr/>
          <p:nvPr/>
        </p:nvSpPr>
        <p:spPr>
          <a:xfrm>
            <a:off x="4876800" y="3154740"/>
            <a:ext cx="4010891" cy="1569660"/>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1 BSF - Businesses - Financial and Insurance Services</a:t>
            </a:r>
          </a:p>
          <a:p>
            <a:r>
              <a:rPr lang="en-US" sz="1200" dirty="0">
                <a:latin typeface="Calibri" panose="020F0502020204030204" pitchFamily="34" charset="0"/>
                <a:cs typeface="Calibri" panose="020F0502020204030204" pitchFamily="34" charset="0"/>
              </a:rPr>
              <a:t>2 BSO - Businesses - Other</a:t>
            </a:r>
          </a:p>
          <a:p>
            <a:r>
              <a:rPr lang="en-US" sz="1200" dirty="0">
                <a:latin typeface="Calibri" panose="020F0502020204030204" pitchFamily="34" charset="0"/>
                <a:cs typeface="Calibri" panose="020F0502020204030204" pitchFamily="34" charset="0"/>
              </a:rPr>
              <a:t>3 BSR - Businesses - Retail/Merchant – Including Online Retail</a:t>
            </a:r>
          </a:p>
          <a:p>
            <a:r>
              <a:rPr lang="en-US" sz="1200" dirty="0">
                <a:latin typeface="Calibri" panose="020F0502020204030204" pitchFamily="34" charset="0"/>
                <a:cs typeface="Calibri" panose="020F0502020204030204" pitchFamily="34" charset="0"/>
              </a:rPr>
              <a:t>4 EDU - Educational Institutions</a:t>
            </a:r>
          </a:p>
          <a:p>
            <a:r>
              <a:rPr lang="en-US" sz="1200" dirty="0">
                <a:latin typeface="Calibri" panose="020F0502020204030204" pitchFamily="34" charset="0"/>
                <a:cs typeface="Calibri" panose="020F0502020204030204" pitchFamily="34" charset="0"/>
              </a:rPr>
              <a:t>5 GOV - Government &amp; Military</a:t>
            </a:r>
          </a:p>
          <a:p>
            <a:r>
              <a:rPr lang="en-US" sz="1200" dirty="0">
                <a:latin typeface="Calibri" panose="020F0502020204030204" pitchFamily="34" charset="0"/>
                <a:cs typeface="Calibri" panose="020F0502020204030204" pitchFamily="34" charset="0"/>
              </a:rPr>
              <a:t>6 MED - Healthcare - Medical Providers &amp; Medical Insurance Services</a:t>
            </a:r>
          </a:p>
          <a:p>
            <a:r>
              <a:rPr lang="en-US" sz="1200" dirty="0">
                <a:latin typeface="Calibri" panose="020F0502020204030204" pitchFamily="34" charset="0"/>
                <a:cs typeface="Calibri" panose="020F0502020204030204" pitchFamily="34" charset="0"/>
              </a:rPr>
              <a:t>7 NGO - Nonprofit Organizations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743200"/>
            <a:ext cx="3352800" cy="3352800"/>
          </a:xfrm>
          <a:prstGeom prst="rect">
            <a:avLst/>
          </a:prstGeom>
        </p:spPr>
      </p:pic>
    </p:spTree>
    <p:extLst>
      <p:ext uri="{BB962C8B-B14F-4D97-AF65-F5344CB8AC3E}">
        <p14:creationId xmlns:p14="http://schemas.microsoft.com/office/powerpoint/2010/main" val="755910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Answer Business Questions</a:t>
            </a:r>
          </a:p>
          <a:p>
            <a:pPr marL="109728" indent="0">
              <a:buNone/>
            </a:pPr>
            <a:endParaRPr lang="en-US" b="1" dirty="0" smtClean="0">
              <a:latin typeface="Calibri" panose="020F0502020204030204" pitchFamily="34" charset="0"/>
              <a:cs typeface="Calibri" panose="020F0502020204030204" pitchFamily="34" charset="0"/>
            </a:endParaRPr>
          </a:p>
          <a:p>
            <a:pPr marL="109728" indent="0">
              <a:buNone/>
            </a:pPr>
            <a:r>
              <a:rPr lang="en-US" b="1" dirty="0">
                <a:latin typeface="Calibri" panose="020F0502020204030204" pitchFamily="34" charset="0"/>
                <a:cs typeface="Calibri" panose="020F0502020204030204" pitchFamily="34" charset="0"/>
              </a:rPr>
              <a:t>Which organization types appear to be the target of data breaches?</a:t>
            </a:r>
            <a:endParaRPr lang="en-US" b="1"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The biggest target appears to be healthcare, followed by other businesses. The next targets in order are educational, government, financial services, retail (including online) and least non-government organizations. </a:t>
            </a:r>
            <a:endParaRPr lang="en-US" sz="2200" dirty="0" smtClean="0">
              <a:latin typeface="Calibri" panose="020F0502020204030204" pitchFamily="34" charset="0"/>
              <a:cs typeface="Calibri" panose="020F0502020204030204" pitchFamily="34" charset="0"/>
            </a:endParaRPr>
          </a:p>
          <a:p>
            <a:pPr marL="109728" indent="0">
              <a:buNone/>
            </a:pPr>
            <a:endParaRPr lang="en-US" sz="2000" dirty="0" smtClean="0">
              <a:latin typeface="Calibri" panose="020F0502020204030204" pitchFamily="34" charset="0"/>
              <a:cs typeface="Calibri" panose="020F0502020204030204" pitchFamily="34" charset="0"/>
            </a:endParaRPr>
          </a:p>
          <a:p>
            <a:pPr marL="109728" indent="0">
              <a:buNone/>
            </a:pP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
        <p:nvSpPr>
          <p:cNvPr id="3" name="Rectangle 2"/>
          <p:cNvSpPr/>
          <p:nvPr/>
        </p:nvSpPr>
        <p:spPr>
          <a:xfrm>
            <a:off x="4862945" y="3939570"/>
            <a:ext cx="4010891" cy="1569660"/>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1 BSF - Businesses - Financial and Insurance Services</a:t>
            </a:r>
          </a:p>
          <a:p>
            <a:r>
              <a:rPr lang="en-US" sz="1200" dirty="0">
                <a:latin typeface="Calibri" panose="020F0502020204030204" pitchFamily="34" charset="0"/>
                <a:cs typeface="Calibri" panose="020F0502020204030204" pitchFamily="34" charset="0"/>
              </a:rPr>
              <a:t>2 BSO - Businesses - Other</a:t>
            </a:r>
          </a:p>
          <a:p>
            <a:r>
              <a:rPr lang="en-US" sz="1200" dirty="0">
                <a:latin typeface="Calibri" panose="020F0502020204030204" pitchFamily="34" charset="0"/>
                <a:cs typeface="Calibri" panose="020F0502020204030204" pitchFamily="34" charset="0"/>
              </a:rPr>
              <a:t>3 BSR - Businesses - Retail/Merchant – Including Online Retail</a:t>
            </a:r>
          </a:p>
          <a:p>
            <a:r>
              <a:rPr lang="en-US" sz="1200" dirty="0">
                <a:latin typeface="Calibri" panose="020F0502020204030204" pitchFamily="34" charset="0"/>
                <a:cs typeface="Calibri" panose="020F0502020204030204" pitchFamily="34" charset="0"/>
              </a:rPr>
              <a:t>4 EDU - Educational Institutions</a:t>
            </a:r>
          </a:p>
          <a:p>
            <a:r>
              <a:rPr lang="en-US" sz="1200" dirty="0">
                <a:latin typeface="Calibri" panose="020F0502020204030204" pitchFamily="34" charset="0"/>
                <a:cs typeface="Calibri" panose="020F0502020204030204" pitchFamily="34" charset="0"/>
              </a:rPr>
              <a:t>5 GOV - Government &amp; Military</a:t>
            </a:r>
          </a:p>
          <a:p>
            <a:r>
              <a:rPr lang="en-US" sz="1200" dirty="0">
                <a:latin typeface="Calibri" panose="020F0502020204030204" pitchFamily="34" charset="0"/>
                <a:cs typeface="Calibri" panose="020F0502020204030204" pitchFamily="34" charset="0"/>
              </a:rPr>
              <a:t>6 MED - Healthcare - Medical Providers &amp; Medical Insurance Services</a:t>
            </a:r>
          </a:p>
          <a:p>
            <a:r>
              <a:rPr lang="en-US" sz="1200" dirty="0">
                <a:latin typeface="Calibri" panose="020F0502020204030204" pitchFamily="34" charset="0"/>
                <a:cs typeface="Calibri" panose="020F0502020204030204" pitchFamily="34" charset="0"/>
              </a:rPr>
              <a:t>7 NGO - Nonprofit Organizations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7" y="3414712"/>
            <a:ext cx="3600450" cy="2619375"/>
          </a:xfrm>
          <a:prstGeom prst="rect">
            <a:avLst/>
          </a:prstGeom>
        </p:spPr>
      </p:pic>
    </p:spTree>
    <p:extLst>
      <p:ext uri="{BB962C8B-B14F-4D97-AF65-F5344CB8AC3E}">
        <p14:creationId xmlns:p14="http://schemas.microsoft.com/office/powerpoint/2010/main" val="2690255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9144000" cy="6400800"/>
          </a:xfrm>
        </p:spPr>
        <p:txBody>
          <a:bodyPr>
            <a:normAutofit/>
          </a:bodyPr>
          <a:lstStyle/>
          <a:p>
            <a:pPr marL="109728" indent="0">
              <a:buNone/>
            </a:pPr>
            <a:r>
              <a:rPr lang="en-US" sz="2400" dirty="0">
                <a:latin typeface="Calibri" panose="020F0502020204030204" pitchFamily="34" charset="0"/>
                <a:cs typeface="Calibri" panose="020F0502020204030204" pitchFamily="34" charset="0"/>
              </a:rPr>
              <a:t>Final </a:t>
            </a:r>
            <a:r>
              <a:rPr lang="en-US" sz="2400" dirty="0" smtClean="0">
                <a:latin typeface="Calibri" panose="020F0502020204030204" pitchFamily="34" charset="0"/>
                <a:cs typeface="Calibri" panose="020F0502020204030204" pitchFamily="34" charset="0"/>
              </a:rPr>
              <a:t>Analysis and Insights - States and </a:t>
            </a:r>
            <a:r>
              <a:rPr lang="en-US" sz="2400" dirty="0">
                <a:latin typeface="Calibri" panose="020F0502020204030204" pitchFamily="34" charset="0"/>
                <a:cs typeface="Calibri" panose="020F0502020204030204" pitchFamily="34" charset="0"/>
              </a:rPr>
              <a:t>Data Breaches</a:t>
            </a:r>
            <a:endParaRPr lang="en-US" sz="2400" dirty="0" smtClean="0">
              <a:latin typeface="Calibri" panose="020F0502020204030204" pitchFamily="34" charset="0"/>
              <a:cs typeface="Calibri" panose="020F0502020204030204" pitchFamily="34" charset="0"/>
            </a:endParaRPr>
          </a:p>
          <a:p>
            <a:pPr marL="109728" indent="0">
              <a:buNone/>
            </a:pPr>
            <a:r>
              <a:rPr lang="en-US" sz="2000" b="1" dirty="0" smtClean="0">
                <a:latin typeface="Calibri" panose="020F0502020204030204" pitchFamily="34" charset="0"/>
                <a:cs typeface="Calibri" panose="020F0502020204030204" pitchFamily="34" charset="0"/>
              </a:rPr>
              <a:t>Which </a:t>
            </a:r>
            <a:r>
              <a:rPr lang="en-US" sz="2000" b="1" dirty="0">
                <a:latin typeface="Calibri" panose="020F0502020204030204" pitchFamily="34" charset="0"/>
                <a:cs typeface="Calibri" panose="020F0502020204030204" pitchFamily="34" charset="0"/>
              </a:rPr>
              <a:t>US states are more likely to have data breaches?</a:t>
            </a:r>
            <a:endParaRPr lang="en-US" sz="2000" dirty="0" smtClean="0">
              <a:latin typeface="Calibri" panose="020F0502020204030204" pitchFamily="34" charset="0"/>
              <a:cs typeface="Calibri" panose="020F0502020204030204" pitchFamily="34" charset="0"/>
            </a:endParaRPr>
          </a:p>
          <a:p>
            <a:pPr marL="109728" indent="0">
              <a:buNone/>
            </a:pPr>
            <a:r>
              <a:rPr lang="en-US" sz="1800" dirty="0">
                <a:latin typeface="Calibri" panose="020F0502020204030204" pitchFamily="34" charset="0"/>
                <a:cs typeface="Calibri" panose="020F0502020204030204" pitchFamily="34" charset="0"/>
              </a:rPr>
              <a:t>Florida, Texas, California and New York seem to be targets for data breaches. </a:t>
            </a:r>
            <a:endParaRPr lang="en-US" sz="1800" dirty="0" smtClean="0">
              <a:latin typeface="Calibri" panose="020F0502020204030204" pitchFamily="34" charset="0"/>
              <a:cs typeface="Calibri" panose="020F0502020204030204" pitchFamily="34" charset="0"/>
            </a:endParaRPr>
          </a:p>
          <a:p>
            <a:pPr marL="109728" indent="0">
              <a:buNone/>
            </a:pPr>
            <a:endParaRPr lang="en-US" sz="2200" dirty="0">
              <a:latin typeface="Calibri" panose="020F0502020204030204" pitchFamily="34" charset="0"/>
              <a:cs typeface="Calibri" panose="020F0502020204030204" pitchFamily="34" charset="0"/>
            </a:endParaRPr>
          </a:p>
          <a:p>
            <a:pPr marL="109728" indent="0">
              <a:buNone/>
            </a:pPr>
            <a:endParaRPr lang="en-US" sz="2200" dirty="0" smtClean="0">
              <a:latin typeface="Calibri" panose="020F0502020204030204" pitchFamily="34" charset="0"/>
              <a:cs typeface="Calibri" panose="020F0502020204030204" pitchFamily="34" charset="0"/>
            </a:endParaRPr>
          </a:p>
          <a:p>
            <a:pPr marL="109728" indent="0">
              <a:buNone/>
            </a:pPr>
            <a:endParaRPr lang="en-US" sz="22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8" y="1219200"/>
            <a:ext cx="9116291" cy="5638800"/>
          </a:xfrm>
          <a:prstGeom prst="rect">
            <a:avLst/>
          </a:prstGeom>
        </p:spPr>
      </p:pic>
    </p:spTree>
    <p:extLst>
      <p:ext uri="{BB962C8B-B14F-4D97-AF65-F5344CB8AC3E}">
        <p14:creationId xmlns:p14="http://schemas.microsoft.com/office/powerpoint/2010/main" val="3628446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Answer Business Questions</a:t>
            </a:r>
          </a:p>
          <a:p>
            <a:pPr marL="109728" indent="0" algn="ctr">
              <a:buNone/>
            </a:pPr>
            <a:r>
              <a:rPr lang="en-US" sz="2400" dirty="0">
                <a:latin typeface="Calibri" panose="020F0502020204030204" pitchFamily="34" charset="0"/>
                <a:cs typeface="Calibri" panose="020F0502020204030204" pitchFamily="34" charset="0"/>
              </a:rPr>
              <a:t>States </a:t>
            </a:r>
            <a:r>
              <a:rPr lang="en-US" sz="2400" dirty="0" smtClean="0">
                <a:latin typeface="Calibri" panose="020F0502020204030204" pitchFamily="34" charset="0"/>
                <a:cs typeface="Calibri" panose="020F0502020204030204" pitchFamily="34" charset="0"/>
              </a:rPr>
              <a:t>and </a:t>
            </a:r>
            <a:r>
              <a:rPr lang="en-US" sz="2400" dirty="0">
                <a:latin typeface="Calibri" panose="020F0502020204030204" pitchFamily="34" charset="0"/>
                <a:cs typeface="Calibri" panose="020F0502020204030204" pitchFamily="34" charset="0"/>
              </a:rPr>
              <a:t>Data Breaches</a:t>
            </a:r>
            <a:endParaRPr lang="en-US" sz="2400" dirty="0" smtClean="0">
              <a:latin typeface="Calibri" panose="020F0502020204030204" pitchFamily="34" charset="0"/>
              <a:cs typeface="Calibri" panose="020F0502020204030204" pitchFamily="34" charset="0"/>
            </a:endParaRPr>
          </a:p>
          <a:p>
            <a:pPr marL="109728" indent="0">
              <a:buNone/>
            </a:pPr>
            <a:r>
              <a:rPr lang="en-US" sz="2000" b="1" dirty="0" smtClean="0">
                <a:latin typeface="Calibri" panose="020F0502020204030204" pitchFamily="34" charset="0"/>
                <a:cs typeface="Calibri" panose="020F0502020204030204" pitchFamily="34" charset="0"/>
              </a:rPr>
              <a:t>Which </a:t>
            </a:r>
            <a:r>
              <a:rPr lang="en-US" sz="2000" b="1" dirty="0">
                <a:latin typeface="Calibri" panose="020F0502020204030204" pitchFamily="34" charset="0"/>
                <a:cs typeface="Calibri" panose="020F0502020204030204" pitchFamily="34" charset="0"/>
              </a:rPr>
              <a:t>US states are more likely to have data breaches?</a:t>
            </a:r>
            <a:endParaRPr lang="en-US" sz="2000" dirty="0" smtClean="0">
              <a:latin typeface="Calibri" panose="020F0502020204030204" pitchFamily="34" charset="0"/>
              <a:cs typeface="Calibri" panose="020F0502020204030204" pitchFamily="34" charset="0"/>
            </a:endParaRPr>
          </a:p>
          <a:p>
            <a:pPr marL="109728" indent="0">
              <a:buNone/>
            </a:pPr>
            <a:r>
              <a:rPr lang="en-US" sz="2000" dirty="0" smtClean="0">
                <a:latin typeface="Calibri" panose="020F0502020204030204" pitchFamily="34" charset="0"/>
                <a:cs typeface="Calibri" panose="020F0502020204030204" pitchFamily="34" charset="0"/>
              </a:rPr>
              <a:t>In </a:t>
            </a:r>
            <a:r>
              <a:rPr lang="en-US" sz="2000" dirty="0">
                <a:latin typeface="Calibri" panose="020F0502020204030204" pitchFamily="34" charset="0"/>
                <a:cs typeface="Calibri" panose="020F0502020204030204" pitchFamily="34" charset="0"/>
              </a:rPr>
              <a:t>terms of harm (total records), California, Wisconsin and </a:t>
            </a:r>
            <a:r>
              <a:rPr lang="en-US" sz="2000" dirty="0" smtClean="0">
                <a:latin typeface="Calibri" panose="020F0502020204030204" pitchFamily="34" charset="0"/>
                <a:cs typeface="Calibri" panose="020F0502020204030204" pitchFamily="34" charset="0"/>
              </a:rPr>
              <a:t>Oregon </a:t>
            </a:r>
            <a:r>
              <a:rPr lang="en-US" sz="2000" dirty="0">
                <a:latin typeface="Calibri" panose="020F0502020204030204" pitchFamily="34" charset="0"/>
                <a:cs typeface="Calibri" panose="020F0502020204030204" pitchFamily="34" charset="0"/>
              </a:rPr>
              <a:t>are </a:t>
            </a: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top states</a:t>
            </a:r>
            <a:r>
              <a:rPr lang="en-US" sz="2000" dirty="0" smtClean="0">
                <a:latin typeface="Calibri" panose="020F0502020204030204" pitchFamily="34" charset="0"/>
                <a:cs typeface="Calibri" panose="020F0502020204030204" pitchFamily="34" charset="0"/>
              </a:rPr>
              <a:t>.</a:t>
            </a:r>
          </a:p>
          <a:p>
            <a:pPr marL="109728" indent="0">
              <a:buNone/>
            </a:pPr>
            <a:endParaRPr lang="en-US" sz="22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953000"/>
          </a:xfrm>
          <a:prstGeom prst="rect">
            <a:avLst/>
          </a:prstGeom>
        </p:spPr>
      </p:pic>
    </p:spTree>
    <p:extLst>
      <p:ext uri="{BB962C8B-B14F-4D97-AF65-F5344CB8AC3E}">
        <p14:creationId xmlns:p14="http://schemas.microsoft.com/office/powerpoint/2010/main" val="3906589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a:t>
            </a:r>
            <a:r>
              <a:rPr lang="en-US" sz="2400" dirty="0" smtClean="0">
                <a:latin typeface="Calibri" panose="020F0502020204030204" pitchFamily="34" charset="0"/>
                <a:cs typeface="Calibri" panose="020F0502020204030204" pitchFamily="34" charset="0"/>
              </a:rPr>
              <a:t>States and </a:t>
            </a:r>
            <a:r>
              <a:rPr lang="en-US" sz="2400" dirty="0">
                <a:latin typeface="Calibri" panose="020F0502020204030204" pitchFamily="34" charset="0"/>
                <a:cs typeface="Calibri" panose="020F0502020204030204" pitchFamily="34" charset="0"/>
              </a:rPr>
              <a:t>Data Breaches</a:t>
            </a:r>
            <a:endParaRPr lang="en-US" sz="2400" dirty="0" smtClean="0">
              <a:latin typeface="Calibri" panose="020F0502020204030204" pitchFamily="34" charset="0"/>
              <a:cs typeface="Calibri" panose="020F0502020204030204" pitchFamily="34" charset="0"/>
            </a:endParaRPr>
          </a:p>
          <a:p>
            <a:pPr marL="109728" indent="0">
              <a:buNone/>
            </a:pPr>
            <a:r>
              <a:rPr lang="en-US" sz="2400" b="1" dirty="0">
                <a:latin typeface="Calibri" panose="020F0502020204030204" pitchFamily="34" charset="0"/>
                <a:cs typeface="Calibri" panose="020F0502020204030204" pitchFamily="34" charset="0"/>
              </a:rPr>
              <a:t>Which US states are less likely to have data breaches? </a:t>
            </a:r>
            <a:endParaRPr lang="en-US" sz="2400" b="1" dirty="0" smtClean="0">
              <a:latin typeface="Calibri" panose="020F0502020204030204" pitchFamily="34" charset="0"/>
              <a:cs typeface="Calibri" panose="020F0502020204030204" pitchFamily="34" charset="0"/>
            </a:endParaRPr>
          </a:p>
          <a:p>
            <a:pPr marL="109728" indent="0">
              <a:buNone/>
            </a:pPr>
            <a:r>
              <a:rPr lang="en-US" sz="2000" dirty="0" smtClean="0">
                <a:latin typeface="Calibri" panose="020F0502020204030204" pitchFamily="34" charset="0"/>
                <a:cs typeface="Calibri" panose="020F0502020204030204" pitchFamily="34" charset="0"/>
              </a:rPr>
              <a:t>Based </a:t>
            </a:r>
            <a:r>
              <a:rPr lang="en-US" sz="2000" dirty="0">
                <a:latin typeface="Calibri" panose="020F0502020204030204" pitchFamily="34" charset="0"/>
                <a:cs typeface="Calibri" panose="020F0502020204030204" pitchFamily="34" charset="0"/>
              </a:rPr>
              <a:t>on past years, it appears that North and South Dakota and Wyoming have the least chance of data breaches.</a:t>
            </a:r>
          </a:p>
          <a:p>
            <a:pPr marL="109728" indent="0">
              <a:buNone/>
            </a:pPr>
            <a:endParaRPr lang="en-US" sz="22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 y="1662545"/>
            <a:ext cx="9047018" cy="5181600"/>
          </a:xfrm>
          <a:prstGeom prst="rect">
            <a:avLst/>
          </a:prstGeom>
        </p:spPr>
      </p:pic>
    </p:spTree>
    <p:extLst>
      <p:ext uri="{BB962C8B-B14F-4D97-AF65-F5344CB8AC3E}">
        <p14:creationId xmlns:p14="http://schemas.microsoft.com/office/powerpoint/2010/main" val="2913502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a:t>
            </a:r>
            <a:r>
              <a:rPr lang="en-US" sz="2400" dirty="0" smtClean="0">
                <a:latin typeface="Calibri" panose="020F0502020204030204" pitchFamily="34" charset="0"/>
                <a:cs typeface="Calibri" panose="020F0502020204030204" pitchFamily="34" charset="0"/>
              </a:rPr>
              <a:t>States and </a:t>
            </a:r>
            <a:r>
              <a:rPr lang="en-US" sz="2400" dirty="0">
                <a:latin typeface="Calibri" panose="020F0502020204030204" pitchFamily="34" charset="0"/>
                <a:cs typeface="Calibri" panose="020F0502020204030204" pitchFamily="34" charset="0"/>
              </a:rPr>
              <a:t>Data </a:t>
            </a:r>
            <a:r>
              <a:rPr lang="en-US" sz="2400" dirty="0" smtClean="0">
                <a:latin typeface="Calibri" panose="020F0502020204030204" pitchFamily="34" charset="0"/>
                <a:cs typeface="Calibri" panose="020F0502020204030204" pitchFamily="34" charset="0"/>
              </a:rPr>
              <a:t>Breaches 2017</a:t>
            </a:r>
          </a:p>
          <a:p>
            <a:pPr marL="109728" indent="0">
              <a:buNone/>
            </a:pPr>
            <a:r>
              <a:rPr lang="en-US" sz="2000" b="1" dirty="0">
                <a:latin typeface="Calibri" panose="020F0502020204030204" pitchFamily="34" charset="0"/>
                <a:cs typeface="Calibri" panose="020F0502020204030204" pitchFamily="34" charset="0"/>
              </a:rPr>
              <a:t>What are the top three states in terms of the number of data breaches in 2017</a:t>
            </a:r>
            <a:r>
              <a:rPr lang="en-US" sz="2000" b="1" dirty="0" smtClean="0">
                <a:latin typeface="Calibri" panose="020F0502020204030204" pitchFamily="34" charset="0"/>
                <a:cs typeface="Calibri" panose="020F0502020204030204" pitchFamily="34" charset="0"/>
              </a:rPr>
              <a:t>?</a:t>
            </a:r>
          </a:p>
          <a:p>
            <a:pPr marL="109728" indent="0">
              <a:buNone/>
            </a:pPr>
            <a:r>
              <a:rPr lang="en-US" sz="2000" dirty="0" smtClean="0">
                <a:latin typeface="Calibri" panose="020F0502020204030204" pitchFamily="34" charset="0"/>
                <a:cs typeface="Calibri" panose="020F0502020204030204" pitchFamily="34" charset="0"/>
              </a:rPr>
              <a:t>California</a:t>
            </a:r>
            <a:r>
              <a:rPr lang="en-US" sz="2000" dirty="0">
                <a:latin typeface="Calibri" panose="020F0502020204030204" pitchFamily="34" charset="0"/>
                <a:cs typeface="Calibri" panose="020F0502020204030204" pitchFamily="34" charset="0"/>
              </a:rPr>
              <a:t>, New York and Texas are the top three </a:t>
            </a:r>
            <a:r>
              <a:rPr lang="en-US" sz="2000" dirty="0" smtClean="0">
                <a:latin typeface="Calibri" panose="020F0502020204030204" pitchFamily="34" charset="0"/>
                <a:cs typeface="Calibri" panose="020F0502020204030204" pitchFamily="34" charset="0"/>
              </a:rPr>
              <a:t>states in 2017.</a:t>
            </a: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76400"/>
            <a:ext cx="8991600" cy="5181600"/>
          </a:xfrm>
          <a:prstGeom prst="rect">
            <a:avLst/>
          </a:prstGeom>
        </p:spPr>
      </p:pic>
    </p:spTree>
    <p:extLst>
      <p:ext uri="{BB962C8B-B14F-4D97-AF65-F5344CB8AC3E}">
        <p14:creationId xmlns:p14="http://schemas.microsoft.com/office/powerpoint/2010/main" val="525500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Business Questions</a:t>
            </a:r>
          </a:p>
          <a:p>
            <a:pPr marL="109728" indent="0" algn="ctr">
              <a:buNone/>
            </a:pPr>
            <a:r>
              <a:rPr lang="en-US" sz="2400" dirty="0" smtClean="0">
                <a:latin typeface="Calibri" panose="020F0502020204030204" pitchFamily="34" charset="0"/>
                <a:cs typeface="Calibri" panose="020F0502020204030204" pitchFamily="34" charset="0"/>
              </a:rPr>
              <a:t>Organizations and </a:t>
            </a:r>
            <a:r>
              <a:rPr lang="en-US" sz="2400" dirty="0">
                <a:latin typeface="Calibri" panose="020F0502020204030204" pitchFamily="34" charset="0"/>
                <a:cs typeface="Calibri" panose="020F0502020204030204" pitchFamily="34" charset="0"/>
              </a:rPr>
              <a:t>Data </a:t>
            </a:r>
            <a:r>
              <a:rPr lang="en-US" sz="2400" dirty="0" smtClean="0">
                <a:latin typeface="Calibri" panose="020F0502020204030204" pitchFamily="34" charset="0"/>
                <a:cs typeface="Calibri" panose="020F0502020204030204" pitchFamily="34" charset="0"/>
              </a:rPr>
              <a:t>breaches</a:t>
            </a:r>
          </a:p>
          <a:p>
            <a:pPr marL="109728" indent="0">
              <a:buNone/>
            </a:pPr>
            <a:r>
              <a:rPr lang="en-US" sz="2400" b="1" dirty="0" smtClean="0">
                <a:latin typeface="Calibri" panose="020F0502020204030204" pitchFamily="34" charset="0"/>
                <a:cs typeface="Calibri" panose="020F0502020204030204" pitchFamily="34" charset="0"/>
              </a:rPr>
              <a:t>    Which </a:t>
            </a:r>
            <a:r>
              <a:rPr lang="en-US" sz="2400" b="1" dirty="0">
                <a:latin typeface="Calibri" panose="020F0502020204030204" pitchFamily="34" charset="0"/>
                <a:cs typeface="Calibri" panose="020F0502020204030204" pitchFamily="34" charset="0"/>
              </a:rPr>
              <a:t>organization type is more vulnerable to “Hackers</a:t>
            </a:r>
            <a:r>
              <a:rPr lang="en-US" sz="2400" b="1" dirty="0" smtClean="0">
                <a:latin typeface="Calibri" panose="020F0502020204030204" pitchFamily="34" charset="0"/>
                <a:cs typeface="Calibri" panose="020F0502020204030204" pitchFamily="34" charset="0"/>
              </a:rPr>
              <a:t>”?</a:t>
            </a:r>
            <a:endParaRPr lang="en-US" sz="24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organization type most vulnerable to 'Hackers' is healthcare (MED</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marL="109728" indent="0" algn="ctr">
              <a:buNone/>
            </a:pPr>
            <a:r>
              <a:rPr lang="en-US" sz="2000" dirty="0" smtClean="0">
                <a:latin typeface="Calibri" panose="020F0502020204030204" pitchFamily="34" charset="0"/>
                <a:cs typeface="Calibri" panose="020F0502020204030204" pitchFamily="34" charset="0"/>
              </a:rPr>
              <a:t>Breach Type </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'HACK‘</a:t>
            </a:r>
          </a:p>
          <a:p>
            <a:pPr marL="109728" indent="0" algn="ctr">
              <a:buNone/>
            </a:pPr>
            <a:r>
              <a:rPr lang="en-US" sz="2000" dirty="0" smtClean="0"/>
              <a:t>Organization Type </a:t>
            </a:r>
          </a:p>
          <a:p>
            <a:pPr marL="109728" indent="0">
              <a:buNone/>
            </a:pPr>
            <a:r>
              <a:rPr lang="en-US" sz="2000" dirty="0" smtClean="0">
                <a:latin typeface="Courier New" panose="02070309020205020404" pitchFamily="49" charset="0"/>
                <a:cs typeface="Courier New" panose="02070309020205020404" pitchFamily="49" charset="0"/>
              </a:rPr>
              <a:t>                        BSF </a:t>
            </a:r>
            <a:r>
              <a:rPr lang="en-US" sz="2000" dirty="0">
                <a:latin typeface="Courier New" panose="02070309020205020404" pitchFamily="49" charset="0"/>
                <a:cs typeface="Courier New" panose="02070309020205020404" pitchFamily="49" charset="0"/>
              </a:rPr>
              <a:t>210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BSO </a:t>
            </a:r>
            <a:r>
              <a:rPr lang="en-US" sz="2000" dirty="0">
                <a:latin typeface="Courier New" panose="02070309020205020404" pitchFamily="49" charset="0"/>
                <a:cs typeface="Courier New" panose="02070309020205020404" pitchFamily="49" charset="0"/>
              </a:rPr>
              <a:t>602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BSR </a:t>
            </a:r>
            <a:r>
              <a:rPr lang="en-US" sz="2000" dirty="0">
                <a:latin typeface="Courier New" panose="02070309020205020404" pitchFamily="49" charset="0"/>
                <a:cs typeface="Courier New" panose="02070309020205020404" pitchFamily="49" charset="0"/>
              </a:rPr>
              <a:t>298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EDU </a:t>
            </a:r>
            <a:r>
              <a:rPr lang="en-US" sz="2000" dirty="0">
                <a:latin typeface="Courier New" panose="02070309020205020404" pitchFamily="49" charset="0"/>
                <a:cs typeface="Courier New" panose="02070309020205020404" pitchFamily="49" charset="0"/>
              </a:rPr>
              <a:t>288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GOV </a:t>
            </a:r>
            <a:r>
              <a:rPr lang="en-US" sz="2000" dirty="0">
                <a:latin typeface="Courier New" panose="02070309020205020404" pitchFamily="49" charset="0"/>
                <a:cs typeface="Courier New" panose="02070309020205020404" pitchFamily="49" charset="0"/>
              </a:rPr>
              <a:t>147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MED </a:t>
            </a:r>
            <a:r>
              <a:rPr lang="en-US" sz="2000" b="1" dirty="0">
                <a:latin typeface="Courier New" panose="02070309020205020404" pitchFamily="49" charset="0"/>
                <a:cs typeface="Courier New" panose="02070309020205020404" pitchFamily="49" charset="0"/>
              </a:rPr>
              <a:t>848 </a:t>
            </a:r>
            <a:endParaRPr lang="en-US" sz="2000" b="1"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NGO </a:t>
            </a:r>
            <a:r>
              <a:rPr lang="en-US" sz="2000" dirty="0">
                <a:latin typeface="Courier New" panose="02070309020205020404" pitchFamily="49" charset="0"/>
                <a:cs typeface="Courier New" panose="02070309020205020404" pitchFamily="49" charset="0"/>
              </a:rPr>
              <a:t>38 </a:t>
            </a:r>
            <a:endParaRPr lang="en-US" sz="2000" dirty="0" smtClean="0">
              <a:latin typeface="Courier New" panose="02070309020205020404" pitchFamily="49" charset="0"/>
              <a:cs typeface="Courier New" panose="02070309020205020404" pitchFamily="49" charset="0"/>
            </a:endParaRPr>
          </a:p>
          <a:p>
            <a:pPr marL="109728" indent="0">
              <a:buNone/>
            </a:pP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6738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Business Questions</a:t>
            </a:r>
          </a:p>
          <a:p>
            <a:pPr marL="109728" indent="0" algn="ctr">
              <a:buNone/>
            </a:pPr>
            <a:r>
              <a:rPr lang="en-US" sz="2400" dirty="0" smtClean="0">
                <a:latin typeface="Calibri" panose="020F0502020204030204" pitchFamily="34" charset="0"/>
                <a:cs typeface="Calibri" panose="020F0502020204030204" pitchFamily="34" charset="0"/>
              </a:rPr>
              <a:t>Organizations and </a:t>
            </a:r>
            <a:r>
              <a:rPr lang="en-US" sz="2400" dirty="0">
                <a:latin typeface="Calibri" panose="020F0502020204030204" pitchFamily="34" charset="0"/>
                <a:cs typeface="Calibri" panose="020F0502020204030204" pitchFamily="34" charset="0"/>
              </a:rPr>
              <a:t>Data </a:t>
            </a:r>
            <a:r>
              <a:rPr lang="en-US" sz="2400" dirty="0" smtClean="0">
                <a:latin typeface="Calibri" panose="020F0502020204030204" pitchFamily="34" charset="0"/>
                <a:cs typeface="Calibri" panose="020F0502020204030204" pitchFamily="34" charset="0"/>
              </a:rPr>
              <a:t>breaches</a:t>
            </a:r>
          </a:p>
          <a:p>
            <a:pPr marL="109728" indent="0">
              <a:buNone/>
            </a:pPr>
            <a:endParaRPr lang="en-US" sz="2400" b="1" dirty="0" smtClean="0">
              <a:latin typeface="Calibri" panose="020F0502020204030204" pitchFamily="34" charset="0"/>
              <a:cs typeface="Calibri" panose="020F0502020204030204" pitchFamily="34" charset="0"/>
            </a:endParaRPr>
          </a:p>
          <a:p>
            <a:pPr marL="109728" indent="0">
              <a:buNone/>
            </a:pPr>
            <a:r>
              <a:rPr lang="en-US" sz="2400" b="1" dirty="0" smtClean="0">
                <a:latin typeface="Calibri" panose="020F0502020204030204" pitchFamily="34" charset="0"/>
                <a:cs typeface="Calibri" panose="020F0502020204030204" pitchFamily="34" charset="0"/>
              </a:rPr>
              <a:t>    What </a:t>
            </a:r>
            <a:r>
              <a:rPr lang="en-US" sz="2400" b="1" dirty="0">
                <a:latin typeface="Calibri" panose="020F0502020204030204" pitchFamily="34" charset="0"/>
                <a:cs typeface="Calibri" panose="020F0502020204030204" pitchFamily="34" charset="0"/>
              </a:rPr>
              <a:t>is the most popular data breach type for </a:t>
            </a:r>
            <a:r>
              <a:rPr lang="en-US" sz="2400" b="1" dirty="0" smtClean="0">
                <a:latin typeface="Calibri" panose="020F0502020204030204" pitchFamily="34" charset="0"/>
                <a:cs typeface="Calibri" panose="020F0502020204030204" pitchFamily="34" charset="0"/>
              </a:rPr>
              <a:t>education?</a:t>
            </a:r>
          </a:p>
          <a:p>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most popular breach type for education was hacking</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109728" indent="0" algn="ctr">
              <a:buNone/>
            </a:pPr>
            <a:r>
              <a:rPr lang="en-US" sz="2400" dirty="0" smtClean="0">
                <a:latin typeface="Calibri" panose="020F0502020204030204" pitchFamily="34" charset="0"/>
                <a:cs typeface="Calibri" panose="020F0502020204030204" pitchFamily="34" charset="0"/>
              </a:rPr>
              <a:t>Organization Type = ‘EDU’</a:t>
            </a:r>
          </a:p>
          <a:p>
            <a:pPr marL="109728" indent="0">
              <a:buNone/>
            </a:pPr>
            <a:r>
              <a:rPr lang="en-US" sz="2000" dirty="0" smtClean="0"/>
              <a:t>				</a:t>
            </a:r>
            <a:r>
              <a:rPr lang="en-US" sz="2000" dirty="0" smtClean="0">
                <a:latin typeface="Courier New" panose="02070309020205020404" pitchFamily="49" charset="0"/>
                <a:cs typeface="Courier New" panose="02070309020205020404" pitchFamily="49" charset="0"/>
              </a:rPr>
              <a:t>CARD </a:t>
            </a:r>
            <a:r>
              <a:rPr lang="en-US" sz="2000" dirty="0">
                <a:latin typeface="Courier New" panose="02070309020205020404" pitchFamily="49" charset="0"/>
                <a:cs typeface="Courier New" panose="02070309020205020404" pitchFamily="49" charset="0"/>
              </a:rPr>
              <a:t>1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DISC </a:t>
            </a:r>
            <a:r>
              <a:rPr lang="en-US" sz="2000" dirty="0">
                <a:latin typeface="Courier New" panose="02070309020205020404" pitchFamily="49" charset="0"/>
                <a:cs typeface="Courier New" panose="02070309020205020404" pitchFamily="49" charset="0"/>
              </a:rPr>
              <a:t>238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HACK </a:t>
            </a:r>
            <a:r>
              <a:rPr lang="en-US" sz="2000" b="1" dirty="0">
                <a:latin typeface="Courier New" panose="02070309020205020404" pitchFamily="49" charset="0"/>
                <a:cs typeface="Courier New" panose="02070309020205020404" pitchFamily="49" charset="0"/>
              </a:rPr>
              <a:t>288 </a:t>
            </a:r>
            <a:endParaRPr lang="en-US" sz="2000" b="1"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INSD </a:t>
            </a:r>
            <a:r>
              <a:rPr lang="en-US" sz="2000" dirty="0">
                <a:latin typeface="Courier New" panose="02070309020205020404" pitchFamily="49" charset="0"/>
                <a:cs typeface="Courier New" panose="02070309020205020404" pitchFamily="49" charset="0"/>
              </a:rPr>
              <a:t>26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PHYS </a:t>
            </a:r>
            <a:r>
              <a:rPr lang="en-US" sz="2000" dirty="0">
                <a:latin typeface="Courier New" panose="02070309020205020404" pitchFamily="49" charset="0"/>
                <a:cs typeface="Courier New" panose="02070309020205020404" pitchFamily="49" charset="0"/>
              </a:rPr>
              <a:t>61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PORT </a:t>
            </a:r>
            <a:r>
              <a:rPr lang="en-US" sz="2000" dirty="0">
                <a:latin typeface="Courier New" panose="02070309020205020404" pitchFamily="49" charset="0"/>
                <a:cs typeface="Courier New" panose="02070309020205020404" pitchFamily="49" charset="0"/>
              </a:rPr>
              <a:t>138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STAT </a:t>
            </a:r>
            <a:r>
              <a:rPr lang="en-US" sz="2000" dirty="0">
                <a:latin typeface="Courier New" panose="02070309020205020404" pitchFamily="49" charset="0"/>
                <a:cs typeface="Courier New" panose="02070309020205020404" pitchFamily="49" charset="0"/>
              </a:rPr>
              <a:t>48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UNKN </a:t>
            </a:r>
            <a:r>
              <a:rPr lang="en-US" sz="2000" dirty="0">
                <a:latin typeface="Courier New" panose="02070309020205020404" pitchFamily="49" charset="0"/>
                <a:cs typeface="Courier New" panose="02070309020205020404" pitchFamily="49" charset="0"/>
              </a:rPr>
              <a:t>18 </a:t>
            </a:r>
            <a:endParaRPr lang="en-US" sz="2000" dirty="0">
              <a:latin typeface="Courier New" panose="02070309020205020404" pitchFamily="49" charset="0"/>
              <a:cs typeface="Courier New" panose="02070309020205020404" pitchFamily="49"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4340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Business Questions</a:t>
            </a:r>
          </a:p>
          <a:p>
            <a:pPr marL="109728" indent="0" algn="ctr">
              <a:buNone/>
            </a:pPr>
            <a:r>
              <a:rPr lang="en-US" sz="2400" dirty="0" smtClean="0">
                <a:latin typeface="Calibri" panose="020F0502020204030204" pitchFamily="34" charset="0"/>
                <a:cs typeface="Calibri" panose="020F0502020204030204" pitchFamily="34" charset="0"/>
              </a:rPr>
              <a:t>Organizations and </a:t>
            </a:r>
            <a:r>
              <a:rPr lang="en-US" sz="2400" dirty="0">
                <a:latin typeface="Calibri" panose="020F0502020204030204" pitchFamily="34" charset="0"/>
                <a:cs typeface="Calibri" panose="020F0502020204030204" pitchFamily="34" charset="0"/>
              </a:rPr>
              <a:t>Data </a:t>
            </a:r>
            <a:r>
              <a:rPr lang="en-US" sz="2400" dirty="0" smtClean="0">
                <a:latin typeface="Calibri" panose="020F0502020204030204" pitchFamily="34" charset="0"/>
                <a:cs typeface="Calibri" panose="020F0502020204030204" pitchFamily="34" charset="0"/>
              </a:rPr>
              <a:t>breaches</a:t>
            </a:r>
          </a:p>
          <a:p>
            <a:pPr marL="109728" indent="0">
              <a:buNone/>
            </a:pPr>
            <a:endParaRPr lang="en-US" sz="2400" b="1" dirty="0" smtClean="0">
              <a:latin typeface="Calibri" panose="020F0502020204030204" pitchFamily="34" charset="0"/>
              <a:cs typeface="Calibri" panose="020F0502020204030204" pitchFamily="34" charset="0"/>
            </a:endParaRPr>
          </a:p>
          <a:p>
            <a:pPr marL="109728" indent="0">
              <a:buNone/>
            </a:pPr>
            <a:r>
              <a:rPr lang="en-US" sz="2400" b="1" dirty="0" smtClean="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Which state is more vulnerable to “Hackers</a:t>
            </a:r>
            <a:r>
              <a:rPr lang="en-US" sz="2400" b="1" dirty="0" smtClean="0">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California is the most vulnerable to hackers</a:t>
            </a:r>
            <a:r>
              <a:rPr lang="en-US" sz="2200" dirty="0" smtClean="0">
                <a:latin typeface="Calibri" panose="020F0502020204030204" pitchFamily="34" charset="0"/>
                <a:cs typeface="Calibri" panose="020F0502020204030204" pitchFamily="34" charset="0"/>
              </a:rPr>
              <a:t>.</a:t>
            </a:r>
          </a:p>
          <a:p>
            <a:pPr marL="109728" indent="0">
              <a:buNone/>
            </a:pPr>
            <a:r>
              <a:rPr lang="en-US" sz="2400" dirty="0" smtClean="0">
                <a:latin typeface="Calibri" panose="020F0502020204030204" pitchFamily="34" charset="0"/>
                <a:cs typeface="Calibri" panose="020F0502020204030204" pitchFamily="34" charset="0"/>
              </a:rPr>
              <a:t>	count 		2431 	Total Hack breaches</a:t>
            </a:r>
          </a:p>
          <a:p>
            <a:pPr marL="109728" indent="0">
              <a:buNone/>
            </a:pPr>
            <a:r>
              <a:rPr lang="en-US" sz="2400" dirty="0" smtClean="0">
                <a:latin typeface="Calibri" panose="020F0502020204030204" pitchFamily="34" charset="0"/>
                <a:cs typeface="Calibri" panose="020F0502020204030204" pitchFamily="34" charset="0"/>
              </a:rPr>
              <a:t>	unique 	53 </a:t>
            </a:r>
          </a:p>
          <a:p>
            <a:pPr marL="109728" indent="0">
              <a:buNone/>
            </a:pPr>
            <a:r>
              <a:rPr lang="en-US" sz="2400" dirty="0" smtClean="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top 		California </a:t>
            </a:r>
          </a:p>
          <a:p>
            <a:pPr marL="109728" indent="0">
              <a:buNone/>
            </a:pPr>
            <a:r>
              <a:rPr lang="en-US" sz="2400" dirty="0" smtClean="0">
                <a:latin typeface="Calibri" panose="020F0502020204030204" pitchFamily="34" charset="0"/>
                <a:cs typeface="Calibri" panose="020F0502020204030204" pitchFamily="34" charset="0"/>
              </a:rPr>
              <a:t>	freq 		461 	Number of Hack breaches for CA</a:t>
            </a:r>
            <a:endParaRPr lang="en-US" sz="22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153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fontScale="92500" lnSpcReduction="10000"/>
          </a:bodyPr>
          <a:lstStyle/>
          <a:p>
            <a:pPr marL="109728" indent="0" algn="ctr">
              <a:buNone/>
            </a:pPr>
            <a:r>
              <a:rPr lang="en-US" sz="3600" dirty="0" smtClean="0">
                <a:latin typeface="Calibri" panose="020F0502020204030204" pitchFamily="34" charset="0"/>
                <a:cs typeface="Calibri" panose="020F0502020204030204" pitchFamily="34" charset="0"/>
              </a:rPr>
              <a:t>Data Description and Understanding</a:t>
            </a:r>
          </a:p>
          <a:p>
            <a:pPr marL="109728" indent="0" algn="ctr">
              <a:buNone/>
            </a:pPr>
            <a:r>
              <a:rPr lang="en-US" sz="3000" b="1" dirty="0">
                <a:latin typeface="Calibri" panose="020F0502020204030204" pitchFamily="34" charset="0"/>
                <a:cs typeface="Calibri" panose="020F0502020204030204" pitchFamily="34" charset="0"/>
              </a:rPr>
              <a:t>Institution/Organization) </a:t>
            </a:r>
            <a:r>
              <a:rPr lang="en-US" sz="3000" b="1" dirty="0" smtClean="0">
                <a:latin typeface="Calibri" panose="020F0502020204030204" pitchFamily="34" charset="0"/>
                <a:cs typeface="Calibri" panose="020F0502020204030204" pitchFamily="34" charset="0"/>
              </a:rPr>
              <a:t>Type</a:t>
            </a:r>
            <a:endParaRPr lang="en-US" sz="3000" b="1" dirty="0">
              <a:latin typeface="Calibri" panose="020F0502020204030204" pitchFamily="34" charset="0"/>
              <a:cs typeface="Calibri" panose="020F0502020204030204" pitchFamily="34" charset="0"/>
            </a:endParaRPr>
          </a:p>
          <a:p>
            <a:r>
              <a:rPr lang="en-US" sz="3600" dirty="0">
                <a:latin typeface="Calibri" panose="020F0502020204030204" pitchFamily="34" charset="0"/>
                <a:cs typeface="Calibri" panose="020F0502020204030204" pitchFamily="34" charset="0"/>
              </a:rPr>
              <a:t>BSF - Businesses - Financial and Insurance Services</a:t>
            </a:r>
          </a:p>
          <a:p>
            <a:r>
              <a:rPr lang="en-US" sz="3600" dirty="0">
                <a:latin typeface="Calibri" panose="020F0502020204030204" pitchFamily="34" charset="0"/>
                <a:cs typeface="Calibri" panose="020F0502020204030204" pitchFamily="34" charset="0"/>
              </a:rPr>
              <a:t>BSO - Businesses - Other</a:t>
            </a:r>
          </a:p>
          <a:p>
            <a:r>
              <a:rPr lang="en-US" sz="3600" dirty="0">
                <a:latin typeface="Calibri" panose="020F0502020204030204" pitchFamily="34" charset="0"/>
                <a:cs typeface="Calibri" panose="020F0502020204030204" pitchFamily="34" charset="0"/>
              </a:rPr>
              <a:t>BSR - Businesses - Retail/Merchant – Including Online Retail</a:t>
            </a:r>
          </a:p>
          <a:p>
            <a:r>
              <a:rPr lang="en-US" sz="3600" dirty="0">
                <a:latin typeface="Calibri" panose="020F0502020204030204" pitchFamily="34" charset="0"/>
                <a:cs typeface="Calibri" panose="020F0502020204030204" pitchFamily="34" charset="0"/>
              </a:rPr>
              <a:t>EDU - Educational Institutions</a:t>
            </a:r>
          </a:p>
          <a:p>
            <a:r>
              <a:rPr lang="en-US" sz="3600" dirty="0">
                <a:latin typeface="Calibri" panose="020F0502020204030204" pitchFamily="34" charset="0"/>
                <a:cs typeface="Calibri" panose="020F0502020204030204" pitchFamily="34" charset="0"/>
              </a:rPr>
              <a:t>GOV - Government &amp; Military</a:t>
            </a:r>
          </a:p>
          <a:p>
            <a:r>
              <a:rPr lang="en-US" sz="3600" dirty="0">
                <a:latin typeface="Calibri" panose="020F0502020204030204" pitchFamily="34" charset="0"/>
                <a:cs typeface="Calibri" panose="020F0502020204030204" pitchFamily="34" charset="0"/>
              </a:rPr>
              <a:t>MED - Healthcare - Medical Providers &amp; Medical Insurance Services</a:t>
            </a:r>
          </a:p>
          <a:p>
            <a:r>
              <a:rPr lang="en-US" sz="3600" dirty="0">
                <a:latin typeface="Calibri" panose="020F0502020204030204" pitchFamily="34" charset="0"/>
                <a:cs typeface="Calibri" panose="020F0502020204030204" pitchFamily="34" charset="0"/>
              </a:rPr>
              <a:t>NGO - Nonprofit Organizations</a:t>
            </a:r>
          </a:p>
          <a:p>
            <a:pPr marL="109728" indent="0" algn="ctr">
              <a:buNone/>
            </a:pPr>
            <a:endParaRPr lang="en-US" sz="3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0493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Business Questions</a:t>
            </a:r>
          </a:p>
          <a:p>
            <a:pPr marL="109728" indent="0" algn="ctr">
              <a:buNone/>
            </a:pPr>
            <a:r>
              <a:rPr lang="en-US" sz="2400" dirty="0" smtClean="0">
                <a:latin typeface="Calibri" panose="020F0502020204030204" pitchFamily="34" charset="0"/>
                <a:cs typeface="Calibri" panose="020F0502020204030204" pitchFamily="34" charset="0"/>
              </a:rPr>
              <a:t>Organizations and </a:t>
            </a:r>
            <a:r>
              <a:rPr lang="en-US" sz="2400" dirty="0">
                <a:latin typeface="Calibri" panose="020F0502020204030204" pitchFamily="34" charset="0"/>
                <a:cs typeface="Calibri" panose="020F0502020204030204" pitchFamily="34" charset="0"/>
              </a:rPr>
              <a:t>Data </a:t>
            </a:r>
            <a:r>
              <a:rPr lang="en-US" sz="2400" dirty="0" smtClean="0">
                <a:latin typeface="Calibri" panose="020F0502020204030204" pitchFamily="34" charset="0"/>
                <a:cs typeface="Calibri" panose="020F0502020204030204" pitchFamily="34" charset="0"/>
              </a:rPr>
              <a:t>breaches</a:t>
            </a:r>
          </a:p>
          <a:p>
            <a:pPr marL="109728" indent="0">
              <a:buNone/>
            </a:pPr>
            <a:endParaRPr lang="en-US" sz="2000" b="1" dirty="0" smtClean="0">
              <a:latin typeface="Calibri" panose="020F0502020204030204" pitchFamily="34" charset="0"/>
              <a:cs typeface="Calibri" panose="020F0502020204030204" pitchFamily="34" charset="0"/>
            </a:endParaRPr>
          </a:p>
          <a:p>
            <a:pPr marL="109728" indent="0">
              <a:buNone/>
            </a:pPr>
            <a:r>
              <a:rPr lang="en-US" sz="2000" b="1" dirty="0" smtClean="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Which state is more vulnerable to “Hackers</a:t>
            </a:r>
            <a:r>
              <a:rPr lang="en-US" sz="2000" b="1" dirty="0" smtClean="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California is the most vulnerable to hackers</a:t>
            </a:r>
            <a:r>
              <a:rPr lang="en-US" sz="2000" dirty="0" smtClean="0">
                <a:latin typeface="Calibri" panose="020F0502020204030204" pitchFamily="34" charset="0"/>
                <a:cs typeface="Calibri" panose="020F0502020204030204" pitchFamily="34" charset="0"/>
              </a:rPr>
              <a:t>.</a:t>
            </a:r>
          </a:p>
          <a:p>
            <a:pPr marL="109728" indent="0">
              <a:buNone/>
            </a:pPr>
            <a:r>
              <a:rPr lang="en-US" sz="2000" dirty="0" smtClean="0">
                <a:latin typeface="Calibri" panose="020F0502020204030204" pitchFamily="34" charset="0"/>
                <a:cs typeface="Calibri" panose="020F0502020204030204" pitchFamily="34" charset="0"/>
              </a:rPr>
              <a:t>	count 		2431 	Total Hack breaches</a:t>
            </a:r>
          </a:p>
          <a:p>
            <a:pPr marL="109728" indent="0">
              <a:buNone/>
            </a:pPr>
            <a:r>
              <a:rPr lang="en-US" sz="2000" dirty="0" smtClean="0">
                <a:latin typeface="Calibri" panose="020F0502020204030204" pitchFamily="34" charset="0"/>
                <a:cs typeface="Calibri" panose="020F0502020204030204" pitchFamily="34" charset="0"/>
              </a:rPr>
              <a:t>	unique 		53 </a:t>
            </a:r>
          </a:p>
          <a:p>
            <a:pPr marL="109728" indent="0">
              <a:buNone/>
            </a:pPr>
            <a:r>
              <a:rPr lang="en-US" sz="2000"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top 		California </a:t>
            </a:r>
          </a:p>
          <a:p>
            <a:pPr marL="109728" indent="0">
              <a:buNone/>
            </a:pPr>
            <a:r>
              <a:rPr lang="en-US" sz="2000" dirty="0" smtClean="0">
                <a:latin typeface="Calibri" panose="020F0502020204030204" pitchFamily="34" charset="0"/>
                <a:cs typeface="Calibri" panose="020F0502020204030204" pitchFamily="34" charset="0"/>
              </a:rPr>
              <a:t>	freq 		461 	Number of Hack breaches for CA</a:t>
            </a:r>
          </a:p>
          <a:p>
            <a:pPr marL="109728" indent="0">
              <a:buNone/>
            </a:pPr>
            <a:r>
              <a:rPr lang="en-US" sz="2000" b="1" dirty="0" smtClean="0">
                <a:latin typeface="Calibri" panose="020F0502020204030204" pitchFamily="34" charset="0"/>
                <a:cs typeface="Calibri" panose="020F0502020204030204" pitchFamily="34" charset="0"/>
              </a:rPr>
              <a:t>  Which </a:t>
            </a:r>
            <a:r>
              <a:rPr lang="en-US" sz="2000" b="1" dirty="0">
                <a:latin typeface="Calibri" panose="020F0502020204030204" pitchFamily="34" charset="0"/>
                <a:cs typeface="Calibri" panose="020F0502020204030204" pitchFamily="34" charset="0"/>
              </a:rPr>
              <a:t>state is more vulnerable to </a:t>
            </a:r>
            <a:r>
              <a:rPr lang="en-US" sz="2000" b="1" dirty="0" smtClean="0">
                <a:latin typeface="Calibri" panose="020F0502020204030204" pitchFamily="34" charset="0"/>
                <a:cs typeface="Calibri" panose="020F0502020204030204" pitchFamily="34" charset="0"/>
              </a:rPr>
              <a:t>“Card”?</a:t>
            </a:r>
            <a:endParaRPr lang="en-US"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California is the most vulnerable to </a:t>
            </a:r>
            <a:r>
              <a:rPr lang="en-US" sz="2000" dirty="0" smtClean="0">
                <a:latin typeface="Calibri" panose="020F0502020204030204" pitchFamily="34" charset="0"/>
                <a:cs typeface="Calibri" panose="020F0502020204030204" pitchFamily="34" charset="0"/>
              </a:rPr>
              <a:t>Credit Card breaches.</a:t>
            </a:r>
            <a:endParaRPr lang="en-US" sz="2000" dirty="0">
              <a:latin typeface="Calibri" panose="020F0502020204030204" pitchFamily="34" charset="0"/>
              <a:cs typeface="Calibri" panose="020F0502020204030204" pitchFamily="34" charset="0"/>
            </a:endParaRPr>
          </a:p>
          <a:p>
            <a:pPr marL="109728" indent="0">
              <a:buNone/>
            </a:pPr>
            <a:r>
              <a:rPr lang="en-US" sz="2000" dirty="0">
                <a:latin typeface="Calibri" panose="020F0502020204030204" pitchFamily="34" charset="0"/>
                <a:cs typeface="Calibri" panose="020F0502020204030204" pitchFamily="34" charset="0"/>
              </a:rPr>
              <a:t>	count 		</a:t>
            </a:r>
            <a:r>
              <a:rPr lang="en-US" sz="2000" dirty="0" smtClean="0">
                <a:latin typeface="Calibri" panose="020F0502020204030204" pitchFamily="34" charset="0"/>
                <a:cs typeface="Calibri" panose="020F0502020204030204" pitchFamily="34" charset="0"/>
              </a:rPr>
              <a:t>68 </a:t>
            </a:r>
            <a:r>
              <a:rPr lang="en-US" sz="2000" dirty="0">
                <a:latin typeface="Calibri" panose="020F0502020204030204" pitchFamily="34" charset="0"/>
                <a:cs typeface="Calibri" panose="020F0502020204030204" pitchFamily="34" charset="0"/>
              </a:rPr>
              <a:t>	Total </a:t>
            </a:r>
            <a:r>
              <a:rPr lang="en-US" sz="2000" dirty="0" smtClean="0">
                <a:latin typeface="Calibri" panose="020F0502020204030204" pitchFamily="34" charset="0"/>
                <a:cs typeface="Calibri" panose="020F0502020204030204" pitchFamily="34" charset="0"/>
              </a:rPr>
              <a:t>Card </a:t>
            </a:r>
            <a:r>
              <a:rPr lang="en-US" sz="2000" dirty="0">
                <a:latin typeface="Calibri" panose="020F0502020204030204" pitchFamily="34" charset="0"/>
                <a:cs typeface="Calibri" panose="020F0502020204030204" pitchFamily="34" charset="0"/>
              </a:rPr>
              <a:t>breaches</a:t>
            </a:r>
          </a:p>
          <a:p>
            <a:pPr marL="109728" indent="0">
              <a:buNone/>
            </a:pPr>
            <a:r>
              <a:rPr lang="en-US" sz="2000" dirty="0">
                <a:latin typeface="Calibri" panose="020F0502020204030204" pitchFamily="34" charset="0"/>
                <a:cs typeface="Calibri" panose="020F0502020204030204" pitchFamily="34" charset="0"/>
              </a:rPr>
              <a:t>	unique 	</a:t>
            </a:r>
            <a:r>
              <a:rPr lang="en-US" sz="2000" dirty="0" smtClean="0">
                <a:latin typeface="Calibri" panose="020F0502020204030204" pitchFamily="34" charset="0"/>
                <a:cs typeface="Calibri" panose="020F0502020204030204" pitchFamily="34" charset="0"/>
              </a:rPr>
              <a:t>	25 </a:t>
            </a:r>
            <a:endParaRPr lang="en-US" sz="2000" dirty="0">
              <a:latin typeface="Calibri" panose="020F0502020204030204" pitchFamily="34" charset="0"/>
              <a:cs typeface="Calibri" panose="020F0502020204030204" pitchFamily="34" charset="0"/>
            </a:endParaRPr>
          </a:p>
          <a:p>
            <a:pPr marL="109728"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top 		California </a:t>
            </a:r>
          </a:p>
          <a:p>
            <a:pPr marL="109728" indent="0">
              <a:buNone/>
            </a:pPr>
            <a:r>
              <a:rPr lang="en-US" sz="2000" dirty="0">
                <a:latin typeface="Calibri" panose="020F0502020204030204" pitchFamily="34" charset="0"/>
                <a:cs typeface="Calibri" panose="020F0502020204030204" pitchFamily="34" charset="0"/>
              </a:rPr>
              <a:t>	freq 		</a:t>
            </a:r>
            <a:r>
              <a:rPr lang="en-US" sz="2000" dirty="0" smtClean="0">
                <a:latin typeface="Calibri" panose="020F0502020204030204" pitchFamily="34" charset="0"/>
                <a:cs typeface="Calibri" panose="020F0502020204030204" pitchFamily="34" charset="0"/>
              </a:rPr>
              <a:t>13 </a:t>
            </a:r>
            <a:r>
              <a:rPr lang="en-US" sz="2000" dirty="0">
                <a:latin typeface="Calibri" panose="020F0502020204030204" pitchFamily="34" charset="0"/>
                <a:cs typeface="Calibri" panose="020F0502020204030204" pitchFamily="34" charset="0"/>
              </a:rPr>
              <a:t>	Number of </a:t>
            </a:r>
            <a:r>
              <a:rPr lang="en-US" sz="2000" dirty="0" smtClean="0">
                <a:latin typeface="Calibri" panose="020F0502020204030204" pitchFamily="34" charset="0"/>
                <a:cs typeface="Calibri" panose="020F0502020204030204" pitchFamily="34" charset="0"/>
              </a:rPr>
              <a:t>Card breaches </a:t>
            </a:r>
            <a:r>
              <a:rPr lang="en-US" sz="2000" dirty="0">
                <a:latin typeface="Calibri" panose="020F0502020204030204" pitchFamily="34" charset="0"/>
                <a:cs typeface="Calibri" panose="020F0502020204030204" pitchFamily="34" charset="0"/>
              </a:rPr>
              <a:t>for CA</a:t>
            </a:r>
          </a:p>
          <a:p>
            <a:pPr marL="109728" indent="0">
              <a:buNone/>
            </a:pPr>
            <a:endParaRPr lang="en-US" sz="22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56861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fontScale="85000" lnSpcReduction="20000"/>
          </a:bodyPr>
          <a:lstStyle/>
          <a:p>
            <a:pPr marL="109728" indent="0" algn="ctr">
              <a:buNone/>
            </a:pPr>
            <a:r>
              <a:rPr lang="en-US" sz="2800" dirty="0">
                <a:latin typeface="Calibri" panose="020F0502020204030204" pitchFamily="34" charset="0"/>
                <a:cs typeface="Calibri" panose="020F0502020204030204" pitchFamily="34" charset="0"/>
              </a:rPr>
              <a:t>Final </a:t>
            </a:r>
            <a:r>
              <a:rPr lang="en-US" sz="2800" dirty="0" smtClean="0">
                <a:latin typeface="Calibri" panose="020F0502020204030204" pitchFamily="34" charset="0"/>
                <a:cs typeface="Calibri" panose="020F0502020204030204" pitchFamily="34" charset="0"/>
              </a:rPr>
              <a:t>Analysis and Insights – Business Questions</a:t>
            </a:r>
          </a:p>
          <a:p>
            <a:pPr marL="109728" indent="0" algn="ctr">
              <a:buNone/>
            </a:pPr>
            <a:r>
              <a:rPr lang="en-US" sz="2800" b="1" dirty="0">
                <a:latin typeface="Calibri" panose="020F0502020204030204" pitchFamily="34" charset="0"/>
                <a:cs typeface="Calibri" panose="020F0502020204030204" pitchFamily="34" charset="0"/>
              </a:rPr>
              <a:t>Organizations, </a:t>
            </a:r>
            <a:r>
              <a:rPr lang="en-US" sz="2800" b="1" dirty="0" smtClean="0">
                <a:latin typeface="Calibri" panose="020F0502020204030204" pitchFamily="34" charset="0"/>
                <a:cs typeface="Calibri" panose="020F0502020204030204" pitchFamily="34" charset="0"/>
              </a:rPr>
              <a:t>Data Breaches and Time 2005-2017</a:t>
            </a:r>
            <a:endParaRPr lang="en-US" sz="2800" dirty="0" smtClean="0">
              <a:latin typeface="Calibri" panose="020F0502020204030204" pitchFamily="34" charset="0"/>
              <a:cs typeface="Calibri" panose="020F0502020204030204" pitchFamily="34" charset="0"/>
            </a:endParaRPr>
          </a:p>
          <a:p>
            <a:pPr marL="109728" indent="0">
              <a:buNone/>
            </a:pPr>
            <a:endParaRPr lang="en-US" sz="2000" b="1" dirty="0" smtClean="0">
              <a:latin typeface="Calibri" panose="020F0502020204030204" pitchFamily="34" charset="0"/>
              <a:cs typeface="Calibri" panose="020F0502020204030204" pitchFamily="34" charset="0"/>
            </a:endParaRPr>
          </a:p>
          <a:p>
            <a:pPr marL="109728" indent="0">
              <a:buNone/>
            </a:pPr>
            <a:r>
              <a:rPr lang="en-US" sz="2000" b="1" dirty="0" smtClean="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How </a:t>
            </a:r>
            <a:r>
              <a:rPr lang="en-US" sz="2800" b="1" dirty="0">
                <a:latin typeface="Calibri" panose="020F0502020204030204" pitchFamily="34" charset="0"/>
                <a:cs typeface="Calibri" panose="020F0502020204030204" pitchFamily="34" charset="0"/>
              </a:rPr>
              <a:t>many breaches </a:t>
            </a:r>
            <a:r>
              <a:rPr lang="en-US" sz="2800" b="1" dirty="0" smtClean="0">
                <a:latin typeface="Calibri" panose="020F0502020204030204" pitchFamily="34" charset="0"/>
                <a:cs typeface="Calibri" panose="020F0502020204030204" pitchFamily="34" charset="0"/>
              </a:rPr>
              <a:t>per year?</a:t>
            </a:r>
          </a:p>
          <a:p>
            <a:pPr marL="109728" indent="0">
              <a:buNone/>
            </a:pPr>
            <a:r>
              <a:rPr lang="en-US" sz="2800" dirty="0" smtClean="0">
                <a:latin typeface="Courier New" panose="02070309020205020404" pitchFamily="49" charset="0"/>
                <a:cs typeface="Courier New" panose="02070309020205020404" pitchFamily="49" charset="0"/>
              </a:rPr>
              <a:t>			</a:t>
            </a:r>
            <a:r>
              <a:rPr lang="en-US" sz="2800" dirty="0" smtClean="0">
                <a:latin typeface="Calibri" panose="020F0502020204030204" pitchFamily="34" charset="0"/>
                <a:cs typeface="Calibri" panose="020F0502020204030204" pitchFamily="34" charset="0"/>
              </a:rPr>
              <a:t>Breach Year </a:t>
            </a:r>
          </a:p>
          <a:p>
            <a:pPr marL="109728" indent="0">
              <a:buNone/>
            </a:pPr>
            <a:r>
              <a:rPr lang="en-US" sz="2800" dirty="0" smtClean="0">
                <a:latin typeface="Courier New" panose="02070309020205020404" pitchFamily="49" charset="0"/>
                <a:cs typeface="Courier New" panose="02070309020205020404" pitchFamily="49" charset="0"/>
              </a:rPr>
              <a:t>			2005 </a:t>
            </a:r>
            <a:r>
              <a:rPr lang="en-US" sz="2800" dirty="0">
                <a:latin typeface="Courier New" panose="02070309020205020404" pitchFamily="49" charset="0"/>
                <a:cs typeface="Courier New" panose="02070309020205020404" pitchFamily="49" charset="0"/>
              </a:rPr>
              <a:t>136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2006 </a:t>
            </a:r>
            <a:r>
              <a:rPr lang="en-US" sz="2800" dirty="0">
                <a:latin typeface="Courier New" panose="02070309020205020404" pitchFamily="49" charset="0"/>
                <a:cs typeface="Courier New" panose="02070309020205020404" pitchFamily="49" charset="0"/>
              </a:rPr>
              <a:t>482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2007 </a:t>
            </a:r>
            <a:r>
              <a:rPr lang="en-US" sz="2800" dirty="0">
                <a:latin typeface="Courier New" panose="02070309020205020404" pitchFamily="49" charset="0"/>
                <a:cs typeface="Courier New" panose="02070309020205020404" pitchFamily="49" charset="0"/>
              </a:rPr>
              <a:t>454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2008 </a:t>
            </a:r>
            <a:r>
              <a:rPr lang="en-US" sz="2800" dirty="0">
                <a:latin typeface="Courier New" panose="02070309020205020404" pitchFamily="49" charset="0"/>
                <a:cs typeface="Courier New" panose="02070309020205020404" pitchFamily="49" charset="0"/>
              </a:rPr>
              <a:t>355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2009 </a:t>
            </a:r>
            <a:r>
              <a:rPr lang="en-US" sz="2800" dirty="0">
                <a:latin typeface="Courier New" panose="02070309020205020404" pitchFamily="49" charset="0"/>
                <a:cs typeface="Courier New" panose="02070309020205020404" pitchFamily="49" charset="0"/>
              </a:rPr>
              <a:t>271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2010 </a:t>
            </a:r>
            <a:r>
              <a:rPr lang="en-US" sz="2800" dirty="0">
                <a:latin typeface="Courier New" panose="02070309020205020404" pitchFamily="49" charset="0"/>
                <a:cs typeface="Courier New" panose="02070309020205020404" pitchFamily="49" charset="0"/>
              </a:rPr>
              <a:t>801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2011 </a:t>
            </a:r>
            <a:r>
              <a:rPr lang="en-US" sz="2800" dirty="0">
                <a:latin typeface="Courier New" panose="02070309020205020404" pitchFamily="49" charset="0"/>
                <a:cs typeface="Courier New" panose="02070309020205020404" pitchFamily="49" charset="0"/>
              </a:rPr>
              <a:t>788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2012 </a:t>
            </a:r>
            <a:r>
              <a:rPr lang="en-US" sz="2800" dirty="0">
                <a:latin typeface="Courier New" panose="02070309020205020404" pitchFamily="49" charset="0"/>
                <a:cs typeface="Courier New" panose="02070309020205020404" pitchFamily="49" charset="0"/>
              </a:rPr>
              <a:t>882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2013 </a:t>
            </a:r>
            <a:r>
              <a:rPr lang="en-US" sz="2800" dirty="0">
                <a:latin typeface="Courier New" panose="02070309020205020404" pitchFamily="49" charset="0"/>
                <a:cs typeface="Courier New" panose="02070309020205020404" pitchFamily="49" charset="0"/>
              </a:rPr>
              <a:t>852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2014 </a:t>
            </a:r>
            <a:r>
              <a:rPr lang="en-US" sz="2800" dirty="0">
                <a:latin typeface="Courier New" panose="02070309020205020404" pitchFamily="49" charset="0"/>
                <a:cs typeface="Courier New" panose="02070309020205020404" pitchFamily="49" charset="0"/>
              </a:rPr>
              <a:t>887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2015 </a:t>
            </a:r>
            <a:r>
              <a:rPr lang="en-US" sz="2800" dirty="0">
                <a:latin typeface="Courier New" panose="02070309020205020404" pitchFamily="49" charset="0"/>
                <a:cs typeface="Courier New" panose="02070309020205020404" pitchFamily="49" charset="0"/>
              </a:rPr>
              <a:t>539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2016 </a:t>
            </a:r>
            <a:r>
              <a:rPr lang="en-US" sz="2800" dirty="0">
                <a:latin typeface="Courier New" panose="02070309020205020404" pitchFamily="49" charset="0"/>
                <a:cs typeface="Courier New" panose="02070309020205020404" pitchFamily="49" charset="0"/>
              </a:rPr>
              <a:t>804 </a:t>
            </a:r>
            <a:endParaRPr lang="en-US" sz="2800" dirty="0" smtClean="0">
              <a:latin typeface="Courier New" panose="02070309020205020404" pitchFamily="49" charset="0"/>
              <a:cs typeface="Courier New" panose="02070309020205020404" pitchFamily="49" charset="0"/>
            </a:endParaRPr>
          </a:p>
          <a:p>
            <a:pPr marL="109728" indent="0">
              <a:buNone/>
            </a:pPr>
            <a:r>
              <a:rPr lang="en-US" sz="2800" dirty="0" smtClean="0">
                <a:latin typeface="Courier New" panose="02070309020205020404" pitchFamily="49" charset="0"/>
                <a:cs typeface="Courier New" panose="02070309020205020404" pitchFamily="49" charset="0"/>
              </a:rPr>
              <a:t>			2017 </a:t>
            </a:r>
            <a:r>
              <a:rPr lang="en-US" sz="2800" dirty="0">
                <a:latin typeface="Courier New" panose="02070309020205020404" pitchFamily="49" charset="0"/>
                <a:cs typeface="Courier New" panose="02070309020205020404" pitchFamily="49" charset="0"/>
              </a:rPr>
              <a:t>602 </a:t>
            </a:r>
            <a:endParaRPr lang="en-US" sz="2800" b="1" dirty="0" smtClean="0">
              <a:latin typeface="Courier New" panose="02070309020205020404" pitchFamily="49" charset="0"/>
              <a:cs typeface="Courier New" panose="02070309020205020404" pitchFamily="49" charset="0"/>
            </a:endParaRPr>
          </a:p>
          <a:p>
            <a:pPr marL="109728" indent="0">
              <a:buNone/>
            </a:pPr>
            <a:endParaRPr lang="en-US" sz="28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55874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Final </a:t>
            </a:r>
            <a:r>
              <a:rPr lang="en-US" sz="2400" dirty="0" smtClean="0">
                <a:latin typeface="Calibri" panose="020F0502020204030204" pitchFamily="34" charset="0"/>
                <a:cs typeface="Calibri" panose="020F0502020204030204" pitchFamily="34" charset="0"/>
              </a:rPr>
              <a:t>Analysis and Insights Organizations</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Data Breaches and Time 2005-2017</a:t>
            </a:r>
          </a:p>
          <a:p>
            <a:pPr marL="109728" indent="0">
              <a:buNone/>
            </a:pPr>
            <a:r>
              <a:rPr lang="en-US" sz="2000" b="1" dirty="0" smtClean="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How </a:t>
            </a:r>
            <a:r>
              <a:rPr lang="en-US" sz="2400" b="1" dirty="0">
                <a:latin typeface="Calibri" panose="020F0502020204030204" pitchFamily="34" charset="0"/>
                <a:cs typeface="Calibri" panose="020F0502020204030204" pitchFamily="34" charset="0"/>
              </a:rPr>
              <a:t>many breaches </a:t>
            </a:r>
            <a:r>
              <a:rPr lang="en-US" sz="2400" b="1" dirty="0" smtClean="0">
                <a:latin typeface="Calibri" panose="020F0502020204030204" pitchFamily="34" charset="0"/>
                <a:cs typeface="Calibri" panose="020F0502020204030204" pitchFamily="34" charset="0"/>
              </a:rPr>
              <a:t>per year?</a:t>
            </a:r>
          </a:p>
          <a:p>
            <a:pPr marL="109728" indent="0">
              <a:buNone/>
            </a:pPr>
            <a:r>
              <a:rPr lang="en-US" sz="2800" dirty="0" smtClean="0">
                <a:latin typeface="Courier New" panose="02070309020205020404" pitchFamily="49" charset="0"/>
                <a:cs typeface="Courier New" panose="02070309020205020404" pitchFamily="49" charset="0"/>
              </a:rPr>
              <a:t>			</a:t>
            </a:r>
            <a:endParaRPr lang="en-US" sz="28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47800"/>
            <a:ext cx="8534400" cy="5410200"/>
          </a:xfrm>
          <a:prstGeom prst="rect">
            <a:avLst/>
          </a:prstGeom>
        </p:spPr>
      </p:pic>
    </p:spTree>
    <p:extLst>
      <p:ext uri="{BB962C8B-B14F-4D97-AF65-F5344CB8AC3E}">
        <p14:creationId xmlns:p14="http://schemas.microsoft.com/office/powerpoint/2010/main" val="15830020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Final </a:t>
            </a:r>
            <a:r>
              <a:rPr lang="en-US" sz="2400" dirty="0" smtClean="0">
                <a:latin typeface="Calibri" panose="020F0502020204030204" pitchFamily="34" charset="0"/>
                <a:cs typeface="Calibri" panose="020F0502020204030204" pitchFamily="34" charset="0"/>
              </a:rPr>
              <a:t>Analysis and Insights Organizations</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Data Breaches and Time 2005-2017</a:t>
            </a:r>
          </a:p>
          <a:p>
            <a:pPr marL="109728" indent="0">
              <a:buNone/>
            </a:pPr>
            <a:r>
              <a:rPr lang="en-US" sz="2200" b="1" dirty="0" smtClean="0">
                <a:latin typeface="Calibri" panose="020F0502020204030204" pitchFamily="34" charset="0"/>
                <a:cs typeface="Calibri" panose="020F0502020204030204" pitchFamily="34" charset="0"/>
              </a:rPr>
              <a:t>Is </a:t>
            </a:r>
            <a:r>
              <a:rPr lang="en-US" sz="2200" b="1" dirty="0">
                <a:latin typeface="Calibri" panose="020F0502020204030204" pitchFamily="34" charset="0"/>
                <a:cs typeface="Calibri" panose="020F0502020204030204" pitchFamily="34" charset="0"/>
              </a:rPr>
              <a:t>there any trend in data breaches over time (between 2005 and 2017)? </a:t>
            </a:r>
            <a:r>
              <a:rPr lang="en-US" sz="2800" dirty="0" smtClean="0">
                <a:latin typeface="Courier New" panose="02070309020205020404" pitchFamily="49" charset="0"/>
                <a:cs typeface="Courier New" panose="02070309020205020404" pitchFamily="49" charset="0"/>
              </a:rPr>
              <a:t>	</a:t>
            </a:r>
          </a:p>
          <a:p>
            <a:pPr marL="109728" indent="0">
              <a:buNone/>
            </a:pPr>
            <a:r>
              <a:rPr lang="en-US" sz="2400" dirty="0" smtClean="0">
                <a:latin typeface="Calibri" panose="020F0502020204030204" pitchFamily="34" charset="0"/>
                <a:cs typeface="Calibri" panose="020F0502020204030204" pitchFamily="34" charset="0"/>
              </a:rPr>
              <a:t>	It </a:t>
            </a:r>
            <a:r>
              <a:rPr lang="en-US" sz="2400" dirty="0">
                <a:latin typeface="Calibri" panose="020F0502020204030204" pitchFamily="34" charset="0"/>
                <a:cs typeface="Calibri" panose="020F0502020204030204" pitchFamily="34" charset="0"/>
              </a:rPr>
              <a:t>appears that the trend is showing an increase over time. </a:t>
            </a:r>
            <a:r>
              <a:rPr lang="en-US" sz="2400" dirty="0" smtClean="0">
                <a:latin typeface="Calibri" panose="020F0502020204030204" pitchFamily="34" charset="0"/>
                <a:cs typeface="Calibri" panose="020F0502020204030204" pitchFamily="34" charset="0"/>
              </a:rPr>
              <a:t>	</a:t>
            </a:r>
            <a:r>
              <a:rPr lang="en-US" sz="2800" dirty="0" smtClean="0">
                <a:latin typeface="Courier New" panose="02070309020205020404" pitchFamily="49" charset="0"/>
                <a:cs typeface="Courier New" panose="02070309020205020404" pitchFamily="49" charset="0"/>
              </a:rPr>
              <a:t>	</a:t>
            </a:r>
            <a:endParaRPr lang="en-US" sz="28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33600"/>
            <a:ext cx="7543799" cy="4592781"/>
          </a:xfrm>
          <a:prstGeom prst="rect">
            <a:avLst/>
          </a:prstGeom>
        </p:spPr>
      </p:pic>
    </p:spTree>
    <p:extLst>
      <p:ext uri="{BB962C8B-B14F-4D97-AF65-F5344CB8AC3E}">
        <p14:creationId xmlns:p14="http://schemas.microsoft.com/office/powerpoint/2010/main" val="2732657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000" b="1" dirty="0">
                <a:latin typeface="Calibri" panose="020F0502020204030204" pitchFamily="34" charset="0"/>
                <a:cs typeface="Calibri" panose="020F0502020204030204" pitchFamily="34" charset="0"/>
              </a:rPr>
              <a:t>Final </a:t>
            </a:r>
            <a:r>
              <a:rPr lang="en-US" sz="2000" b="1" dirty="0" smtClean="0">
                <a:latin typeface="Calibri" panose="020F0502020204030204" pitchFamily="34" charset="0"/>
                <a:cs typeface="Calibri" panose="020F0502020204030204" pitchFamily="34" charset="0"/>
              </a:rPr>
              <a:t>Analysis and Insights Organizations</a:t>
            </a:r>
            <a:r>
              <a:rPr lang="en-US" sz="2000" b="1" dirty="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Data Breaches and Time 2005-2017</a:t>
            </a:r>
          </a:p>
          <a:p>
            <a:pPr marL="109728" indent="0" algn="ctr">
              <a:buNone/>
            </a:pPr>
            <a:r>
              <a:rPr lang="en-US" sz="2000" dirty="0" smtClean="0">
                <a:latin typeface="Calibri" panose="020F0502020204030204" pitchFamily="34" charset="0"/>
                <a:cs typeface="Calibri" panose="020F0502020204030204" pitchFamily="34" charset="0"/>
              </a:rPr>
              <a:t>This graph will be used to answer the next group of questions:</a:t>
            </a:r>
            <a:r>
              <a:rPr lang="en-US" sz="2400" dirty="0" smtClean="0">
                <a:latin typeface="Calibri" panose="020F0502020204030204" pitchFamily="34" charset="0"/>
                <a:cs typeface="Calibri" panose="020F0502020204030204" pitchFamily="34" charset="0"/>
              </a:rPr>
              <a:t>	</a:t>
            </a:r>
            <a:r>
              <a:rPr lang="en-US" sz="2800" dirty="0" smtClean="0">
                <a:latin typeface="Courier New" panose="02070309020205020404" pitchFamily="49" charset="0"/>
                <a:cs typeface="Courier New" panose="02070309020205020404" pitchFamily="49" charset="0"/>
              </a:rPr>
              <a:t>	</a:t>
            </a:r>
            <a:endParaRPr lang="en-US" sz="28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6" y="1295400"/>
            <a:ext cx="9060873" cy="4267199"/>
          </a:xfrm>
          <a:prstGeom prst="rect">
            <a:avLst/>
          </a:prstGeom>
        </p:spPr>
      </p:pic>
    </p:spTree>
    <p:extLst>
      <p:ext uri="{BB962C8B-B14F-4D97-AF65-F5344CB8AC3E}">
        <p14:creationId xmlns:p14="http://schemas.microsoft.com/office/powerpoint/2010/main" val="6722279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Final </a:t>
            </a:r>
            <a:r>
              <a:rPr lang="en-US" sz="2400" dirty="0" smtClean="0">
                <a:latin typeface="Calibri" panose="020F0502020204030204" pitchFamily="34" charset="0"/>
                <a:cs typeface="Calibri" panose="020F0502020204030204" pitchFamily="34" charset="0"/>
              </a:rPr>
              <a:t>Analysis and Insights Organizations</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Data Breaches and Time 2005-2017</a:t>
            </a:r>
          </a:p>
          <a:p>
            <a:pPr marL="109728" indent="0">
              <a:buNone/>
            </a:pPr>
            <a:r>
              <a:rPr lang="en-US" sz="2800" b="1" dirty="0">
                <a:latin typeface="Calibri" panose="020F0502020204030204" pitchFamily="34" charset="0"/>
                <a:cs typeface="Calibri" panose="020F0502020204030204" pitchFamily="34" charset="0"/>
              </a:rPr>
              <a:t>Any relationship between time and data breach type</a:t>
            </a:r>
            <a:r>
              <a:rPr lang="en-US" sz="2800" b="1" dirty="0" smtClean="0">
                <a:latin typeface="Calibri" panose="020F0502020204030204" pitchFamily="34" charset="0"/>
                <a:cs typeface="Calibri" panose="020F0502020204030204" pitchFamily="34" charset="0"/>
              </a:rPr>
              <a:t>?</a:t>
            </a:r>
            <a:endParaRPr lang="en-US" sz="28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Yes, there are different types of breaches and associated organizations that are more or less popular depending on the year</a:t>
            </a:r>
            <a:r>
              <a:rPr lang="en-US" sz="2000" dirty="0" smtClean="0">
                <a:latin typeface="Calibri" panose="020F0502020204030204" pitchFamily="34" charset="0"/>
                <a:cs typeface="Calibri" panose="020F0502020204030204" pitchFamily="34" charset="0"/>
              </a:rPr>
              <a:t>.</a:t>
            </a:r>
          </a:p>
          <a:p>
            <a:pPr marL="109728" indent="0">
              <a:buNone/>
            </a:pPr>
            <a:endParaRPr lang="en-US" sz="2800" b="1" dirty="0" smtClean="0">
              <a:latin typeface="Calibri" panose="020F0502020204030204" pitchFamily="34" charset="0"/>
              <a:cs typeface="Calibri" panose="020F0502020204030204" pitchFamily="34" charset="0"/>
            </a:endParaRPr>
          </a:p>
          <a:p>
            <a:pPr marL="109728" indent="0">
              <a:buNone/>
            </a:pPr>
            <a:r>
              <a:rPr lang="en-US" sz="2800" b="1" dirty="0" smtClean="0">
                <a:latin typeface="Calibri" panose="020F0502020204030204" pitchFamily="34" charset="0"/>
                <a:cs typeface="Calibri" panose="020F0502020204030204" pitchFamily="34" charset="0"/>
              </a:rPr>
              <a:t>Any </a:t>
            </a:r>
            <a:r>
              <a:rPr lang="en-US" sz="2800" b="1" dirty="0">
                <a:latin typeface="Calibri" panose="020F0502020204030204" pitchFamily="34" charset="0"/>
                <a:cs typeface="Calibri" panose="020F0502020204030204" pitchFamily="34" charset="0"/>
              </a:rPr>
              <a:t>data breach type increasing over time</a:t>
            </a:r>
            <a:r>
              <a:rPr lang="en-US" sz="2800" b="1" dirty="0" smtClean="0">
                <a:latin typeface="Calibri" panose="020F0502020204030204" pitchFamily="34" charset="0"/>
                <a:cs typeface="Calibri" panose="020F0502020204030204" pitchFamily="34" charset="0"/>
              </a:rPr>
              <a:t>?</a:t>
            </a:r>
            <a:endParaRPr lang="en-US" sz="28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Hacking, Disclosure and Physical (although dropped considerably in 2017), are showing increases over time. </a:t>
            </a:r>
          </a:p>
          <a:p>
            <a:pPr marL="109728" indent="0">
              <a:buNone/>
            </a:pPr>
            <a:endParaRPr lang="en-US" sz="2800" b="1" dirty="0" smtClean="0">
              <a:latin typeface="Calibri" panose="020F0502020204030204" pitchFamily="34" charset="0"/>
              <a:cs typeface="Calibri" panose="020F0502020204030204" pitchFamily="34" charset="0"/>
            </a:endParaRPr>
          </a:p>
          <a:p>
            <a:pPr marL="109728" indent="0">
              <a:buNone/>
            </a:pPr>
            <a:r>
              <a:rPr lang="en-US" sz="2800" b="1" dirty="0" smtClean="0">
                <a:latin typeface="Calibri" panose="020F0502020204030204" pitchFamily="34" charset="0"/>
                <a:cs typeface="Calibri" panose="020F0502020204030204" pitchFamily="34" charset="0"/>
              </a:rPr>
              <a:t>Any </a:t>
            </a:r>
            <a:r>
              <a:rPr lang="en-US" sz="2800" b="1" dirty="0">
                <a:latin typeface="Calibri" panose="020F0502020204030204" pitchFamily="34" charset="0"/>
                <a:cs typeface="Calibri" panose="020F0502020204030204" pitchFamily="34" charset="0"/>
              </a:rPr>
              <a:t>data breach type declining over time</a:t>
            </a:r>
            <a:r>
              <a:rPr lang="en-US" sz="2800" b="1" dirty="0" smtClean="0">
                <a:latin typeface="Calibri" panose="020F0502020204030204" pitchFamily="34" charset="0"/>
                <a:cs typeface="Calibri" panose="020F0502020204030204" pitchFamily="34" charset="0"/>
              </a:rPr>
              <a:t>?</a:t>
            </a:r>
            <a:endParaRPr lang="en-US" sz="28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All breach types showed a decline from 2016 to 2017 probably due to improvement in security technology. Credit Card, Insider, Stationary computer loss and portable device breaches showed a decline over time.</a:t>
            </a:r>
          </a:p>
          <a:p>
            <a:pPr marL="109728" indent="0">
              <a:buNone/>
            </a:pPr>
            <a:r>
              <a:rPr lang="en-US" sz="2000" dirty="0" smtClean="0">
                <a:latin typeface="Calibri" panose="020F0502020204030204" pitchFamily="34" charset="0"/>
                <a:cs typeface="Calibri" panose="020F0502020204030204" pitchFamily="34" charset="0"/>
              </a:rPr>
              <a:t>(refer to graph on previous slide)</a:t>
            </a:r>
            <a:endParaRPr lang="en-US" sz="2000" dirty="0">
              <a:latin typeface="Calibri" panose="020F0502020204030204" pitchFamily="34" charset="0"/>
              <a:cs typeface="Calibri" panose="020F0502020204030204" pitchFamily="34" charset="0"/>
            </a:endParaRPr>
          </a:p>
          <a:p>
            <a:pPr marL="109728" indent="0">
              <a:buNone/>
            </a:pPr>
            <a:endParaRPr lang="en-US" sz="28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2532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Final </a:t>
            </a:r>
            <a:r>
              <a:rPr lang="en-US" sz="2400" dirty="0" smtClean="0">
                <a:latin typeface="Calibri" panose="020F0502020204030204" pitchFamily="34" charset="0"/>
                <a:cs typeface="Calibri" panose="020F0502020204030204" pitchFamily="34" charset="0"/>
              </a:rPr>
              <a:t>Analysis and Insights Organizations</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Data Breaches and Time 2005-2017</a:t>
            </a:r>
          </a:p>
          <a:p>
            <a:pPr marL="109728" indent="0" algn="ctr">
              <a:buNone/>
            </a:pPr>
            <a:r>
              <a:rPr lang="en-US" sz="1800" b="1" dirty="0">
                <a:latin typeface="Calibri" panose="020F0502020204030204" pitchFamily="34" charset="0"/>
                <a:cs typeface="Calibri" panose="020F0502020204030204" pitchFamily="34" charset="0"/>
              </a:rPr>
              <a:t>Multiple data breaches (repeating incidents) </a:t>
            </a:r>
            <a:r>
              <a:rPr lang="en-US" sz="1800" b="1" dirty="0" smtClean="0">
                <a:latin typeface="Calibri" panose="020F0502020204030204" pitchFamily="34" charset="0"/>
                <a:cs typeface="Calibri" panose="020F0502020204030204" pitchFamily="34" charset="0"/>
              </a:rPr>
              <a:t>– </a:t>
            </a:r>
          </a:p>
          <a:p>
            <a:pPr marL="109728" indent="0" algn="ctr">
              <a:buNone/>
            </a:pPr>
            <a:r>
              <a:rPr lang="en-US" sz="1800" b="1" dirty="0" smtClean="0">
                <a:latin typeface="Calibri" panose="020F0502020204030204" pitchFamily="34" charset="0"/>
                <a:cs typeface="Calibri" panose="020F0502020204030204" pitchFamily="34" charset="0"/>
              </a:rPr>
              <a:t>Organizations </a:t>
            </a:r>
            <a:r>
              <a:rPr lang="en-US" sz="1800" b="1" dirty="0">
                <a:latin typeface="Calibri" panose="020F0502020204030204" pitchFamily="34" charset="0"/>
                <a:cs typeface="Calibri" panose="020F0502020204030204" pitchFamily="34" charset="0"/>
              </a:rPr>
              <a:t>that have experienced repeated </a:t>
            </a:r>
            <a:r>
              <a:rPr lang="en-US" sz="1800" b="1" dirty="0" smtClean="0">
                <a:latin typeface="Calibri" panose="020F0502020204030204" pitchFamily="34" charset="0"/>
                <a:cs typeface="Calibri" panose="020F0502020204030204" pitchFamily="34" charset="0"/>
              </a:rPr>
              <a:t>incidents</a:t>
            </a:r>
          </a:p>
          <a:p>
            <a:pPr marL="109728" indent="0">
              <a:buNone/>
            </a:pPr>
            <a:endParaRPr lang="en-US" sz="2400" b="1" dirty="0" smtClean="0">
              <a:latin typeface="Calibri" panose="020F0502020204030204" pitchFamily="34" charset="0"/>
              <a:cs typeface="Calibri" panose="020F0502020204030204" pitchFamily="34" charset="0"/>
            </a:endParaRPr>
          </a:p>
          <a:p>
            <a:pPr marL="109728" indent="0">
              <a:buNone/>
            </a:pPr>
            <a:r>
              <a:rPr lang="en-US" sz="2400" b="1" dirty="0" smtClean="0">
                <a:latin typeface="Calibri" panose="020F0502020204030204" pitchFamily="34" charset="0"/>
                <a:cs typeface="Calibri" panose="020F0502020204030204" pitchFamily="34" charset="0"/>
              </a:rPr>
              <a:t>How </a:t>
            </a:r>
            <a:r>
              <a:rPr lang="en-US" sz="2400" b="1" dirty="0">
                <a:latin typeface="Calibri" panose="020F0502020204030204" pitchFamily="34" charset="0"/>
                <a:cs typeface="Calibri" panose="020F0502020204030204" pitchFamily="34" charset="0"/>
              </a:rPr>
              <a:t>many organizations (“company”) have multiple data breaches (more than one data breach between 2005 and 2017)?</a:t>
            </a:r>
          </a:p>
          <a:p>
            <a:pPr marL="109728" indent="0">
              <a:buNone/>
            </a:pPr>
            <a:endParaRPr lang="en-US" sz="2000" dirty="0" smtClean="0">
              <a:latin typeface="Calibri" panose="020F0502020204030204" pitchFamily="34" charset="0"/>
              <a:cs typeface="Calibri" panose="020F0502020204030204" pitchFamily="34" charset="0"/>
            </a:endParaRPr>
          </a:p>
          <a:p>
            <a:pPr marL="109728" indent="0">
              <a:buNone/>
            </a:pPr>
            <a:r>
              <a:rPr lang="en-US" sz="2000" dirty="0" smtClean="0">
                <a:latin typeface="Calibri" panose="020F0502020204030204" pitchFamily="34" charset="0"/>
                <a:cs typeface="Calibri" panose="020F0502020204030204" pitchFamily="34" charset="0"/>
              </a:rPr>
              <a:t>Approximately </a:t>
            </a:r>
            <a:r>
              <a:rPr lang="en-US" sz="2000" b="1" dirty="0">
                <a:latin typeface="Calibri" panose="020F0502020204030204" pitchFamily="34" charset="0"/>
                <a:cs typeface="Calibri" panose="020F0502020204030204" pitchFamily="34" charset="0"/>
              </a:rPr>
              <a:t>802</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‘True’		(</a:t>
            </a:r>
            <a:r>
              <a:rPr lang="en-US" sz="2000" dirty="0">
                <a:latin typeface="Calibri" panose="020F0502020204030204" pitchFamily="34" charset="0"/>
                <a:cs typeface="Calibri" panose="020F0502020204030204" pitchFamily="34" charset="0"/>
              </a:rPr>
              <a:t>6718 unique - 5916 not &gt; 1) </a:t>
            </a:r>
            <a:endParaRPr lang="en-US" sz="2000" dirty="0" smtClean="0">
              <a:latin typeface="Calibri" panose="020F0502020204030204" pitchFamily="34" charset="0"/>
              <a:cs typeface="Calibri" panose="020F0502020204030204" pitchFamily="34" charset="0"/>
            </a:endParaRPr>
          </a:p>
          <a:p>
            <a:pPr marL="109728" indent="0">
              <a:buNone/>
            </a:pPr>
            <a:r>
              <a:rPr lang="en-US" sz="2000" dirty="0" smtClean="0">
                <a:latin typeface="Calibri" panose="020F0502020204030204" pitchFamily="34" charset="0"/>
                <a:cs typeface="Calibri" panose="020F0502020204030204" pitchFamily="34" charset="0"/>
              </a:rPr>
              <a:t>df_time.groupby</a:t>
            </a:r>
            <a:r>
              <a:rPr lang="en-US" sz="2000" dirty="0">
                <a:latin typeface="Calibri" panose="020F0502020204030204" pitchFamily="34" charset="0"/>
                <a:cs typeface="Calibri" panose="020F0502020204030204" pitchFamily="34" charset="0"/>
              </a:rPr>
              <a:t>('Company').size() &gt; </a:t>
            </a:r>
            <a:r>
              <a:rPr lang="en-US" sz="2000" dirty="0" smtClean="0">
                <a:latin typeface="Calibri" panose="020F0502020204030204" pitchFamily="34" charset="0"/>
                <a:cs typeface="Calibri" panose="020F0502020204030204" pitchFamily="34" charset="0"/>
              </a:rPr>
              <a:t>1 =  	</a:t>
            </a:r>
            <a:r>
              <a:rPr lang="en-US" sz="1700" dirty="0" smtClean="0">
                <a:latin typeface="Courier New" panose="02070309020205020404" pitchFamily="49" charset="0"/>
                <a:cs typeface="Courier New" panose="02070309020205020404" pitchFamily="49" charset="0"/>
              </a:rPr>
              <a:t>count </a:t>
            </a:r>
            <a:r>
              <a:rPr lang="en-US" sz="1700" dirty="0">
                <a:latin typeface="Courier New" panose="02070309020205020404" pitchFamily="49" charset="0"/>
                <a:cs typeface="Courier New" panose="02070309020205020404" pitchFamily="49" charset="0"/>
              </a:rPr>
              <a:t>6718 </a:t>
            </a:r>
            <a:endParaRPr lang="en-US" sz="1700" dirty="0" smtClean="0">
              <a:latin typeface="Courier New" panose="02070309020205020404" pitchFamily="49" charset="0"/>
              <a:cs typeface="Courier New" panose="02070309020205020404" pitchFamily="49" charset="0"/>
            </a:endParaRPr>
          </a:p>
          <a:p>
            <a:pPr marL="109728" indent="0">
              <a:buNone/>
            </a:pPr>
            <a:r>
              <a:rPr lang="en-US" sz="1700" dirty="0" smtClean="0">
                <a:latin typeface="Courier New" panose="02070309020205020404" pitchFamily="49" charset="0"/>
                <a:cs typeface="Courier New" panose="02070309020205020404" pitchFamily="49" charset="0"/>
              </a:rPr>
              <a:t>					unique </a:t>
            </a:r>
            <a:r>
              <a:rPr lang="en-US" sz="1700" dirty="0">
                <a:latin typeface="Courier New" panose="02070309020205020404" pitchFamily="49" charset="0"/>
                <a:cs typeface="Courier New" panose="02070309020205020404" pitchFamily="49" charset="0"/>
              </a:rPr>
              <a:t>2 </a:t>
            </a:r>
            <a:endParaRPr lang="en-US" sz="1700" dirty="0" smtClean="0">
              <a:latin typeface="Courier New" panose="02070309020205020404" pitchFamily="49" charset="0"/>
              <a:cs typeface="Courier New" panose="02070309020205020404" pitchFamily="49" charset="0"/>
            </a:endParaRPr>
          </a:p>
          <a:p>
            <a:pPr marL="109728" indent="0">
              <a:buNone/>
            </a:pPr>
            <a:r>
              <a:rPr lang="en-US" sz="1700" dirty="0" smtClean="0">
                <a:latin typeface="Courier New" panose="02070309020205020404" pitchFamily="49" charset="0"/>
                <a:cs typeface="Courier New" panose="02070309020205020404" pitchFamily="49" charset="0"/>
              </a:rPr>
              <a:t>					top 	False </a:t>
            </a:r>
          </a:p>
          <a:p>
            <a:pPr marL="109728" indent="0">
              <a:buNone/>
            </a:pPr>
            <a:r>
              <a:rPr lang="en-US" sz="1700" dirty="0" smtClean="0">
                <a:latin typeface="Courier New" panose="02070309020205020404" pitchFamily="49" charset="0"/>
                <a:cs typeface="Courier New" panose="02070309020205020404" pitchFamily="49" charset="0"/>
              </a:rPr>
              <a:t>					freq 	5916 </a:t>
            </a:r>
            <a:endParaRPr lang="en-US" sz="1700" dirty="0">
              <a:latin typeface="Courier New" panose="02070309020205020404" pitchFamily="49" charset="0"/>
              <a:cs typeface="Courier New" panose="02070309020205020404" pitchFamily="49"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85898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Final </a:t>
            </a:r>
            <a:r>
              <a:rPr lang="en-US" sz="2400" dirty="0" smtClean="0">
                <a:latin typeface="Calibri" panose="020F0502020204030204" pitchFamily="34" charset="0"/>
                <a:cs typeface="Calibri" panose="020F0502020204030204" pitchFamily="34" charset="0"/>
              </a:rPr>
              <a:t>Analysis and Insights -  Organizations</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Data Breaches , Time </a:t>
            </a:r>
            <a:r>
              <a:rPr lang="en-US" sz="1800" dirty="0" smtClean="0">
                <a:latin typeface="Calibri" panose="020F0502020204030204" pitchFamily="34" charset="0"/>
                <a:cs typeface="Calibri" panose="020F0502020204030204" pitchFamily="34" charset="0"/>
              </a:rPr>
              <a:t>Multiple </a:t>
            </a:r>
            <a:r>
              <a:rPr lang="en-US" sz="1800" dirty="0">
                <a:latin typeface="Calibri" panose="020F0502020204030204" pitchFamily="34" charset="0"/>
                <a:cs typeface="Calibri" panose="020F0502020204030204" pitchFamily="34" charset="0"/>
              </a:rPr>
              <a:t>data breaches </a:t>
            </a:r>
            <a:r>
              <a:rPr lang="en-US" sz="1800" dirty="0" smtClean="0">
                <a:latin typeface="Calibri" panose="020F0502020204030204" pitchFamily="34" charset="0"/>
                <a:cs typeface="Calibri" panose="020F0502020204030204" pitchFamily="34" charset="0"/>
              </a:rPr>
              <a:t>– Organizations </a:t>
            </a:r>
            <a:r>
              <a:rPr lang="en-US" sz="1800" dirty="0">
                <a:latin typeface="Calibri" panose="020F0502020204030204" pitchFamily="34" charset="0"/>
                <a:cs typeface="Calibri" panose="020F0502020204030204" pitchFamily="34" charset="0"/>
              </a:rPr>
              <a:t>that have experienced repeated </a:t>
            </a:r>
            <a:r>
              <a:rPr lang="en-US" sz="1800" dirty="0" smtClean="0">
                <a:latin typeface="Calibri" panose="020F0502020204030204" pitchFamily="34" charset="0"/>
                <a:cs typeface="Calibri" panose="020F0502020204030204" pitchFamily="34" charset="0"/>
              </a:rPr>
              <a:t>incidents</a:t>
            </a:r>
          </a:p>
          <a:p>
            <a:pPr marL="109728" indent="0">
              <a:buNone/>
            </a:pPr>
            <a:r>
              <a:rPr lang="en-US" sz="2000" b="1" dirty="0" smtClean="0">
                <a:latin typeface="Calibri" panose="020F0502020204030204" pitchFamily="34" charset="0"/>
                <a:cs typeface="Calibri" panose="020F0502020204030204" pitchFamily="34" charset="0"/>
              </a:rPr>
              <a:t>What organization types are more likely to experience multiple data breaches (more than one data breach between 2005 and 2017) than other organization types?</a:t>
            </a:r>
          </a:p>
          <a:p>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organization type that is more likely to be hit with a data breach is clearly a Medical organization</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5" y="2438400"/>
            <a:ext cx="9143999" cy="3600450"/>
          </a:xfrm>
          <a:prstGeom prst="rect">
            <a:avLst/>
          </a:prstGeom>
        </p:spPr>
      </p:pic>
    </p:spTree>
    <p:extLst>
      <p:ext uri="{BB962C8B-B14F-4D97-AF65-F5344CB8AC3E}">
        <p14:creationId xmlns:p14="http://schemas.microsoft.com/office/powerpoint/2010/main" val="41756660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Final </a:t>
            </a:r>
            <a:r>
              <a:rPr lang="en-US" sz="2400" dirty="0" smtClean="0">
                <a:latin typeface="Calibri" panose="020F0502020204030204" pitchFamily="34" charset="0"/>
                <a:cs typeface="Calibri" panose="020F0502020204030204" pitchFamily="34" charset="0"/>
              </a:rPr>
              <a:t>Analysis and Insights -  Statistical Analysis</a:t>
            </a:r>
          </a:p>
          <a:p>
            <a:pPr marL="109728" indent="0" algn="ctr">
              <a:buNone/>
            </a:pPr>
            <a:r>
              <a:rPr lang="en-US" sz="2400" dirty="0" smtClean="0">
                <a:latin typeface="Calibri" panose="020F0502020204030204" pitchFamily="34" charset="0"/>
                <a:cs typeface="Calibri" panose="020F0502020204030204" pitchFamily="34" charset="0"/>
              </a:rPr>
              <a:t>Request to test two null hypotheses</a:t>
            </a:r>
          </a:p>
          <a:p>
            <a:pPr marL="109728" indent="0" algn="ctr">
              <a:buNone/>
            </a:pPr>
            <a:endParaRPr lang="en-US" sz="24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First hypothesis - “two data breach types—DISC and HACK—are equal in the harm caused to organizations in terms of records affected (“Total_Recs”)”. </a:t>
            </a:r>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Second </a:t>
            </a:r>
            <a:r>
              <a:rPr lang="en-US" sz="2200" dirty="0">
                <a:latin typeface="Calibri" panose="020F0502020204030204" pitchFamily="34" charset="0"/>
                <a:cs typeface="Calibri" panose="020F0502020204030204" pitchFamily="34" charset="0"/>
              </a:rPr>
              <a:t>hypothesis - “all data breach types are equal in the harm caused to organizations in terms of records affected (“Total_Recs”)”. </a:t>
            </a:r>
            <a:endParaRPr lang="en-US" sz="2200" dirty="0" smtClean="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Ran tests for normal distribution:</a:t>
            </a:r>
          </a:p>
          <a:p>
            <a:r>
              <a:rPr lang="en-US" sz="2000" dirty="0">
                <a:latin typeface="Calibri" panose="020F0502020204030204" pitchFamily="34" charset="0"/>
                <a:cs typeface="Calibri" panose="020F0502020204030204" pitchFamily="34" charset="0"/>
              </a:rPr>
              <a:t>NormaltestResult(statistic=10961.939152487257, pvalue=0.0) NormaltestResult(statistic=26402.890893042619, pvalue=0.0) NormaltestResult(statistic=2040.0978912919225, pvalue=0.0) </a:t>
            </a:r>
            <a:endParaRPr lang="en-US" sz="2000" dirty="0" smtClean="0">
              <a:latin typeface="Calibri" panose="020F0502020204030204" pitchFamily="34" charset="0"/>
              <a:cs typeface="Calibri" panose="020F0502020204030204" pitchFamily="34" charset="0"/>
            </a:endParaRPr>
          </a:p>
          <a:p>
            <a:pPr marL="109728" indent="0">
              <a:buNone/>
            </a:pPr>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In </a:t>
            </a:r>
            <a:r>
              <a:rPr lang="en-US" sz="2000" dirty="0">
                <a:latin typeface="Calibri" panose="020F0502020204030204" pitchFamily="34" charset="0"/>
                <a:cs typeface="Calibri" panose="020F0502020204030204" pitchFamily="34" charset="0"/>
              </a:rPr>
              <a:t>all three tests for a normal distribution, the pvalue = 0.0.  This means we reject both null hypothesis.</a:t>
            </a: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1353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dirty="0">
                <a:latin typeface="Calibri" panose="020F0502020204030204" pitchFamily="34" charset="0"/>
                <a:cs typeface="Calibri" panose="020F0502020204030204" pitchFamily="34" charset="0"/>
              </a:rPr>
              <a:t>Final </a:t>
            </a:r>
            <a:r>
              <a:rPr lang="en-US" sz="2400" dirty="0" smtClean="0">
                <a:latin typeface="Calibri" panose="020F0502020204030204" pitchFamily="34" charset="0"/>
                <a:cs typeface="Calibri" panose="020F0502020204030204" pitchFamily="34" charset="0"/>
              </a:rPr>
              <a:t>Analysis and Insights -  Statistical Analysis</a:t>
            </a:r>
          </a:p>
          <a:p>
            <a:pPr marL="109728" indent="0" algn="ctr">
              <a:buNone/>
            </a:pPr>
            <a:r>
              <a:rPr lang="en-US" sz="2400" dirty="0" smtClean="0">
                <a:latin typeface="Calibri" panose="020F0502020204030204" pitchFamily="34" charset="0"/>
                <a:cs typeface="Calibri" panose="020F0502020204030204" pitchFamily="34" charset="0"/>
              </a:rPr>
              <a:t>Request to test two null hypotheses</a:t>
            </a:r>
            <a:endParaRPr lang="en-US" sz="2400" dirty="0">
              <a:latin typeface="Calibri" panose="020F0502020204030204" pitchFamily="34" charset="0"/>
              <a:cs typeface="Calibri" panose="020F0502020204030204" pitchFamily="34" charset="0"/>
            </a:endParaRPr>
          </a:p>
          <a:p>
            <a:pPr marL="109728" indent="0" algn="ctr">
              <a:buNone/>
            </a:pPr>
            <a:r>
              <a:rPr lang="en-US" sz="2400" dirty="0" smtClean="0">
                <a:latin typeface="Calibri" panose="020F0502020204030204" pitchFamily="34" charset="0"/>
                <a:cs typeface="Calibri" panose="020F0502020204030204" pitchFamily="34" charset="0"/>
              </a:rPr>
              <a:t>Checking correlation of all data items:</a:t>
            </a:r>
          </a:p>
          <a:p>
            <a:pPr marL="109728" indent="0">
              <a:buNone/>
            </a:pPr>
            <a:r>
              <a:rPr lang="en-US" sz="2200" b="1" dirty="0">
                <a:latin typeface="Calibri" panose="020F0502020204030204" pitchFamily="34" charset="0"/>
                <a:cs typeface="Calibri" panose="020F0502020204030204" pitchFamily="34" charset="0"/>
              </a:rPr>
              <a:t>There is a significant negative correlation between Hacking and Disclosure at - 0.334222, but there is no correlation between Hacking and Total Records or Disclosure and Total Records </a:t>
            </a:r>
            <a:endParaRPr lang="en-US" sz="2200" b="1" dirty="0" smtClean="0">
              <a:latin typeface="Calibri" panose="020F0502020204030204" pitchFamily="34" charset="0"/>
              <a:cs typeface="Calibri" panose="020F0502020204030204" pitchFamily="34" charset="0"/>
            </a:endParaRPr>
          </a:p>
          <a:p>
            <a:pPr marL="109728" indent="0">
              <a:buNone/>
            </a:pPr>
            <a:endParaRPr lang="en-US" sz="2200" b="1" dirty="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563851"/>
            <a:ext cx="7391400" cy="4165345"/>
          </a:xfrm>
          <a:prstGeom prst="rect">
            <a:avLst/>
          </a:prstGeom>
        </p:spPr>
      </p:pic>
    </p:spTree>
    <p:extLst>
      <p:ext uri="{BB962C8B-B14F-4D97-AF65-F5344CB8AC3E}">
        <p14:creationId xmlns:p14="http://schemas.microsoft.com/office/powerpoint/2010/main" val="341706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fontScale="40000" lnSpcReduction="20000"/>
          </a:bodyPr>
          <a:lstStyle/>
          <a:p>
            <a:pPr marL="109728" indent="0" algn="ctr">
              <a:buNone/>
            </a:pPr>
            <a:r>
              <a:rPr lang="en-US" sz="5000" dirty="0"/>
              <a:t>Data </a:t>
            </a:r>
            <a:r>
              <a:rPr lang="en-US" sz="5000" dirty="0" smtClean="0"/>
              <a:t>assessment, Transformation, Cleaning </a:t>
            </a:r>
            <a:r>
              <a:rPr lang="en-US" sz="5000" dirty="0"/>
              <a:t>/ </a:t>
            </a:r>
            <a:r>
              <a:rPr lang="en-US" sz="5000" dirty="0" smtClean="0"/>
              <a:t>Integration </a:t>
            </a:r>
          </a:p>
          <a:p>
            <a:pPr marL="109728" indent="0" algn="ctr">
              <a:buNone/>
            </a:pPr>
            <a:endParaRPr lang="en-US" sz="3000" dirty="0"/>
          </a:p>
          <a:p>
            <a:pPr marL="109728" indent="0">
              <a:buNone/>
            </a:pPr>
            <a:r>
              <a:rPr lang="en-US" sz="5000" dirty="0">
                <a:latin typeface="Calibri" panose="020F0502020204030204" pitchFamily="34" charset="0"/>
                <a:cs typeface="Calibri" panose="020F0502020204030204" pitchFamily="34" charset="0"/>
              </a:rPr>
              <a:t>There are 8202 records total. </a:t>
            </a:r>
          </a:p>
          <a:p>
            <a:pPr marL="109728" indent="0">
              <a:buNone/>
            </a:pPr>
            <a:r>
              <a:rPr lang="en-US" sz="5000" dirty="0">
                <a:latin typeface="Calibri" panose="020F0502020204030204" pitchFamily="34" charset="0"/>
                <a:cs typeface="Calibri" panose="020F0502020204030204" pitchFamily="34" charset="0"/>
              </a:rPr>
              <a:t>Checked data </a:t>
            </a:r>
            <a:r>
              <a:rPr lang="en-US" sz="5000" dirty="0" smtClean="0">
                <a:latin typeface="Calibri" panose="020F0502020204030204" pitchFamily="34" charset="0"/>
                <a:cs typeface="Calibri" panose="020F0502020204030204" pitchFamily="34" charset="0"/>
              </a:rPr>
              <a:t>information and determined there were </a:t>
            </a:r>
            <a:r>
              <a:rPr lang="en-US" sz="5000" dirty="0">
                <a:latin typeface="Calibri" panose="020F0502020204030204" pitchFamily="34" charset="0"/>
                <a:cs typeface="Calibri" panose="020F0502020204030204" pitchFamily="34" charset="0"/>
              </a:rPr>
              <a:t>data quality </a:t>
            </a:r>
            <a:r>
              <a:rPr lang="en-US" sz="5000" dirty="0" smtClean="0">
                <a:latin typeface="Calibri" panose="020F0502020204030204" pitchFamily="34" charset="0"/>
                <a:cs typeface="Calibri" panose="020F0502020204030204" pitchFamily="34" charset="0"/>
              </a:rPr>
              <a:t>issues:</a:t>
            </a:r>
          </a:p>
          <a:p>
            <a:pPr marL="109728" indent="0">
              <a:buNone/>
            </a:pP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Date </a:t>
            </a:r>
            <a:r>
              <a:rPr lang="en-US" sz="4500" dirty="0">
                <a:latin typeface="Courier New" panose="02070309020205020404" pitchFamily="49" charset="0"/>
                <a:cs typeface="Courier New" panose="02070309020205020404" pitchFamily="49" charset="0"/>
              </a:rPr>
              <a:t>Made Public </a:t>
            </a:r>
            <a:r>
              <a:rPr lang="en-US" sz="4500" dirty="0" smtClean="0">
                <a:latin typeface="Courier New" panose="02070309020205020404" pitchFamily="49" charset="0"/>
                <a:cs typeface="Courier New" panose="02070309020205020404" pitchFamily="49" charset="0"/>
              </a:rPr>
              <a:t>		8202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Company 			8202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City 				5682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State 			8134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Type </a:t>
            </a:r>
            <a:r>
              <a:rPr lang="en-US" sz="4500" dirty="0">
                <a:latin typeface="Courier New" panose="02070309020205020404" pitchFamily="49" charset="0"/>
                <a:cs typeface="Courier New" panose="02070309020205020404" pitchFamily="49" charset="0"/>
              </a:rPr>
              <a:t>of breach </a:t>
            </a:r>
            <a:r>
              <a:rPr lang="en-US" sz="4500" dirty="0" smtClean="0">
                <a:latin typeface="Courier New" panose="02070309020205020404" pitchFamily="49" charset="0"/>
                <a:cs typeface="Courier New" panose="02070309020205020404" pitchFamily="49" charset="0"/>
              </a:rPr>
              <a:t>		8202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Type </a:t>
            </a:r>
            <a:r>
              <a:rPr lang="en-US" sz="4500" dirty="0">
                <a:latin typeface="Courier New" panose="02070309020205020404" pitchFamily="49" charset="0"/>
                <a:cs typeface="Courier New" panose="02070309020205020404" pitchFamily="49" charset="0"/>
              </a:rPr>
              <a:t>of organization </a:t>
            </a:r>
            <a:r>
              <a:rPr lang="en-US" sz="4500" dirty="0" smtClean="0">
                <a:latin typeface="Courier New" panose="02070309020205020404" pitchFamily="49" charset="0"/>
                <a:cs typeface="Courier New" panose="02070309020205020404" pitchFamily="49" charset="0"/>
              </a:rPr>
              <a:t>	8202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Total </a:t>
            </a:r>
            <a:r>
              <a:rPr lang="en-US" sz="4500" dirty="0">
                <a:latin typeface="Courier New" panose="02070309020205020404" pitchFamily="49" charset="0"/>
                <a:cs typeface="Courier New" panose="02070309020205020404" pitchFamily="49" charset="0"/>
              </a:rPr>
              <a:t>Records </a:t>
            </a:r>
            <a:r>
              <a:rPr lang="en-US" sz="4500" dirty="0" smtClean="0">
                <a:latin typeface="Courier New" panose="02070309020205020404" pitchFamily="49" charset="0"/>
                <a:cs typeface="Courier New" panose="02070309020205020404" pitchFamily="49" charset="0"/>
              </a:rPr>
              <a:t>		8164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Description </a:t>
            </a:r>
            <a:r>
              <a:rPr lang="en-US" sz="4500" dirty="0">
                <a:latin typeface="Courier New" panose="02070309020205020404" pitchFamily="49" charset="0"/>
                <a:cs typeface="Courier New" panose="02070309020205020404" pitchFamily="49" charset="0"/>
              </a:rPr>
              <a:t>of incident </a:t>
            </a:r>
            <a:r>
              <a:rPr lang="en-US" sz="4500" dirty="0" smtClean="0">
                <a:latin typeface="Courier New" panose="02070309020205020404" pitchFamily="49" charset="0"/>
                <a:cs typeface="Courier New" panose="02070309020205020404" pitchFamily="49" charset="0"/>
              </a:rPr>
              <a:t>	8199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Information </a:t>
            </a:r>
            <a:r>
              <a:rPr lang="en-US" sz="4500" dirty="0">
                <a:latin typeface="Courier New" panose="02070309020205020404" pitchFamily="49" charset="0"/>
                <a:cs typeface="Courier New" panose="02070309020205020404" pitchFamily="49" charset="0"/>
              </a:rPr>
              <a:t>Source </a:t>
            </a:r>
            <a:r>
              <a:rPr lang="en-US" sz="4500" dirty="0" smtClean="0">
                <a:latin typeface="Courier New" panose="02070309020205020404" pitchFamily="49" charset="0"/>
                <a:cs typeface="Courier New" panose="02070309020205020404" pitchFamily="49" charset="0"/>
              </a:rPr>
              <a:t>		8148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Source </a:t>
            </a:r>
            <a:r>
              <a:rPr lang="en-US" sz="4500" dirty="0">
                <a:latin typeface="Courier New" panose="02070309020205020404" pitchFamily="49" charset="0"/>
                <a:cs typeface="Courier New" panose="02070309020205020404" pitchFamily="49" charset="0"/>
              </a:rPr>
              <a:t>URL </a:t>
            </a:r>
            <a:r>
              <a:rPr lang="en-US" sz="4500" dirty="0" smtClean="0">
                <a:latin typeface="Courier New" panose="02070309020205020404" pitchFamily="49" charset="0"/>
                <a:cs typeface="Courier New" panose="02070309020205020404" pitchFamily="49" charset="0"/>
              </a:rPr>
              <a:t>			2792 </a:t>
            </a:r>
            <a:r>
              <a:rPr lang="en-US" sz="4500" dirty="0">
                <a:latin typeface="Courier New" panose="02070309020205020404" pitchFamily="49" charset="0"/>
                <a:cs typeface="Courier New" panose="02070309020205020404" pitchFamily="49" charset="0"/>
              </a:rPr>
              <a:t>non-null object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Year </a:t>
            </a:r>
            <a:r>
              <a:rPr lang="en-US" sz="4500" dirty="0">
                <a:latin typeface="Courier New" panose="02070309020205020404" pitchFamily="49" charset="0"/>
                <a:cs typeface="Courier New" panose="02070309020205020404" pitchFamily="49" charset="0"/>
              </a:rPr>
              <a:t>of Breach </a:t>
            </a:r>
            <a:r>
              <a:rPr lang="en-US" sz="4500" dirty="0" smtClean="0">
                <a:latin typeface="Courier New" panose="02070309020205020404" pitchFamily="49" charset="0"/>
                <a:cs typeface="Courier New" panose="02070309020205020404" pitchFamily="49" charset="0"/>
              </a:rPr>
              <a:t>		8169 </a:t>
            </a:r>
            <a:r>
              <a:rPr lang="en-US" sz="4500" dirty="0">
                <a:latin typeface="Courier New" panose="02070309020205020404" pitchFamily="49" charset="0"/>
                <a:cs typeface="Courier New" panose="02070309020205020404" pitchFamily="49" charset="0"/>
              </a:rPr>
              <a:t>non-null float64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Latitude 			8202 </a:t>
            </a:r>
            <a:r>
              <a:rPr lang="en-US" sz="4500" dirty="0">
                <a:latin typeface="Courier New" panose="02070309020205020404" pitchFamily="49" charset="0"/>
                <a:cs typeface="Courier New" panose="02070309020205020404" pitchFamily="49" charset="0"/>
              </a:rPr>
              <a:t>non-null float64 </a:t>
            </a:r>
            <a:endParaRPr lang="en-US" sz="4500" dirty="0" smtClean="0">
              <a:latin typeface="Courier New" panose="02070309020205020404" pitchFamily="49" charset="0"/>
              <a:cs typeface="Courier New" panose="02070309020205020404" pitchFamily="49" charset="0"/>
            </a:endParaRPr>
          </a:p>
          <a:p>
            <a:pPr marL="109728" indent="0">
              <a:buNone/>
            </a:pPr>
            <a:r>
              <a:rPr lang="en-US" sz="4500" dirty="0" smtClean="0">
                <a:latin typeface="Courier New" panose="02070309020205020404" pitchFamily="49" charset="0"/>
                <a:cs typeface="Courier New" panose="02070309020205020404" pitchFamily="49" charset="0"/>
              </a:rPr>
              <a:t>Longitude			8202 </a:t>
            </a:r>
            <a:r>
              <a:rPr lang="en-US" sz="4500" dirty="0">
                <a:latin typeface="Courier New" panose="02070309020205020404" pitchFamily="49" charset="0"/>
                <a:cs typeface="Courier New" panose="02070309020205020404" pitchFamily="49" charset="0"/>
              </a:rPr>
              <a:t>non-null float64 </a:t>
            </a:r>
            <a:endParaRPr lang="en-US" sz="4500" dirty="0">
              <a:latin typeface="Courier New" panose="02070309020205020404" pitchFamily="49" charset="0"/>
              <a:cs typeface="Courier New" panose="02070309020205020404" pitchFamily="49" charset="0"/>
            </a:endParaRPr>
          </a:p>
          <a:p>
            <a:pPr marL="109728" indent="0">
              <a:buNone/>
            </a:pPr>
            <a:endParaRPr lang="en-US" sz="5000" dirty="0" smtClean="0">
              <a:latin typeface="Courier New" panose="02070309020205020404" pitchFamily="49" charset="0"/>
              <a:cs typeface="Courier New" panose="02070309020205020404" pitchFamily="49" charset="0"/>
            </a:endParaRPr>
          </a:p>
          <a:p>
            <a:pPr marL="109728" indent="0">
              <a:buNone/>
            </a:pPr>
            <a:r>
              <a:rPr lang="en-US" sz="5000" dirty="0" smtClean="0">
                <a:latin typeface="Calibri" panose="020F0502020204030204" pitchFamily="34" charset="0"/>
                <a:cs typeface="Calibri" panose="020F0502020204030204" pitchFamily="34" charset="0"/>
              </a:rPr>
              <a:t>Based </a:t>
            </a:r>
            <a:r>
              <a:rPr lang="en-US" sz="5000" dirty="0">
                <a:latin typeface="Calibri" panose="020F0502020204030204" pitchFamily="34" charset="0"/>
                <a:cs typeface="Calibri" panose="020F0502020204030204" pitchFamily="34" charset="0"/>
              </a:rPr>
              <a:t>upon above counts, there are missing values for City, State, </a:t>
            </a:r>
            <a:r>
              <a:rPr lang="en-US" sz="5000" dirty="0" smtClean="0">
                <a:latin typeface="Calibri" panose="020F0502020204030204" pitchFamily="34" charset="0"/>
                <a:cs typeface="Calibri" panose="020F0502020204030204" pitchFamily="34" charset="0"/>
              </a:rPr>
              <a:t>Total Records</a:t>
            </a:r>
            <a:r>
              <a:rPr lang="en-US" sz="5000" dirty="0">
                <a:latin typeface="Calibri" panose="020F0502020204030204" pitchFamily="34" charset="0"/>
                <a:cs typeface="Calibri" panose="020F0502020204030204" pitchFamily="34" charset="0"/>
              </a:rPr>
              <a:t>, Description, </a:t>
            </a:r>
            <a:r>
              <a:rPr lang="en-US" sz="5000" dirty="0" smtClean="0">
                <a:latin typeface="Calibri" panose="020F0502020204030204" pitchFamily="34" charset="0"/>
                <a:cs typeface="Calibri" panose="020F0502020204030204" pitchFamily="34" charset="0"/>
              </a:rPr>
              <a:t>Breach Year </a:t>
            </a:r>
            <a:endParaRPr lang="en-US" sz="5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81079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fontScale="92500" lnSpcReduction="10000"/>
          </a:bodyPr>
          <a:lstStyle/>
          <a:p>
            <a:pPr marL="109728" indent="0" algn="ctr">
              <a:buNone/>
            </a:pPr>
            <a:r>
              <a:rPr lang="en-US" sz="2500" b="1" dirty="0" smtClean="0">
                <a:latin typeface="Calibri" panose="020F0502020204030204" pitchFamily="34" charset="0"/>
                <a:cs typeface="Calibri" panose="020F0502020204030204" pitchFamily="34" charset="0"/>
              </a:rPr>
              <a:t>Final Analysis and Insights – Overall Findings</a:t>
            </a:r>
          </a:p>
          <a:p>
            <a:pPr marL="109728" indent="0" algn="ctr">
              <a:buNone/>
            </a:pPr>
            <a:r>
              <a:rPr lang="en-US" sz="2400" b="1" dirty="0" smtClean="0">
                <a:latin typeface="Calibri" panose="020F0502020204030204" pitchFamily="34" charset="0"/>
                <a:cs typeface="Calibri" panose="020F0502020204030204" pitchFamily="34" charset="0"/>
              </a:rPr>
              <a:t> </a:t>
            </a:r>
            <a:r>
              <a:rPr lang="en-US" sz="2300" b="1" dirty="0" smtClean="0">
                <a:latin typeface="Calibri" panose="020F0502020204030204" pitchFamily="34" charset="0"/>
                <a:cs typeface="Calibri" panose="020F0502020204030204" pitchFamily="34" charset="0"/>
              </a:rPr>
              <a:t>Summary of Overall Findings </a:t>
            </a:r>
            <a:r>
              <a:rPr lang="en-US" sz="2300" b="1" dirty="0">
                <a:latin typeface="Calibri" panose="020F0502020204030204" pitchFamily="34" charset="0"/>
                <a:cs typeface="Calibri" panose="020F0502020204030204" pitchFamily="34" charset="0"/>
              </a:rPr>
              <a:t>and </a:t>
            </a:r>
            <a:r>
              <a:rPr lang="en-US" sz="2300" b="1" dirty="0" smtClean="0">
                <a:latin typeface="Calibri" panose="020F0502020204030204" pitchFamily="34" charset="0"/>
                <a:cs typeface="Calibri" panose="020F0502020204030204" pitchFamily="34" charset="0"/>
              </a:rPr>
              <a:t>Technical </a:t>
            </a:r>
            <a:r>
              <a:rPr lang="en-US" sz="2300" b="1" dirty="0">
                <a:latin typeface="Calibri" panose="020F0502020204030204" pitchFamily="34" charset="0"/>
                <a:cs typeface="Calibri" panose="020F0502020204030204" pitchFamily="34" charset="0"/>
              </a:rPr>
              <a:t>and </a:t>
            </a:r>
            <a:r>
              <a:rPr lang="en-US" sz="2300" b="1" dirty="0" smtClean="0">
                <a:latin typeface="Calibri" panose="020F0502020204030204" pitchFamily="34" charset="0"/>
                <a:cs typeface="Calibri" panose="020F0502020204030204" pitchFamily="34" charset="0"/>
              </a:rPr>
              <a:t>Managerial Implications</a:t>
            </a:r>
            <a:endParaRPr lang="en-US" sz="2300" b="1"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Using </a:t>
            </a:r>
            <a:r>
              <a:rPr lang="en-US" sz="2400" dirty="0">
                <a:latin typeface="Calibri" panose="020F0502020204030204" pitchFamily="34" charset="0"/>
                <a:cs typeface="Calibri" panose="020F0502020204030204" pitchFamily="34" charset="0"/>
              </a:rPr>
              <a:t>Random Forest, Topic Modeling and statistical analysis, determined that hacking has become a major problem in the healthcare arena. The type and amount of data held in that organization type makes it a favorite target of hackers.  HIPAA requirements for data privacy also make healthcare facilities a target.</a:t>
            </a:r>
          </a:p>
          <a:p>
            <a:pPr marL="109728"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Physical loss is growing at a faster pace and has become second in number of breach occurrences.  It can cause unintentional disclosure depending what is contained in the documents.  It is surprising that it is increasing, given that much reporting is digital, not hard-copy printouts.  Employees need to be aware of what is contained in printed out emails, spreadsheets and screen prints and trained to dispose of unneeded documents in secure containers (for shredding).  As data privacy has growing importance, employees, employers and students may be ignorant as to leaving paper, film, flash or USB drives with private data lying around.  </a:t>
            </a:r>
          </a:p>
          <a:p>
            <a:r>
              <a:rPr lang="en-US" sz="2400" dirty="0"/>
              <a:t> </a:t>
            </a:r>
          </a:p>
          <a:p>
            <a:pPr marL="109728" indent="0">
              <a:buNone/>
            </a:pPr>
            <a:endParaRPr lang="en-US" sz="25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75971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fontScale="55000" lnSpcReduction="20000"/>
          </a:bodyPr>
          <a:lstStyle/>
          <a:p>
            <a:pPr marL="109728" indent="0" algn="ctr">
              <a:buNone/>
            </a:pPr>
            <a:r>
              <a:rPr lang="en-US" sz="3200" b="1" dirty="0" smtClean="0">
                <a:latin typeface="Calibri" panose="020F0502020204030204" pitchFamily="34" charset="0"/>
                <a:cs typeface="Calibri" panose="020F0502020204030204" pitchFamily="34" charset="0"/>
              </a:rPr>
              <a:t>Final Analysis and Insights – Overall Findings</a:t>
            </a:r>
          </a:p>
          <a:p>
            <a:pPr marL="109728" indent="0" algn="ctr">
              <a:buNone/>
            </a:pPr>
            <a:r>
              <a:rPr lang="en-US" sz="3200" b="1" dirty="0" smtClean="0">
                <a:latin typeface="Calibri" panose="020F0502020204030204" pitchFamily="34" charset="0"/>
                <a:cs typeface="Calibri" panose="020F0502020204030204" pitchFamily="34" charset="0"/>
              </a:rPr>
              <a:t> Summary of Overall Findings </a:t>
            </a:r>
            <a:r>
              <a:rPr lang="en-US" sz="3200" b="1" dirty="0">
                <a:latin typeface="Calibri" panose="020F0502020204030204" pitchFamily="34" charset="0"/>
                <a:cs typeface="Calibri" panose="020F0502020204030204" pitchFamily="34" charset="0"/>
              </a:rPr>
              <a:t>and </a:t>
            </a:r>
            <a:r>
              <a:rPr lang="en-US" sz="3200" b="1" dirty="0" smtClean="0">
                <a:latin typeface="Calibri" panose="020F0502020204030204" pitchFamily="34" charset="0"/>
                <a:cs typeface="Calibri" panose="020F0502020204030204" pitchFamily="34" charset="0"/>
              </a:rPr>
              <a:t>Technical </a:t>
            </a:r>
            <a:r>
              <a:rPr lang="en-US" sz="3200" b="1" dirty="0">
                <a:latin typeface="Calibri" panose="020F0502020204030204" pitchFamily="34" charset="0"/>
                <a:cs typeface="Calibri" panose="020F0502020204030204" pitchFamily="34" charset="0"/>
              </a:rPr>
              <a:t>and </a:t>
            </a:r>
            <a:r>
              <a:rPr lang="en-US" sz="3200" b="1" dirty="0" smtClean="0">
                <a:latin typeface="Calibri" panose="020F0502020204030204" pitchFamily="34" charset="0"/>
                <a:cs typeface="Calibri" panose="020F0502020204030204" pitchFamily="34" charset="0"/>
              </a:rPr>
              <a:t>Managerial Implications</a:t>
            </a:r>
            <a:endParaRPr lang="en-US" sz="3200" b="1" dirty="0">
              <a:latin typeface="Calibri" panose="020F0502020204030204" pitchFamily="34" charset="0"/>
              <a:cs typeface="Calibri" panose="020F0502020204030204" pitchFamily="34" charset="0"/>
            </a:endParaRPr>
          </a:p>
          <a:p>
            <a:r>
              <a:rPr lang="en-US" sz="3100" dirty="0">
                <a:latin typeface="Calibri" panose="020F0502020204030204" pitchFamily="34" charset="0"/>
                <a:cs typeface="Calibri" panose="020F0502020204030204" pitchFamily="34" charset="0"/>
              </a:rPr>
              <a:t>Unintentional Disclosure is also increasing in importance.  Making sure that the correct customer information, including name, address, phone (mobile and landline) and email address are stored securely in the data repositories and kept in sync and current. Systems have to be designed to ensure this is the case.  Modernization has allowed redesign of old legacy systems to accommodate the newer technology. </a:t>
            </a:r>
          </a:p>
          <a:p>
            <a:endParaRPr lang="en-US" sz="3100" dirty="0">
              <a:latin typeface="Calibri" panose="020F0502020204030204" pitchFamily="34" charset="0"/>
              <a:cs typeface="Calibri" panose="020F0502020204030204" pitchFamily="34" charset="0"/>
            </a:endParaRPr>
          </a:p>
          <a:p>
            <a:r>
              <a:rPr lang="en-US" sz="3100" dirty="0">
                <a:latin typeface="Calibri" panose="020F0502020204030204" pitchFamily="34" charset="0"/>
                <a:cs typeface="Calibri" panose="020F0502020204030204" pitchFamily="34" charset="0"/>
              </a:rPr>
              <a:t>Access to data must be secure.  As hackers have been very clever in breaking into databases, passwords have become more complex with multi-step logins required for individual access.  These additional security measures have become much more common in the last five years.  This would account for an overall decrease of breaches from 2016 to 2017, much lower than 2014. Another area that needs attention is to remove access to systems when a student or employee is no longer a part of an organization.</a:t>
            </a:r>
          </a:p>
          <a:p>
            <a:pPr marL="109728" indent="0">
              <a:buNone/>
            </a:pPr>
            <a:r>
              <a:rPr lang="en-US" sz="3100" dirty="0">
                <a:latin typeface="Calibri" panose="020F0502020204030204" pitchFamily="34" charset="0"/>
                <a:cs typeface="Calibri" panose="020F0502020204030204" pitchFamily="34" charset="0"/>
              </a:rPr>
              <a:t> </a:t>
            </a:r>
          </a:p>
          <a:p>
            <a:r>
              <a:rPr lang="en-US" sz="3100" dirty="0">
                <a:latin typeface="Calibri" panose="020F0502020204030204" pitchFamily="34" charset="0"/>
                <a:cs typeface="Calibri" panose="020F0502020204030204" pitchFamily="34" charset="0"/>
              </a:rPr>
              <a:t>As more and more companies moved towards cloud-based systems away from mainframe batch systems beginning around 2009, security did not keep up with a peak occurring in 2014. As more companies are modernizing and going real time, security has to be enhanced. That is the trend. </a:t>
            </a:r>
          </a:p>
          <a:p>
            <a:pPr marL="109728" indent="0">
              <a:buNone/>
            </a:pPr>
            <a:r>
              <a:rPr lang="en-US" sz="3100" dirty="0">
                <a:latin typeface="Calibri" panose="020F0502020204030204" pitchFamily="34" charset="0"/>
                <a:cs typeface="Calibri" panose="020F0502020204030204" pitchFamily="34" charset="0"/>
              </a:rPr>
              <a:t> </a:t>
            </a:r>
          </a:p>
          <a:p>
            <a:r>
              <a:rPr lang="en-US" sz="3100" dirty="0">
                <a:latin typeface="Calibri" panose="020F0502020204030204" pitchFamily="34" charset="0"/>
                <a:cs typeface="Calibri" panose="020F0502020204030204" pitchFamily="34" charset="0"/>
              </a:rPr>
              <a:t>Roughly 10% of the companies in the provided dataset have experienced multiple breach incidents.</a:t>
            </a:r>
          </a:p>
          <a:p>
            <a:pPr marL="109728" indent="0">
              <a:buNone/>
            </a:pPr>
            <a:r>
              <a:rPr lang="en-US" sz="3100" dirty="0">
                <a:latin typeface="Calibri" panose="020F0502020204030204" pitchFamily="34" charset="0"/>
                <a:cs typeface="Calibri" panose="020F0502020204030204" pitchFamily="34" charset="0"/>
              </a:rPr>
              <a:t> </a:t>
            </a:r>
          </a:p>
          <a:p>
            <a:r>
              <a:rPr lang="en-US" sz="3100" dirty="0">
                <a:latin typeface="Calibri" panose="020F0502020204030204" pitchFamily="34" charset="0"/>
                <a:cs typeface="Calibri" panose="020F0502020204030204" pitchFamily="34" charset="0"/>
              </a:rPr>
              <a:t>California and Texas and New York consistently have the most breaches. The size of a company may be a factor. Headquarter locations and technology centers may be a factor in why certain locations have higher incidences of data breaches.  </a:t>
            </a:r>
            <a:endParaRPr lang="en-US" sz="2500" dirty="0" smtClean="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5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b="1" dirty="0" smtClean="0">
                <a:latin typeface="Calibri" panose="020F0502020204030204" pitchFamily="34" charset="0"/>
                <a:cs typeface="Calibri" panose="020F0502020204030204" pitchFamily="34" charset="0"/>
              </a:rPr>
              <a:t>Final Analysis and Insights – Overall Findings</a:t>
            </a:r>
          </a:p>
          <a:p>
            <a:pPr marL="109728" indent="0" algn="ctr">
              <a:buNone/>
            </a:pPr>
            <a:r>
              <a:rPr lang="en-US" sz="2400" b="1" dirty="0" smtClean="0">
                <a:latin typeface="Calibri" panose="020F0502020204030204" pitchFamily="34" charset="0"/>
                <a:cs typeface="Calibri" panose="020F0502020204030204" pitchFamily="34" charset="0"/>
              </a:rPr>
              <a:t>Summary of Overall Findings </a:t>
            </a:r>
            <a:r>
              <a:rPr lang="en-US" sz="2400" b="1" dirty="0">
                <a:latin typeface="Calibri" panose="020F0502020204030204" pitchFamily="34" charset="0"/>
                <a:cs typeface="Calibri" panose="020F0502020204030204" pitchFamily="34" charset="0"/>
              </a:rPr>
              <a:t>and </a:t>
            </a:r>
            <a:r>
              <a:rPr lang="en-US" sz="2400" b="1" dirty="0" smtClean="0">
                <a:latin typeface="Calibri" panose="020F0502020204030204" pitchFamily="34" charset="0"/>
                <a:cs typeface="Calibri" panose="020F0502020204030204" pitchFamily="34" charset="0"/>
              </a:rPr>
              <a:t>Technical </a:t>
            </a:r>
            <a:r>
              <a:rPr lang="en-US" sz="2400" b="1" dirty="0">
                <a:latin typeface="Calibri" panose="020F0502020204030204" pitchFamily="34" charset="0"/>
                <a:cs typeface="Calibri" panose="020F0502020204030204" pitchFamily="34" charset="0"/>
              </a:rPr>
              <a:t>and </a:t>
            </a:r>
            <a:r>
              <a:rPr lang="en-US" sz="2400" b="1" dirty="0" smtClean="0">
                <a:latin typeface="Calibri" panose="020F0502020204030204" pitchFamily="34" charset="0"/>
                <a:cs typeface="Calibri" panose="020F0502020204030204" pitchFamily="34" charset="0"/>
              </a:rPr>
              <a:t>Managerial Implications</a:t>
            </a:r>
          </a:p>
          <a:p>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Business </a:t>
            </a:r>
            <a:r>
              <a:rPr lang="en-US" sz="2400" dirty="0">
                <a:latin typeface="Calibri" panose="020F0502020204030204" pitchFamily="34" charset="0"/>
                <a:cs typeface="Calibri" panose="020F0502020204030204" pitchFamily="34" charset="0"/>
              </a:rPr>
              <a:t>centers are shifting in terms of location. The ‘cloud’ has enabled business to be located in less populated business centers.  That may account for the increase in ‘other’ businesses’ data breach occurrences. The amount of secure data held by a specific organization type may be a factor in data breach occurrences.  Another factor is that many smaller organizations are ‘going online’ and able to grow due to technological advances. </a:t>
            </a:r>
          </a:p>
          <a:p>
            <a:pPr marL="109728" indent="0">
              <a:buNone/>
            </a:pPr>
            <a:endParaRPr lang="en-US" sz="3000" dirty="0">
              <a:latin typeface="Calibri" panose="020F0502020204030204" pitchFamily="34" charset="0"/>
              <a:cs typeface="Calibri" panose="020F0502020204030204" pitchFamily="34" charset="0"/>
            </a:endParaRPr>
          </a:p>
          <a:p>
            <a:pPr marL="109728" indent="0" algn="ctr">
              <a:buNone/>
            </a:pPr>
            <a:endParaRPr lang="en-US" sz="3200" b="1"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8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458200" cy="6400800"/>
          </a:xfrm>
        </p:spPr>
        <p:txBody>
          <a:bodyPr>
            <a:normAutofit/>
          </a:bodyPr>
          <a:lstStyle/>
          <a:p>
            <a:pPr marL="109728" indent="0" algn="ctr">
              <a:buNone/>
            </a:pPr>
            <a:r>
              <a:rPr lang="en-US" sz="2400" b="1" dirty="0" smtClean="0">
                <a:latin typeface="Calibri" panose="020F0502020204030204" pitchFamily="34" charset="0"/>
                <a:cs typeface="Calibri" panose="020F0502020204030204" pitchFamily="34" charset="0"/>
              </a:rPr>
              <a:t>Final Analysis and Insights – Overall Findings</a:t>
            </a:r>
          </a:p>
          <a:p>
            <a:pPr marL="109728" indent="0" algn="ctr">
              <a:buNone/>
            </a:pPr>
            <a:r>
              <a:rPr lang="en-US" sz="2400" b="1" dirty="0" smtClean="0">
                <a:latin typeface="Calibri" panose="020F0502020204030204" pitchFamily="34" charset="0"/>
                <a:cs typeface="Calibri" panose="020F0502020204030204" pitchFamily="34" charset="0"/>
              </a:rPr>
              <a:t>Recommendation</a:t>
            </a:r>
          </a:p>
          <a:p>
            <a:endParaRPr lang="en-US" sz="2400" dirty="0" smtClean="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trend is that </a:t>
            </a:r>
            <a:r>
              <a:rPr lang="en-US" sz="2000" dirty="0" smtClean="0">
                <a:latin typeface="Calibri" panose="020F0502020204030204" pitchFamily="34" charset="0"/>
                <a:cs typeface="Calibri" panose="020F0502020204030204" pitchFamily="34" charset="0"/>
              </a:rPr>
              <a:t>incidences of </a:t>
            </a:r>
            <a:r>
              <a:rPr lang="en-US" sz="2000" dirty="0">
                <a:latin typeface="Calibri" panose="020F0502020204030204" pitchFamily="34" charset="0"/>
                <a:cs typeface="Calibri" panose="020F0502020204030204" pitchFamily="34" charset="0"/>
              </a:rPr>
              <a:t>data breaches is increasing, </a:t>
            </a:r>
            <a:r>
              <a:rPr lang="en-US" sz="2000" dirty="0" smtClean="0">
                <a:latin typeface="Calibri" panose="020F0502020204030204" pitchFamily="34" charset="0"/>
                <a:cs typeface="Calibri" panose="020F0502020204030204" pitchFamily="34" charset="0"/>
              </a:rPr>
              <a:t>even though there was a decrease from 2016 to 2017. Different </a:t>
            </a:r>
            <a:r>
              <a:rPr lang="en-US" sz="2000" dirty="0">
                <a:latin typeface="Calibri" panose="020F0502020204030204" pitchFamily="34" charset="0"/>
                <a:cs typeface="Calibri" panose="020F0502020204030204" pitchFamily="34" charset="0"/>
              </a:rPr>
              <a:t>types of breaches </a:t>
            </a:r>
            <a:r>
              <a:rPr lang="en-US" sz="2000" dirty="0" smtClean="0">
                <a:latin typeface="Calibri" panose="020F0502020204030204" pitchFamily="34" charset="0"/>
                <a:cs typeface="Calibri" panose="020F0502020204030204" pitchFamily="34" charset="0"/>
              </a:rPr>
              <a:t>can be in </a:t>
            </a:r>
            <a:r>
              <a:rPr lang="en-US" sz="2000" dirty="0">
                <a:latin typeface="Calibri" panose="020F0502020204030204" pitchFamily="34" charset="0"/>
                <a:cs typeface="Calibri" panose="020F0502020204030204" pitchFamily="34" charset="0"/>
              </a:rPr>
              <a:t>vogue depending on the technology and whether security measures have kept up.  That will shift from year to year.  Unfortunately, a new method of gaining access to data may be developed before the security has a chance to deal with it.  </a:t>
            </a:r>
            <a:r>
              <a:rPr lang="en-US" sz="2000" dirty="0" smtClean="0">
                <a:latin typeface="Calibri" panose="020F0502020204030204" pitchFamily="34" charset="0"/>
                <a:cs typeface="Calibri" panose="020F0502020204030204" pitchFamily="34" charset="0"/>
              </a:rPr>
              <a:t>The recommendation is to be proactive </a:t>
            </a:r>
            <a:r>
              <a:rPr lang="en-US" sz="2000" dirty="0">
                <a:latin typeface="Calibri" panose="020F0502020204030204" pitchFamily="34" charset="0"/>
                <a:cs typeface="Calibri" panose="020F0502020204030204" pitchFamily="34" charset="0"/>
              </a:rPr>
              <a:t>in developing security before the breach happens.</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Individuals </a:t>
            </a:r>
            <a:r>
              <a:rPr lang="en-US" sz="2000" dirty="0">
                <a:latin typeface="Calibri" panose="020F0502020204030204" pitchFamily="34" charset="0"/>
                <a:cs typeface="Calibri" panose="020F0502020204030204" pitchFamily="34" charset="0"/>
              </a:rPr>
              <a:t>need to be aware of what types of data is contained in a small piece of paper or even on their cell phones.  Unneeded private data on physical media needs to be disposed of in secure containers for shredding</a:t>
            </a:r>
            <a:r>
              <a:rPr lang="en-US" sz="2000" dirty="0" smtClean="0">
                <a:latin typeface="Calibri" panose="020F0502020204030204" pitchFamily="34" charset="0"/>
                <a:cs typeface="Calibri" panose="020F0502020204030204" pitchFamily="34" charset="0"/>
              </a:rPr>
              <a:t>. This requires the use of the secure trash container and training.</a:t>
            </a:r>
            <a:endParaRPr lang="en-US" sz="2000" dirty="0">
              <a:latin typeface="Calibri" panose="020F0502020204030204" pitchFamily="34" charset="0"/>
              <a:cs typeface="Calibri" panose="020F0502020204030204" pitchFamily="34" charset="0"/>
            </a:endParaRPr>
          </a:p>
          <a:p>
            <a:pPr marL="109728" indent="0">
              <a:buNone/>
            </a:pPr>
            <a:endParaRPr lang="en-US" sz="2000" dirty="0">
              <a:latin typeface="Calibri" panose="020F0502020204030204" pitchFamily="34" charset="0"/>
              <a:cs typeface="Calibri" panose="020F0502020204030204" pitchFamily="34" charset="0"/>
            </a:endParaRPr>
          </a:p>
        </p:txBody>
      </p:sp>
      <p:sp>
        <p:nvSpPr>
          <p:cNvPr id="5" name="Content Placeholder 1"/>
          <p:cNvSpPr txBox="1">
            <a:spLocks/>
          </p:cNvSpPr>
          <p:nvPr/>
        </p:nvSpPr>
        <p:spPr>
          <a:xfrm>
            <a:off x="457200" y="152400"/>
            <a:ext cx="8229600" cy="6553199"/>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515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fontScale="47500" lnSpcReduction="20000"/>
          </a:bodyPr>
          <a:lstStyle/>
          <a:p>
            <a:pPr marL="109728" indent="0" algn="ctr">
              <a:buNone/>
            </a:pPr>
            <a:r>
              <a:rPr lang="en-US" sz="5000" dirty="0">
                <a:latin typeface="Calibri" panose="020F0502020204030204" pitchFamily="34" charset="0"/>
                <a:cs typeface="Calibri" panose="020F0502020204030204" pitchFamily="34" charset="0"/>
              </a:rPr>
              <a:t>Data </a:t>
            </a:r>
            <a:r>
              <a:rPr lang="en-US" sz="5000" dirty="0" smtClean="0">
                <a:latin typeface="Calibri" panose="020F0502020204030204" pitchFamily="34" charset="0"/>
                <a:cs typeface="Calibri" panose="020F0502020204030204" pitchFamily="34" charset="0"/>
              </a:rPr>
              <a:t>Assessment, Transformation, Cleaning </a:t>
            </a:r>
            <a:r>
              <a:rPr lang="en-US" sz="5000" dirty="0">
                <a:latin typeface="Calibri" panose="020F0502020204030204" pitchFamily="34" charset="0"/>
                <a:cs typeface="Calibri" panose="020F0502020204030204" pitchFamily="34" charset="0"/>
              </a:rPr>
              <a:t>/ </a:t>
            </a:r>
            <a:r>
              <a:rPr lang="en-US" sz="5000" dirty="0" smtClean="0">
                <a:latin typeface="Calibri" panose="020F0502020204030204" pitchFamily="34" charset="0"/>
                <a:cs typeface="Calibri" panose="020F0502020204030204" pitchFamily="34" charset="0"/>
              </a:rPr>
              <a:t>Integration </a:t>
            </a:r>
          </a:p>
          <a:p>
            <a:pPr marL="109728" indent="0">
              <a:buNone/>
            </a:pPr>
            <a:r>
              <a:rPr lang="en-US" sz="5000" dirty="0" smtClean="0">
                <a:latin typeface="Calibri" panose="020F0502020204030204" pitchFamily="34" charset="0"/>
                <a:cs typeface="Calibri" panose="020F0502020204030204" pitchFamily="34" charset="0"/>
              </a:rPr>
              <a:t>			Data Cleaning</a:t>
            </a:r>
            <a:endParaRPr lang="en-US" sz="3000" dirty="0">
              <a:latin typeface="Calibri" panose="020F0502020204030204" pitchFamily="34" charset="0"/>
              <a:cs typeface="Calibri" panose="020F0502020204030204" pitchFamily="34" charset="0"/>
            </a:endParaRPr>
          </a:p>
          <a:p>
            <a:r>
              <a:rPr lang="en-US" sz="3600" dirty="0" smtClean="0">
                <a:latin typeface="Calibri" panose="020F0502020204030204" pitchFamily="34" charset="0"/>
                <a:cs typeface="Calibri" panose="020F0502020204030204" pitchFamily="34" charset="0"/>
              </a:rPr>
              <a:t>Column </a:t>
            </a:r>
            <a:r>
              <a:rPr lang="en-US" sz="3600" dirty="0">
                <a:latin typeface="Calibri" panose="020F0502020204030204" pitchFamily="34" charset="0"/>
                <a:cs typeface="Calibri" panose="020F0502020204030204" pitchFamily="34" charset="0"/>
              </a:rPr>
              <a:t>name: City </a:t>
            </a:r>
          </a:p>
          <a:p>
            <a:pPr lvl="1"/>
            <a:r>
              <a:rPr lang="en-US" sz="3200" dirty="0">
                <a:latin typeface="Calibri" panose="020F0502020204030204" pitchFamily="34" charset="0"/>
                <a:cs typeface="Calibri" panose="020F0502020204030204" pitchFamily="34" charset="0"/>
              </a:rPr>
              <a:t>How resolved: Drop column. </a:t>
            </a:r>
          </a:p>
          <a:p>
            <a:pPr lvl="1"/>
            <a:r>
              <a:rPr lang="en-US" sz="3200" dirty="0">
                <a:latin typeface="Calibri" panose="020F0502020204030204" pitchFamily="34" charset="0"/>
                <a:cs typeface="Calibri" panose="020F0502020204030204" pitchFamily="34" charset="0"/>
              </a:rPr>
              <a:t>Justification: The majority of cities are not provided. All we really need is State.</a:t>
            </a:r>
          </a:p>
          <a:p>
            <a:r>
              <a:rPr lang="en-US" sz="3600" dirty="0">
                <a:latin typeface="Calibri" panose="020F0502020204030204" pitchFamily="34" charset="0"/>
                <a:cs typeface="Calibri" panose="020F0502020204030204" pitchFamily="34" charset="0"/>
              </a:rPr>
              <a:t>Column name: State</a:t>
            </a:r>
          </a:p>
          <a:p>
            <a:pPr lvl="1"/>
            <a:r>
              <a:rPr lang="en-US" sz="3200" dirty="0">
                <a:latin typeface="Calibri" panose="020F0502020204030204" pitchFamily="34" charset="0"/>
                <a:cs typeface="Calibri" panose="020F0502020204030204" pitchFamily="34" charset="0"/>
              </a:rPr>
              <a:t>How resolved: Replace spaces with 'United States'</a:t>
            </a:r>
          </a:p>
          <a:p>
            <a:pPr lvl="1"/>
            <a:r>
              <a:rPr lang="en-US" sz="3200" dirty="0">
                <a:latin typeface="Calibri" panose="020F0502020204030204" pitchFamily="34" charset="0"/>
                <a:cs typeface="Calibri" panose="020F0502020204030204" pitchFamily="34" charset="0"/>
              </a:rPr>
              <a:t>Justification: Since this value was not provided in the file, the assumption is that the breach was national.</a:t>
            </a:r>
          </a:p>
          <a:p>
            <a:r>
              <a:rPr lang="en-US" sz="3600" dirty="0">
                <a:latin typeface="Calibri" panose="020F0502020204030204" pitchFamily="34" charset="0"/>
                <a:cs typeface="Calibri" panose="020F0502020204030204" pitchFamily="34" charset="0"/>
              </a:rPr>
              <a:t>Column name: </a:t>
            </a:r>
            <a:r>
              <a:rPr lang="en-US" sz="3600" dirty="0" smtClean="0">
                <a:latin typeface="Calibri" panose="020F0502020204030204" pitchFamily="34" charset="0"/>
                <a:cs typeface="Calibri" panose="020F0502020204030204" pitchFamily="34" charset="0"/>
              </a:rPr>
              <a:t>Total Records </a:t>
            </a:r>
            <a:endParaRPr lang="en-US" sz="3600" dirty="0">
              <a:latin typeface="Calibri" panose="020F0502020204030204" pitchFamily="34" charset="0"/>
              <a:cs typeface="Calibri" panose="020F0502020204030204" pitchFamily="34" charset="0"/>
            </a:endParaRPr>
          </a:p>
          <a:p>
            <a:pPr lvl="1"/>
            <a:r>
              <a:rPr lang="en-US" sz="3200" dirty="0">
                <a:latin typeface="Calibri" panose="020F0502020204030204" pitchFamily="34" charset="0"/>
                <a:cs typeface="Calibri" panose="020F0502020204030204" pitchFamily="34" charset="0"/>
              </a:rPr>
              <a:t>How resolved: Move zeros to null values. Then convert to float to remove zeros, then convert to int.</a:t>
            </a:r>
          </a:p>
          <a:p>
            <a:pPr lvl="1"/>
            <a:r>
              <a:rPr lang="en-US" sz="3200" dirty="0">
                <a:latin typeface="Calibri" panose="020F0502020204030204" pitchFamily="34" charset="0"/>
                <a:cs typeface="Calibri" panose="020F0502020204030204" pitchFamily="34" charset="0"/>
              </a:rPr>
              <a:t>Justification: This will enable the ability to measure the </a:t>
            </a:r>
            <a:r>
              <a:rPr lang="en-US" sz="3200" dirty="0" smtClean="0">
                <a:latin typeface="Calibri" panose="020F0502020204030204" pitchFamily="34" charset="0"/>
                <a:cs typeface="Calibri" panose="020F0502020204030204" pitchFamily="34" charset="0"/>
              </a:rPr>
              <a:t>quantitative </a:t>
            </a:r>
            <a:r>
              <a:rPr lang="en-US" sz="3200" dirty="0">
                <a:latin typeface="Calibri" panose="020F0502020204030204" pitchFamily="34" charset="0"/>
                <a:cs typeface="Calibri" panose="020F0502020204030204" pitchFamily="34" charset="0"/>
              </a:rPr>
              <a:t>impact.</a:t>
            </a:r>
          </a:p>
          <a:p>
            <a:r>
              <a:rPr lang="en-US" sz="3600" dirty="0">
                <a:latin typeface="Calibri" panose="020F0502020204030204" pitchFamily="34" charset="0"/>
                <a:cs typeface="Calibri" panose="020F0502020204030204" pitchFamily="34" charset="0"/>
              </a:rPr>
              <a:t>Column name: Description </a:t>
            </a:r>
          </a:p>
          <a:p>
            <a:pPr lvl="1"/>
            <a:r>
              <a:rPr lang="en-US" sz="3200" dirty="0">
                <a:latin typeface="Calibri" panose="020F0502020204030204" pitchFamily="34" charset="0"/>
                <a:cs typeface="Calibri" panose="020F0502020204030204" pitchFamily="34" charset="0"/>
              </a:rPr>
              <a:t>How resolved: Replace spaces with 'None'</a:t>
            </a:r>
          </a:p>
          <a:p>
            <a:pPr lvl="1"/>
            <a:r>
              <a:rPr lang="en-US" sz="3200" dirty="0">
                <a:latin typeface="Calibri" panose="020F0502020204030204" pitchFamily="34" charset="0"/>
                <a:cs typeface="Calibri" panose="020F0502020204030204" pitchFamily="34" charset="0"/>
              </a:rPr>
              <a:t>Justification: This value was not provided in the file.</a:t>
            </a:r>
          </a:p>
          <a:p>
            <a:r>
              <a:rPr lang="en-US" sz="3600" dirty="0">
                <a:latin typeface="Calibri" panose="020F0502020204030204" pitchFamily="34" charset="0"/>
                <a:cs typeface="Calibri" panose="020F0502020204030204" pitchFamily="34" charset="0"/>
              </a:rPr>
              <a:t>Column name: </a:t>
            </a:r>
            <a:r>
              <a:rPr lang="en-US" sz="3600" dirty="0" smtClean="0">
                <a:latin typeface="Calibri" panose="020F0502020204030204" pitchFamily="34" charset="0"/>
                <a:cs typeface="Calibri" panose="020F0502020204030204" pitchFamily="34" charset="0"/>
              </a:rPr>
              <a:t>Breach Year</a:t>
            </a:r>
            <a:endParaRPr lang="en-US" sz="3600" dirty="0">
              <a:latin typeface="Calibri" panose="020F0502020204030204" pitchFamily="34" charset="0"/>
              <a:cs typeface="Calibri" panose="020F0502020204030204" pitchFamily="34" charset="0"/>
            </a:endParaRPr>
          </a:p>
          <a:p>
            <a:pPr lvl="1"/>
            <a:r>
              <a:rPr lang="en-US" sz="3200" dirty="0">
                <a:latin typeface="Calibri" panose="020F0502020204030204" pitchFamily="34" charset="0"/>
                <a:cs typeface="Calibri" panose="020F0502020204030204" pitchFamily="34" charset="0"/>
              </a:rPr>
              <a:t>How resolved: Drop column</a:t>
            </a:r>
          </a:p>
          <a:p>
            <a:pPr lvl="1"/>
            <a:r>
              <a:rPr lang="en-US" sz="3200" dirty="0">
                <a:latin typeface="Calibri" panose="020F0502020204030204" pitchFamily="34" charset="0"/>
                <a:cs typeface="Calibri" panose="020F0502020204030204" pitchFamily="34" charset="0"/>
              </a:rPr>
              <a:t>Justification: We have date with year with no empty values so do not need this field</a:t>
            </a:r>
          </a:p>
          <a:p>
            <a:r>
              <a:rPr lang="en-US" sz="3600" dirty="0">
                <a:latin typeface="Calibri" panose="020F0502020204030204" pitchFamily="34" charset="0"/>
                <a:cs typeface="Calibri" panose="020F0502020204030204" pitchFamily="34" charset="0"/>
              </a:rPr>
              <a:t>Remove the following fields as they are not needed:</a:t>
            </a:r>
          </a:p>
          <a:p>
            <a:pPr lvl="1"/>
            <a:r>
              <a:rPr lang="en-US" sz="3200" dirty="0">
                <a:latin typeface="Calibri" panose="020F0502020204030204" pitchFamily="34" charset="0"/>
                <a:cs typeface="Calibri" panose="020F0502020204030204" pitchFamily="34" charset="0"/>
              </a:rPr>
              <a:t>Information Source </a:t>
            </a:r>
          </a:p>
          <a:p>
            <a:pPr lvl="1"/>
            <a:r>
              <a:rPr lang="en-US" sz="3200" dirty="0">
                <a:latin typeface="Calibri" panose="020F0502020204030204" pitchFamily="34" charset="0"/>
                <a:cs typeface="Calibri" panose="020F0502020204030204" pitchFamily="34" charset="0"/>
              </a:rPr>
              <a:t>Source URL </a:t>
            </a:r>
          </a:p>
          <a:p>
            <a:pPr marL="109728" indent="0" algn="ctr">
              <a:buNone/>
            </a:pPr>
            <a:endParaRPr lang="en-US" sz="3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489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172200"/>
          </a:xfrm>
        </p:spPr>
        <p:txBody>
          <a:bodyPr>
            <a:normAutofit fontScale="55000" lnSpcReduction="20000"/>
          </a:bodyPr>
          <a:lstStyle/>
          <a:p>
            <a:pPr marL="109728" indent="0" algn="ctr">
              <a:buNone/>
            </a:pPr>
            <a:r>
              <a:rPr lang="en-US" sz="4400" dirty="0">
                <a:latin typeface="Calibri" panose="020F0502020204030204" pitchFamily="34" charset="0"/>
                <a:cs typeface="Calibri" panose="020F0502020204030204" pitchFamily="34" charset="0"/>
              </a:rPr>
              <a:t>Data </a:t>
            </a:r>
            <a:r>
              <a:rPr lang="en-US" sz="4400" dirty="0" smtClean="0">
                <a:latin typeface="Calibri" panose="020F0502020204030204" pitchFamily="34" charset="0"/>
                <a:cs typeface="Calibri" panose="020F0502020204030204" pitchFamily="34" charset="0"/>
              </a:rPr>
              <a:t>Assessment, Transformation, Cleaning </a:t>
            </a:r>
            <a:r>
              <a:rPr lang="en-US" sz="4400" dirty="0">
                <a:latin typeface="Calibri" panose="020F0502020204030204" pitchFamily="34" charset="0"/>
                <a:cs typeface="Calibri" panose="020F0502020204030204" pitchFamily="34" charset="0"/>
              </a:rPr>
              <a:t>/ </a:t>
            </a:r>
            <a:r>
              <a:rPr lang="en-US" sz="4400" dirty="0" smtClean="0">
                <a:latin typeface="Calibri" panose="020F0502020204030204" pitchFamily="34" charset="0"/>
                <a:cs typeface="Calibri" panose="020F0502020204030204" pitchFamily="34" charset="0"/>
              </a:rPr>
              <a:t>Integration </a:t>
            </a:r>
          </a:p>
          <a:p>
            <a:pPr marL="109728" indent="0" algn="ctr">
              <a:buNone/>
            </a:pPr>
            <a:endParaRPr lang="en-US" sz="3000" dirty="0">
              <a:latin typeface="Calibri" panose="020F0502020204030204" pitchFamily="34" charset="0"/>
              <a:cs typeface="Calibri" panose="020F0502020204030204" pitchFamily="34" charset="0"/>
            </a:endParaRPr>
          </a:p>
          <a:p>
            <a:r>
              <a:rPr lang="en-US" sz="4000" dirty="0" smtClean="0">
                <a:latin typeface="Calibri" panose="020F0502020204030204" pitchFamily="34" charset="0"/>
                <a:cs typeface="Calibri" panose="020F0502020204030204" pitchFamily="34" charset="0"/>
              </a:rPr>
              <a:t>Created new columns with assigned numerical values so that these would be picked up by histograms and correlations.  Added _CAT to column names.</a:t>
            </a:r>
            <a:endParaRPr lang="en-US" sz="4000" dirty="0">
              <a:latin typeface="Calibri" panose="020F0502020204030204" pitchFamily="34" charset="0"/>
              <a:cs typeface="Calibri" panose="020F0502020204030204" pitchFamily="34" charset="0"/>
            </a:endParaRPr>
          </a:p>
          <a:p>
            <a:pPr lvl="1"/>
            <a:r>
              <a:rPr lang="en-US" sz="4000" dirty="0" smtClean="0">
                <a:latin typeface="Calibri" panose="020F0502020204030204" pitchFamily="34" charset="0"/>
                <a:cs typeface="Calibri" panose="020F0502020204030204" pitchFamily="34" charset="0"/>
              </a:rPr>
              <a:t>Breach Type </a:t>
            </a:r>
            <a:endParaRPr lang="en-US" sz="4000" dirty="0">
              <a:latin typeface="Calibri" panose="020F0502020204030204" pitchFamily="34" charset="0"/>
              <a:cs typeface="Calibri" panose="020F0502020204030204" pitchFamily="34" charset="0"/>
            </a:endParaRPr>
          </a:p>
          <a:p>
            <a:pPr lvl="1"/>
            <a:r>
              <a:rPr lang="en-US" sz="4000" dirty="0" smtClean="0">
                <a:latin typeface="Calibri" panose="020F0502020204030204" pitchFamily="34" charset="0"/>
                <a:cs typeface="Calibri" panose="020F0502020204030204" pitchFamily="34" charset="0"/>
              </a:rPr>
              <a:t>Organization Type</a:t>
            </a:r>
          </a:p>
          <a:p>
            <a:pPr lvl="1"/>
            <a:r>
              <a:rPr lang="en-US" sz="4000" dirty="0" smtClean="0">
                <a:latin typeface="Calibri" panose="020F0502020204030204" pitchFamily="34" charset="0"/>
                <a:cs typeface="Calibri" panose="020F0502020204030204" pitchFamily="34" charset="0"/>
              </a:rPr>
              <a:t>State</a:t>
            </a:r>
          </a:p>
          <a:p>
            <a:r>
              <a:rPr lang="en-US" sz="4000" dirty="0" smtClean="0">
                <a:latin typeface="Calibri" panose="020F0502020204030204" pitchFamily="34" charset="0"/>
                <a:cs typeface="Calibri" panose="020F0502020204030204" pitchFamily="34" charset="0"/>
              </a:rPr>
              <a:t>Converted values of all numerical columns to integers</a:t>
            </a:r>
            <a:endParaRPr lang="en-US" sz="4000" dirty="0">
              <a:latin typeface="Calibri" panose="020F0502020204030204" pitchFamily="34" charset="0"/>
              <a:cs typeface="Calibri" panose="020F0502020204030204" pitchFamily="34" charset="0"/>
            </a:endParaRPr>
          </a:p>
          <a:p>
            <a:r>
              <a:rPr lang="en-US" sz="4000" dirty="0" smtClean="0">
                <a:latin typeface="Calibri" panose="020F0502020204030204" pitchFamily="34" charset="0"/>
                <a:cs typeface="Calibri" panose="020F0502020204030204" pitchFamily="34" charset="0"/>
              </a:rPr>
              <a:t>Removed all non-US states from file.  Total records reduced to 8177</a:t>
            </a:r>
          </a:p>
          <a:p>
            <a:r>
              <a:rPr lang="en-US" sz="4000" dirty="0" smtClean="0">
                <a:latin typeface="Calibri" panose="020F0502020204030204" pitchFamily="34" charset="0"/>
                <a:cs typeface="Calibri" panose="020F0502020204030204" pitchFamily="34" charset="0"/>
              </a:rPr>
              <a:t>Renamed several columns</a:t>
            </a:r>
          </a:p>
          <a:p>
            <a:r>
              <a:rPr lang="en-US" sz="4000" dirty="0" smtClean="0">
                <a:latin typeface="Calibri" panose="020F0502020204030204" pitchFamily="34" charset="0"/>
                <a:cs typeface="Calibri" panose="020F0502020204030204" pitchFamily="34" charset="0"/>
              </a:rPr>
              <a:t>Converted Date of Breach to Year only so now it becomes Breach Year replacing the one dropped. It had values in every record where the original one did not.</a:t>
            </a:r>
          </a:p>
          <a:p>
            <a:r>
              <a:rPr lang="en-US" sz="4000" dirty="0" smtClean="0">
                <a:latin typeface="Calibri" panose="020F0502020204030204" pitchFamily="34" charset="0"/>
                <a:cs typeface="Calibri" panose="020F0502020204030204" pitchFamily="34" charset="0"/>
              </a:rPr>
              <a:t>Integrated GDP from another file for normalization</a:t>
            </a:r>
            <a:endParaRPr lang="en-US" sz="4000" dirty="0">
              <a:latin typeface="Calibri" panose="020F0502020204030204" pitchFamily="34" charset="0"/>
              <a:cs typeface="Calibri" panose="020F0502020204030204" pitchFamily="34" charset="0"/>
            </a:endParaRPr>
          </a:p>
          <a:p>
            <a:r>
              <a:rPr lang="en-US" sz="4000" dirty="0" smtClean="0">
                <a:latin typeface="Calibri" panose="020F0502020204030204" pitchFamily="34" charset="0"/>
                <a:cs typeface="Calibri" panose="020F0502020204030204" pitchFamily="34" charset="0"/>
              </a:rPr>
              <a:t>Created new file for just longitude and latitude columns and removed them from the breach file.</a:t>
            </a:r>
          </a:p>
          <a:p>
            <a:r>
              <a:rPr lang="en-US" sz="4000" dirty="0" smtClean="0">
                <a:latin typeface="Calibri" panose="020F0502020204030204" pitchFamily="34" charset="0"/>
                <a:cs typeface="Calibri" panose="020F0502020204030204" pitchFamily="34" charset="0"/>
              </a:rPr>
              <a:t>Wrote cleaned breach file.</a:t>
            </a:r>
            <a:endParaRPr lang="en-US" sz="4000" dirty="0">
              <a:latin typeface="Calibri" panose="020F0502020204030204" pitchFamily="34" charset="0"/>
              <a:cs typeface="Calibri" panose="020F0502020204030204" pitchFamily="34" charset="0"/>
            </a:endParaRPr>
          </a:p>
          <a:p>
            <a:pPr marL="109728" indent="0" algn="ctr">
              <a:buNone/>
            </a:pPr>
            <a:endParaRPr lang="en-US" sz="3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7784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2394</TotalTime>
  <Words>4575</Words>
  <Application>Microsoft Office PowerPoint</Application>
  <PresentationFormat>On-screen Show (4:3)</PresentationFormat>
  <Paragraphs>732</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RODRIGUEZ</dc:creator>
  <cp:lastModifiedBy>DOUGLAS RODRIGUEZ</cp:lastModifiedBy>
  <cp:revision>193</cp:revision>
  <dcterms:created xsi:type="dcterms:W3CDTF">2018-07-27T14:19:18Z</dcterms:created>
  <dcterms:modified xsi:type="dcterms:W3CDTF">2018-07-29T06:13:55Z</dcterms:modified>
</cp:coreProperties>
</file>