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1" r:id="rId13"/>
    <p:sldId id="268" r:id="rId14"/>
    <p:sldId id="270" r:id="rId15"/>
    <p:sldId id="267" r:id="rId16"/>
    <p:sldId id="269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77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chronology-data-breaches-faq" TargetMode="External"/><Relationship Id="rId2" Type="http://schemas.openxmlformats.org/officeDocument/2006/relationships/hyperlink" Target="https://www.privacyrights.org/data-breach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4400" b="1" dirty="0"/>
              <a:t>Data Analytics Capstone Project </a:t>
            </a:r>
          </a:p>
          <a:p>
            <a:pPr marL="109728" indent="0" algn="ctr">
              <a:buNone/>
            </a:pPr>
            <a:endParaRPr lang="en-US" sz="4400" dirty="0"/>
          </a:p>
          <a:p>
            <a:pPr marL="109728" indent="0" algn="ctr">
              <a:buNone/>
            </a:pPr>
            <a:r>
              <a:rPr lang="en-US" sz="4400" dirty="0"/>
              <a:t>History of Data Breaches in U.S </a:t>
            </a:r>
            <a:r>
              <a:rPr lang="en-US" b="1" dirty="0" smtClean="0"/>
              <a:t> </a:t>
            </a: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Presented </a:t>
            </a:r>
            <a:r>
              <a:rPr lang="en-US" b="1" dirty="0"/>
              <a:t>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 marL="109728" indent="0" algn="ctr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 algn="ctr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columns with assigned numerical values so that these would be picked up by histograms and correlations.  Added _CAT to column names.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 Type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values of all numerical columns to integers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Removed all non-US states from file.  Total records reduced to 8177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Renamed several columns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Date of Breach to Year only so now it becomes Breach Year replacing the one dropped. It had values in every record where the original one did not.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Integrated GDP from another file for normalization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file for just longitude and latitude columns and removed them from the breach file.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Wrote cleaned breach file.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8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‘Describe’ for columns with object types will provide statistical results as follows: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Year:</a:t>
            </a:r>
          </a:p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8177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	    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		2014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freq 	  	887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largest number of breaches occurred in 2014.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14 years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 count is 8,177</a:t>
            </a:r>
          </a:p>
        </p:txBody>
      </p:sp>
    </p:spTree>
    <p:extLst>
      <p:ext uri="{BB962C8B-B14F-4D97-AF65-F5344CB8AC3E}">
        <p14:creationId xmlns:p14="http://schemas.microsoft.com/office/powerpoint/2010/main" val="22883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answer business questions, need certain statistics: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get counts:  Statistical commands such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 ‘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df.groupby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(['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Breach_Year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']).size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()’ will provide counts for each group within a column.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Did this for Breach Type, Organization Type and State.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Histograms for each numerical column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(histograms in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2897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4825"/>
            <a:ext cx="7467600" cy="55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Organization Types: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Medical has the largest number of breaches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 by category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- 746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2 -1028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  -615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818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5 - 775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4077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7 -  118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3352800"/>
            <a:ext cx="446116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State CA top breaches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067800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Types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Breach Types: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1: CARD - Payment Card Fraud: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Breach Type is ‘HACK’</a:t>
            </a: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	68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 	1708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HACK 	2431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INSD 	609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 	1691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 	1172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	249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 	249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292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X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Including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X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CARD - Payment Card Fraud: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 Medical  with the most breaches,  Especially  Hacking and Physical Loss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Correlation Breach Types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Unknown CreditCard Hacking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Insider   Physical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1.000000 -0.002099 -0.002658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-0.008220 -0.016264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0.002099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CreditCard-0.002658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-0.059564 -0.025977 -0.046758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Hacking   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-0.115273 -0.059564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-0.184513 -0.332118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Insider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0.008220 -0.050273 -0.025977 -0.184513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0.016264 -0.090490 -0.046758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-0.332118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0.011633 -0.072490 -0.037457 -0.266054 -0.116032 -0.208854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Stationary-0.005458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-0.031408 -0.016229 -0.115273 -0.050273 -0.090490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Disclosure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0.000237 -0.091063 -0.047054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-0.334222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-0.145762 -0.262367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negative correlation between Hacking and Disclosure and Hacking and Physical.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Approach Taken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a variety of modeling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algorithms: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Classification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regression and Logistic regression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through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model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Scored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Evaluated, adjusted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determined which model 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the best.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the selected models in order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 business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 </a:t>
            </a: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and data </a:t>
            </a:r>
            <a:r>
              <a:rPr lang="en-US" dirty="0"/>
              <a:t>understanding: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overview,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description, etc.</a:t>
            </a:r>
          </a:p>
          <a:p>
            <a:r>
              <a:rPr lang="en-US" dirty="0" smtClean="0"/>
              <a:t>Data </a:t>
            </a:r>
            <a:r>
              <a:rPr lang="en-US" dirty="0"/>
              <a:t>assessment / transformation / cleaning / integration 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and data </a:t>
            </a:r>
            <a:r>
              <a:rPr lang="en-US" dirty="0"/>
              <a:t>visualization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Final analysis </a:t>
            </a:r>
            <a:r>
              <a:rPr lang="en-US" dirty="0" smtClean="0"/>
              <a:t>and </a:t>
            </a:r>
            <a:r>
              <a:rPr lang="en-US" dirty="0"/>
              <a:t>story telling: </a:t>
            </a:r>
            <a:endParaRPr lang="en-US" dirty="0" smtClean="0"/>
          </a:p>
          <a:p>
            <a:pPr lvl="1"/>
            <a:r>
              <a:rPr lang="en-US" dirty="0" smtClean="0"/>
              <a:t>Interpretation </a:t>
            </a:r>
            <a:r>
              <a:rPr lang="en-US" dirty="0"/>
              <a:t>of model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managerial and technical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as Classifier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Preprocessed and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Words to Vectors)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Built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Split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70/30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Grid Search 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Validation 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(scoring)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Report for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0.00 0.00 	0.00 	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0.78 0.30 	0.43 	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0.59 0.93 	0.72 	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0.83 0.21 	0.34 	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0.61 0.80 	0.69 	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0.77 0.75 	0.76 	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0.00 0.00 	0.00 	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0.00 0.00 	0.00 	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0.63  0.64     0.59 	    2454 </a:t>
            </a: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5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98" y="1371600"/>
            <a:ext cx="5647037" cy="41233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8852" y="5494990"/>
            <a:ext cx="5006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 = 0.636919315403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Highest accuracy shows 'Hack' with 694 correct classifications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highest is 'Phys' with 421 correct classifications, then 'PORT' with 264.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 were miscalculated as Hack when they should have been DISC. 153 were miscategorized as 'PHYS' when should be 'DISC'.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– ROC Curve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886691"/>
            <a:ext cx="7657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Explanation of the ROC Curves: The steeper the curve the more accurate it is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highest accuracy is shown by the CARD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lowest accuracy is shown by the UNKN breach type.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a better model than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shown by the confusion matrix.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963907"/>
            <a:ext cx="6921006" cy="40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SVM model/Classification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0.67 0.44 	0.53 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0.71 0.70 	0.71 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0.83 0.87 	0.85 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0.84 0.77 	0.80 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0.74 0.82 	0.78 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0.84 0.90 	0.87 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0.73 0.52 	0.61 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0.67 0.05 	0.10 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avg/total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0.78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0.78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0.77    2454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SVM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990600"/>
            <a:ext cx="6672648" cy="442487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580768" y="5463362"/>
            <a:ext cx="8106032" cy="764443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Overall accuracy = 0.783211083945</a:t>
            </a:r>
          </a:p>
          <a:p>
            <a:r>
              <a:rPr lang="en-US" dirty="0"/>
              <a:t>Highest accuracy shows 'Hack' with 646 correct classifications</a:t>
            </a:r>
          </a:p>
          <a:p>
            <a:r>
              <a:rPr lang="en-US" dirty="0"/>
              <a:t>Next highest is 'Phys' with 429 correct classifications, then 'DISC' with 354 and PORT with 316.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4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Random Forest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/ Classification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CARD 1.00 1.00 	1.00 		 18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DISC 0.88 0.88 	0.88 		504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HACK 0.97 0.94 	0.96 		746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INSD 1.00 0.99 	1.00 		165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PHYS 0.89 0.96 	0.92 		523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PORT 1.00 1.00 	1.00 		351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 1.00 1.00 	1.00 		 73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UNKN 1.00 0.77 	0.87 		 74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0.94 0.94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0.94 	    2454 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0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33637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Forest Confusion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80216"/>
            <a:ext cx="6629400" cy="385956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276600" y="5139781"/>
            <a:ext cx="5737654" cy="1577594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941320293399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CARD, STAT at 1.0 accuracy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PORT - 350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INSD - 164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PHYS - 501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HACK - 703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33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DISC - 444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47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UNKN - 057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 </a:t>
            </a: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5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Classifier (kNN)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(Support Vector Machine)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0.63691931540342295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8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Models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Adjustments to Improve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Removed Stop Words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Search-no adjust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10 fold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 – new parameters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Classifier (kNN)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(Support Vector Machine)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(Selected)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endParaRPr lang="en-US" sz="20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0.66462917685411571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0.72290138549307248</a:t>
            </a: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0.717871168729 </a:t>
            </a:r>
            <a:endParaRPr lang="en-US" sz="2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0.68581907090464544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53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Overview and Business Purpose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business purpose was to investigate the history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U.S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Data Science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techniques to gather information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breaches, their impact and trends.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an external website was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provided for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 techniques to perform 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 transformation, cleaning and integration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Performed exploratory data analysis and data visualization to gather insights and answer questions.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best data model to 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prediction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different data models by building 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odels 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valuated the performance of each model.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were built using unsupervised (topic modeling) and supervised (classification) machine learning techniques.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analysis and story telling: 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of model outputs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and technical implications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6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 (Remove stop words and unimportant columns)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 Tree Model (Observation -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max depth to 6 and min samples to 45, improved accuracy of model)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Neighbors (knn) Using Grid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30/70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0372" lvl="2" indent="-342900">
              <a:spcBef>
                <a:spcPts val="400"/>
              </a:spcBef>
              <a:buSzPct val="68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7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106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3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- Correlation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hacking breaches.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Hacking and all other breach types show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Physical breaches are also among the higher scores.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77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Organization 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822"/>
            <a:ext cx="8153399" cy="53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0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Organization Type - Correlation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medical and harm.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Retail and medical have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has a positive correlation with the other organizations.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Privacy_Rights_Clearinghouse-Data-Breaches-Export.csv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https://www.privacyrights.org/data-breaches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(Links to an external site.).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 and FAQ: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https://www.privacyrights.org/chronology-data-breaches-faq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Duration of the data: 2005 through 2017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Data Description and Understanding</a:t>
            </a: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elements/column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Made Public: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information released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public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date: year, month, 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Company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breached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City: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City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State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Breach:		Four-character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Organization: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Three-character Organization Type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Records: 		Number of records breached (integer)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Incident: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Text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describing breach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database source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 URL: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 source URL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of Breach: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Four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 year (numeric)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 (signed numeric long)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 (signed numeric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CARD - Payment Card Fraud: Fraud involving debit and credit cards that is not accomplished via hacking (e.g. skimming devices at point-of-service terminals).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HACK - Hacking or Malware: Hacked by outside party or infected by malware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INSD - Insider: Someone with legitimate access intentionally breaches information, such as an employee, contractor, or customer)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PHYS - Physical Loss: Includes paper documents that are lost, discarded, or stolen (non-electronic)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PORT - Portable Device: Lost, discarded, or stolen laptop, PDA, smartphone, memory stick, CDs, hard drive, data tape,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 - Stationary Device: Stationary computer loss (lost, inappropriately accessed, discarded, or stolen computer or server not designed for mobility)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DISC - Unintended Disclosure: Unintended disclosure (not involving hacking, intentional breach, or physical loss i.e. sensitive information posted publicly, mishandled, sent to the wrong party via publishing online, sending in an email, sending in a mailing or sending via fax.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Institution/Organization)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BSF - Businesses - Financial and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BSO - Businesses - Other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BSR - Businesses - Retail/Merchant – Including Online Retail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EDU - Educational Institutions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GOV - Government &amp; Military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MED - Healthcare - Medical Providers &amp; Medical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0000" lnSpcReduction="20000"/>
          </a:bodyPr>
          <a:lstStyle/>
          <a:p>
            <a:pPr marL="109728" indent="0" algn="ctr">
              <a:buNone/>
            </a:pPr>
            <a:r>
              <a:rPr lang="en-US" sz="5000" dirty="0"/>
              <a:t>Data </a:t>
            </a:r>
            <a:r>
              <a:rPr lang="en-US" sz="5000" dirty="0" smtClean="0"/>
              <a:t>assessment, Transformation, Cleaning </a:t>
            </a:r>
            <a:r>
              <a:rPr lang="en-US" sz="5000" dirty="0"/>
              <a:t>/ </a:t>
            </a:r>
            <a:r>
              <a:rPr lang="en-US" sz="5000" dirty="0" smtClean="0"/>
              <a:t>Integration </a:t>
            </a:r>
          </a:p>
          <a:p>
            <a:pPr marL="109728" indent="0" algn="ctr">
              <a:buNone/>
            </a:pPr>
            <a:endParaRPr lang="en-US" sz="3000" dirty="0"/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There are 8202 records total. </a:t>
            </a:r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Checked 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and determined there were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issues:</a:t>
            </a:r>
          </a:p>
          <a:p>
            <a:pPr marL="109728" indent="0">
              <a:buNone/>
            </a:pP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Made Public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				5682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			8134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organization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Records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incident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8199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8148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2792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upon above counts, there are missing values for City, State,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marL="109728" indent="0" algn="ctr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name: City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column.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The majority of cities are not provided. All we really need is State.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State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'United States'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Since this value was not provided in the file, the assumption is that the breach was national.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Move zeros to null values. Then convert to float to remove zeros, then convert to int.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will enable the ability to measure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impact.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Description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'None'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value was not provided in the file.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We have date with year with no empty values so do not need this field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Remove the following fields as they are not needed: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Source URL 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9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1061</TotalTime>
  <Words>1834</Words>
  <Application>Microsoft Office PowerPoint</Application>
  <PresentationFormat>On-screen Show (4:3)</PresentationFormat>
  <Paragraphs>399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Concourse</vt:lpstr>
      <vt:lpstr>PowerPoint Presentation</vt:lpstr>
      <vt:lpstr>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RODRIGUEZ</dc:creator>
  <cp:lastModifiedBy>DOUGLAS RODRIGUEZ</cp:lastModifiedBy>
  <cp:revision>88</cp:revision>
  <dcterms:created xsi:type="dcterms:W3CDTF">2018-07-27T14:19:18Z</dcterms:created>
  <dcterms:modified xsi:type="dcterms:W3CDTF">2018-07-28T08:00:42Z</dcterms:modified>
</cp:coreProperties>
</file>