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80" r:id="rId2"/>
    <p:sldId id="262" r:id="rId3"/>
    <p:sldId id="281" r:id="rId4"/>
    <p:sldId id="263" r:id="rId5"/>
    <p:sldId id="282" r:id="rId6"/>
    <p:sldId id="276" r:id="rId7"/>
    <p:sldId id="277" r:id="rId8"/>
    <p:sldId id="278" r:id="rId9"/>
    <p:sldId id="283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62" autoAdjust="0"/>
  </p:normalViewPr>
  <p:slideViewPr>
    <p:cSldViewPr snapToGrid="0" snapToObjects="1">
      <p:cViewPr>
        <p:scale>
          <a:sx n="39" d="100"/>
          <a:sy n="39" d="100"/>
        </p:scale>
        <p:origin x="-2286" y="-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A98AF03-7270-45C2-A683-C5E353EF01A5}" type="datetime4">
              <a:rPr lang="en-US" smtClean="0"/>
              <a:pPr/>
              <a:t>May 9, 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6200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0"/>
            <a:ext cx="91440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8"/>
          <p:cNvGrpSpPr>
            <a:grpSpLocks/>
          </p:cNvGrpSpPr>
          <p:nvPr userDrawn="1"/>
        </p:nvGrpSpPr>
        <p:grpSpPr bwMode="auto">
          <a:xfrm>
            <a:off x="0" y="0"/>
            <a:ext cx="9144000" cy="717550"/>
            <a:chOff x="0" y="0"/>
            <a:chExt cx="9144000" cy="718115"/>
          </a:xfrm>
        </p:grpSpPr>
        <p:pic>
          <p:nvPicPr>
            <p:cNvPr id="16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718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260350" y="160464"/>
              <a:ext cx="1608138" cy="36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800" smtClean="0">
                  <a:solidFill>
                    <a:schemeClr val="bg1"/>
                  </a:solidFill>
                </a:rPr>
                <a:t>RocHackHealth</a:t>
              </a:r>
            </a:p>
          </p:txBody>
        </p:sp>
      </p:grpSp>
      <p:sp>
        <p:nvSpPr>
          <p:cNvPr id="20" name="Subtitle 2"/>
          <p:cNvSpPr txBox="1">
            <a:spLocks/>
          </p:cNvSpPr>
          <p:nvPr userDrawn="1"/>
        </p:nvSpPr>
        <p:spPr bwMode="auto">
          <a:xfrm>
            <a:off x="4870450" y="195263"/>
            <a:ext cx="4194175" cy="511175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>
            <a:normAutofit fontScale="55000" lnSpcReduction="20000"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solidFill>
                  <a:schemeClr val="bg1"/>
                </a:solidFill>
                <a:ea typeface="+mn-ea"/>
                <a:cs typeface="+mn-cs"/>
              </a:rPr>
              <a:t>Provider Community Identification</a:t>
            </a:r>
            <a:endParaRPr lang="en-US" dirty="0">
              <a:solidFill>
                <a:schemeClr val="bg1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9C6205-553C-45B9-B85A-6B1C02A035B6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70E8C2-E414-4716-94A8-0F9F9791A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43AD1F-A835-4272-A9DB-05F58A533FF9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DA773D-828D-448C-ABE0-9085F13223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93482-8E69-40F7-BCAD-5662A6CADB27}" type="datetime4">
              <a:rPr lang="en-US" smtClean="0"/>
              <a:pPr/>
              <a:t>May 9,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846921-169E-47B7-B2AD-1619598FD68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73FAFC-6F2F-4FA6-976F-282E63F31CB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488C2-C384-4ABB-BA4A-842537152D8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C26727-FA3C-4155-8CAD-B82095BE7753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70300C-2CFB-4422-B766-41C851B733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52BDDB-D569-46CC-891D-C632C7668ADA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4B5785-F2E7-4AD0-A8B8-4F8958FA32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4F7392-EE7D-4297-9299-2033F627E42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2275A2-7781-4719-9D6B-85E37C86B2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E088C-80A7-4F24-AD89-BEA5A90C1C8B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26A236-9A53-43F3-860D-756B569F4F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F0AB053-41FB-4B9B-8B3F-B994B96B920D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E4183-D00F-4055-873D-3377676785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7851C4-C7B6-4A25-8E8B-21831F8D6608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4B375C-C43C-4EBA-B54B-3EDD6F3D7A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C36D8A-CA4B-4E43-9254-A88AC6A1A854}" type="datetimeFigureOut">
              <a:rPr lang="en-US" altLang="en-US" smtClean="0"/>
              <a:pPr/>
              <a:t>5/9/2018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FB8D30-0871-4FE6-A8D4-B35695F9F1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670/15_Capstone%20Project/rodriguez_m_hw_final_project.ipynb#The-most-popular-words-are-related-to-sharing-video's,-SoundCloud,-watching--YouTube,-ITunes,-Apple,-Facebook,-and-Michael-Jackson-songs" TargetMode="External"/><Relationship Id="rId2" Type="http://schemas.openxmlformats.org/officeDocument/2006/relationships/hyperlink" Target="http://localhost:8888/notebooks/Desktop/670/15_Capstone%20Project/rodriguez_m_hw_final_project.ipynb#Soundcloud-appears-to-be-the-most-talked-about-over-the-other-four-distribut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633784" cy="4525963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800" b="1" dirty="0" smtClean="0"/>
              <a:t>Analytics for the Digital</a:t>
            </a:r>
          </a:p>
          <a:p>
            <a:pPr marL="109728" indent="0" algn="ctr">
              <a:buNone/>
            </a:pPr>
            <a:r>
              <a:rPr lang="en-US" sz="4800" b="1" dirty="0" smtClean="0"/>
              <a:t>Music  </a:t>
            </a:r>
            <a:r>
              <a:rPr lang="en-US" sz="4800" b="1" dirty="0"/>
              <a:t>Market </a:t>
            </a:r>
            <a:r>
              <a:rPr lang="en-US" sz="4800" b="1" dirty="0" smtClean="0"/>
              <a:t> </a:t>
            </a:r>
          </a:p>
          <a:p>
            <a:endParaRPr lang="en-US" sz="4800" b="1" dirty="0"/>
          </a:p>
          <a:p>
            <a:pPr algn="ctr"/>
            <a:r>
              <a:rPr lang="en-US" sz="2000" b="1" dirty="0" smtClean="0"/>
              <a:t>Final </a:t>
            </a:r>
            <a:r>
              <a:rPr lang="en-US" sz="2000" b="1" dirty="0"/>
              <a:t>Project MIS 670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b="1" dirty="0"/>
              <a:t>presented by </a:t>
            </a:r>
          </a:p>
          <a:p>
            <a:pPr marL="109728" indent="0" algn="ctr">
              <a:buNone/>
            </a:pPr>
            <a:r>
              <a:rPr lang="en-US" b="1" dirty="0"/>
              <a:t>Miriam Rodriguez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74829"/>
      </p:ext>
    </p:extLst>
  </p:cSld>
  <p:clrMapOvr>
    <a:masterClrMapping/>
  </p:clrMapOvr>
  <p:transition advTm="3304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046" y="1027664"/>
            <a:ext cx="6979764" cy="48049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Conducted word frequency analysis to  determine how many times any of the distro sites were referenced.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45" y="325382"/>
            <a:ext cx="7302115" cy="70228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" y="2125363"/>
            <a:ext cx="8292025" cy="452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3839"/>
      </p:ext>
    </p:extLst>
  </p:cSld>
  <p:clrMapOvr>
    <a:masterClrMapping/>
  </p:clrMapOvr>
  <p:transition advTm="30808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6" y="1027664"/>
            <a:ext cx="7995910" cy="497943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658" y="473663"/>
            <a:ext cx="6511283" cy="55400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Methods and Results- bigrams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6834105"/>
      </p:ext>
    </p:extLst>
  </p:cSld>
  <p:clrMapOvr>
    <a:masterClrMapping/>
  </p:clrMapOvr>
  <p:transition advTm="27828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27654"/>
            <a:ext cx="6777317" cy="390497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Soundcloud appears to be the most talked about over the other four distributers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looking at bigrams for comments, </a:t>
            </a:r>
            <a:r>
              <a:rPr lang="en-US" dirty="0">
                <a:solidFill>
                  <a:schemeClr val="tx1"/>
                </a:solidFill>
              </a:rPr>
              <a:t>The most popular words are related to sharing video's, SoundCloud, watching YouTube, ITunes, Apple, Facebook, and Michael Jackson songs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¶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Sharing and watching media online is very popular with Soundcloud a popular source,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99523"/>
            <a:ext cx="7024744" cy="7269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Methods and Results (continued)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3917718"/>
      </p:ext>
    </p:extLst>
  </p:cSld>
  <p:clrMapOvr>
    <a:masterClrMapping/>
  </p:clrMapOvr>
  <p:transition advTm="30719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78228"/>
            <a:ext cx="6777317" cy="3954402"/>
          </a:xfrm>
        </p:spPr>
        <p:txBody>
          <a:bodyPr/>
          <a:lstStyle/>
          <a:p>
            <a:endParaRPr lang="en-US" i="1" dirty="0" smtClean="0"/>
          </a:p>
          <a:p>
            <a:r>
              <a:rPr lang="en-US" dirty="0" smtClean="0"/>
              <a:t>The </a:t>
            </a:r>
            <a:r>
              <a:rPr lang="en-US" dirty="0"/>
              <a:t>file, "Reverbnation.gdf" was generated from Netvizz with a crawl depth of 1 for “Page Like Network”. This file was imported into Gephi for </a:t>
            </a:r>
            <a:r>
              <a:rPr lang="en-US" dirty="0" smtClean="0"/>
              <a:t>analysis and visualization.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Results -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7213510"/>
      </p:ext>
    </p:extLst>
  </p:cSld>
  <p:clrMapOvr>
    <a:masterClrMapping/>
  </p:clrMapOvr>
  <p:transition advTm="21225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1062680"/>
            <a:ext cx="8649729" cy="57953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494270"/>
            <a:ext cx="8402594" cy="56841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Results – Network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5432046"/>
      </p:ext>
    </p:extLst>
  </p:cSld>
  <p:clrMapOvr>
    <a:masterClrMapping/>
  </p:clrMapOvr>
  <p:transition advTm="28848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552" y="1606379"/>
            <a:ext cx="8007178" cy="46708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Major organizations, internal organizations, media, concerts, public figures are most important to Reverbnation.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There are two major nodes in this  visualization:</a:t>
            </a:r>
          </a:p>
          <a:p>
            <a:pPr marL="68580" indent="0">
              <a:buNone/>
            </a:pPr>
            <a:r>
              <a:rPr lang="en-US" dirty="0" smtClean="0"/>
              <a:t>    ReverbNation and IDYLL Connect, both internal                                 </a:t>
            </a:r>
          </a:p>
          <a:p>
            <a:endParaRPr lang="en-US" dirty="0"/>
          </a:p>
          <a:p>
            <a:r>
              <a:rPr lang="en-US" dirty="0" smtClean="0"/>
              <a:t>These two show in the top entities </a:t>
            </a:r>
            <a:r>
              <a:rPr lang="en-US" dirty="0"/>
              <a:t>with the highest betweenness </a:t>
            </a:r>
            <a:r>
              <a:rPr lang="en-US" dirty="0" smtClean="0"/>
              <a:t>centrality along with the Wakarusa </a:t>
            </a:r>
            <a:r>
              <a:rPr lang="en-US" dirty="0"/>
              <a:t>(music fest</a:t>
            </a:r>
            <a:r>
              <a:rPr lang="en-US" dirty="0" smtClean="0"/>
              <a:t>). They also the highest weighted degree.</a:t>
            </a:r>
          </a:p>
          <a:p>
            <a:endParaRPr lang="en-US" dirty="0"/>
          </a:p>
          <a:p>
            <a:r>
              <a:rPr lang="en-US" dirty="0" smtClean="0"/>
              <a:t>The number of communities after running the modularity statistic is 13.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16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– 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2799"/>
      </p:ext>
    </p:extLst>
  </p:cSld>
  <p:clrMapOvr>
    <a:masterClrMapping/>
  </p:clrMapOvr>
  <p:transition advTm="57634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6378"/>
            <a:ext cx="6777317" cy="422625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Extracted tweets from Twitter using Tweepy.  </a:t>
            </a:r>
          </a:p>
          <a:p>
            <a:endParaRPr lang="en-US" dirty="0"/>
          </a:p>
          <a:p>
            <a:r>
              <a:rPr lang="en-US" dirty="0" smtClean="0"/>
              <a:t>Criteria was digital music topics in general to see which of the five digital music publishing and distribution sites were tweeted about.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48950"/>
            <a:ext cx="7024742" cy="5787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and Results -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24971"/>
      </p:ext>
    </p:extLst>
  </p:cSld>
  <p:clrMapOvr>
    <a:masterClrMapping/>
  </p:clrMapOvr>
  <p:transition advTm="21791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Tweets containing the </a:t>
            </a:r>
            <a:r>
              <a:rPr lang="en-US" dirty="0"/>
              <a:t>hashtag #</a:t>
            </a:r>
            <a:r>
              <a:rPr lang="en-US" dirty="0" smtClean="0"/>
              <a:t>Soundcloud appears be about hip </a:t>
            </a:r>
            <a:r>
              <a:rPr lang="en-US" dirty="0"/>
              <a:t>hop beats, </a:t>
            </a:r>
            <a:r>
              <a:rPr lang="en-US" dirty="0" smtClean="0"/>
              <a:t>DJ's</a:t>
            </a:r>
            <a:r>
              <a:rPr lang="en-US" dirty="0"/>
              <a:t>, Indie type groups, rock, </a:t>
            </a:r>
            <a:r>
              <a:rPr lang="en-US" dirty="0" smtClean="0"/>
              <a:t>and radio -  Total 18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Soundcloud had the largest occurrence.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487" y="325382"/>
            <a:ext cx="7024742" cy="91029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Methods and Results - Twitter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0809086"/>
      </p:ext>
    </p:extLst>
  </p:cSld>
  <p:clrMapOvr>
    <a:masterClrMapping/>
  </p:clrMapOvr>
  <p:transition advTm="25156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Hashtags for TuneCore and Bandcamp were not found.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Hashtags Indie and </a:t>
            </a:r>
            <a:r>
              <a:rPr lang="en-US" dirty="0" err="1" smtClean="0"/>
              <a:t>IndieMusic</a:t>
            </a:r>
            <a:r>
              <a:rPr lang="en-US" dirty="0" smtClean="0"/>
              <a:t> totaled 127 rows. </a:t>
            </a:r>
          </a:p>
          <a:p>
            <a:endParaRPr lang="en-US" dirty="0"/>
          </a:p>
          <a:p>
            <a:r>
              <a:rPr lang="en-US" dirty="0" smtClean="0"/>
              <a:t>This indicates that Indie bands utilize these sites, especially Soundcloud.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Twitter -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70981"/>
      </p:ext>
    </p:extLst>
  </p:cSld>
  <p:clrMapOvr>
    <a:masterClrMapping/>
  </p:clrMapOvr>
  <p:transition advTm="19771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en-US" dirty="0"/>
              <a:t>Playlists are becoming a more popular product.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marL="68580" indent="0" eaLnBrk="1" hangingPunct="1">
              <a:buNone/>
            </a:pPr>
            <a:r>
              <a:rPr lang="en-US" altLang="en-US" dirty="0" smtClean="0"/>
              <a:t>One of the more popular genres is hip hop.  A recording studio can produce ‘Beats’ and sell them online.</a:t>
            </a:r>
          </a:p>
          <a:p>
            <a:pPr marL="68580" indent="0" eaLnBrk="1" hangingPunct="1">
              <a:buNone/>
            </a:pPr>
            <a:endParaRPr lang="en-US" altLang="en-US" dirty="0"/>
          </a:p>
          <a:p>
            <a:pPr marL="68580" indent="0" eaLnBrk="1" hangingPunct="1">
              <a:buNone/>
            </a:pPr>
            <a:r>
              <a:rPr lang="en-US" altLang="en-US" dirty="0" smtClean="0"/>
              <a:t>Indie music, basically alternative rock is mentioned more than any other genre</a:t>
            </a:r>
            <a:r>
              <a:rPr lang="en-US" altLang="en-US" dirty="0" smtClean="0"/>
              <a:t>. </a:t>
            </a:r>
            <a:endParaRPr lang="en-US" altLang="en-US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Findings </a:t>
            </a:r>
            <a:r>
              <a:rPr lang="en-US" altLang="en-US" dirty="0" smtClean="0"/>
              <a:t>/ Results</a:t>
            </a:r>
          </a:p>
        </p:txBody>
      </p:sp>
    </p:spTree>
  </p:cSld>
  <p:clrMapOvr>
    <a:masterClrMapping/>
  </p:clrMapOvr>
  <p:transition advTm="29115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16692" y="1359825"/>
            <a:ext cx="7850659" cy="464555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/>
              <a:t>The music business has changed dramatically in the last </a:t>
            </a:r>
            <a:r>
              <a:rPr lang="en-US" altLang="en-US" dirty="0" smtClean="0"/>
              <a:t>25 years </a:t>
            </a:r>
            <a:r>
              <a:rPr lang="en-US" altLang="en-US" dirty="0" smtClean="0"/>
              <a:t>due to technology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access to music and media has changed the way musicians and recording studios generate an income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internet, cell phones and social media have impacted this industry.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study provides analytics regarding digital </a:t>
            </a:r>
            <a:r>
              <a:rPr lang="en-US" altLang="en-US" dirty="0" smtClean="0"/>
              <a:t>music distribution and publishing companies </a:t>
            </a:r>
            <a:r>
              <a:rPr lang="en-US" altLang="en-US" dirty="0" smtClean="0"/>
              <a:t>as a revenue channel for musicians and recording studios.</a:t>
            </a: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43490" y="448950"/>
            <a:ext cx="7024744" cy="57871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Business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</p:spTree>
  </p:cSld>
  <p:clrMapOvr>
    <a:masterClrMapping/>
  </p:clrMapOvr>
  <p:transition advTm="34772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43490" y="1853514"/>
            <a:ext cx="6777319" cy="397911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Based on the findings, the most popular and effective type of distribution is with a company that provides the most services for the musician</a:t>
            </a:r>
            <a:r>
              <a:rPr lang="en-US" altLang="en-US" dirty="0" smtClean="0"/>
              <a:t>.</a:t>
            </a:r>
          </a:p>
          <a:p>
            <a:pPr marL="6858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Depending on the goals and experience of the musician, one distribution site may be more suited than another one. 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The use of social media, such as Facebook and Twitter is essential in marketing music and video</a:t>
            </a:r>
            <a:r>
              <a:rPr lang="en-US" altLang="en-US" dirty="0" smtClean="0"/>
              <a:t>.</a:t>
            </a:r>
          </a:p>
          <a:p>
            <a:pPr marL="68580" indent="0" eaLnBrk="1" hangingPunct="1">
              <a:buNone/>
            </a:pPr>
            <a:endParaRPr lang="en-US" altLang="en-US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43490" y="523090"/>
            <a:ext cx="7024744" cy="504574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 smtClean="0"/>
              <a:t>  Conclusion</a:t>
            </a:r>
            <a:endParaRPr lang="en-US" altLang="en-US" dirty="0" smtClean="0"/>
          </a:p>
        </p:txBody>
      </p:sp>
    </p:spTree>
  </p:cSld>
  <p:clrMapOvr>
    <a:masterClrMapping/>
  </p:clrMapOvr>
  <p:transition advTm="2637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do we focus effort in the digital music market</a:t>
            </a:r>
            <a:r>
              <a:rPr lang="en-US" dirty="0" smtClean="0"/>
              <a:t>? 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should the recording studio be focusing on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are the trends for marketing music online?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243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/>
              <a:t>The approach was to perform analytics on Twitter tweets and Facebook comments and statuses.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Facebook statuses and comments were collected from fan pages of 5 known digital music distributors and publishers using Python.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The separate status extracts were combined into one file and the separate comment extracts were combined into their own file as well. 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/>
              <a:t>T</a:t>
            </a:r>
            <a:r>
              <a:rPr lang="en-US" altLang="en-US" dirty="0" smtClean="0"/>
              <a:t>weets from Twitter were collected based on criteria related to music publishing and music distribution. 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Approach</a:t>
            </a:r>
            <a:endParaRPr lang="en-US" altLang="en-US" dirty="0" smtClean="0"/>
          </a:p>
        </p:txBody>
      </p:sp>
    </p:spTree>
  </p:cSld>
  <p:clrMapOvr>
    <a:masterClrMapping/>
  </p:clrMapOvr>
  <p:transition advTm="28341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Sites Researched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Reverbnation </a:t>
            </a:r>
            <a:endParaRPr lang="en-US" dirty="0"/>
          </a:p>
          <a:p>
            <a:r>
              <a:rPr lang="en-US" dirty="0"/>
              <a:t>Bandcamp  </a:t>
            </a:r>
          </a:p>
          <a:p>
            <a:r>
              <a:rPr lang="en-US" dirty="0"/>
              <a:t>TuneCore</a:t>
            </a:r>
          </a:p>
          <a:p>
            <a:r>
              <a:rPr lang="en-US" dirty="0"/>
              <a:t>CD Baby</a:t>
            </a:r>
          </a:p>
          <a:p>
            <a:r>
              <a:rPr lang="en-US" dirty="0"/>
              <a:t>SoundCloud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dirty="0"/>
              <a:t>Each one has variations in services offered, but in general, each has ‘stores’ that the artist(s) can place music or videos for sale and download by the public.</a:t>
            </a: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Artists </a:t>
            </a:r>
            <a:r>
              <a:rPr lang="en-US" dirty="0"/>
              <a:t>sign contracts for the right of these sites to distribute and publish their products.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31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Gensim for Topic Modeling for Facebook statuses for all sites.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46" y="271848"/>
            <a:ext cx="7252688" cy="69197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Methods / Results Facebook Statuses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46638"/>
            <a:ext cx="7203988" cy="35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6460"/>
      </p:ext>
    </p:extLst>
  </p:cSld>
  <p:clrMapOvr>
    <a:masterClrMapping/>
  </p:clrMapOvr>
  <p:transition advTm="18315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13 for the number of topics. </a:t>
            </a:r>
          </a:p>
          <a:p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pyLDAvis</a:t>
            </a:r>
            <a:r>
              <a:rPr lang="en-US" dirty="0" smtClean="0"/>
              <a:t> to </a:t>
            </a:r>
            <a:r>
              <a:rPr lang="en-US" dirty="0"/>
              <a:t>generate </a:t>
            </a:r>
            <a:r>
              <a:rPr lang="en-US" dirty="0" smtClean="0"/>
              <a:t>a </a:t>
            </a:r>
            <a:r>
              <a:rPr lang="en-US" dirty="0" err="1" smtClean="0"/>
              <a:t>Intertopic</a:t>
            </a:r>
            <a:r>
              <a:rPr lang="en-US" dirty="0" smtClean="0"/>
              <a:t> </a:t>
            </a:r>
            <a:r>
              <a:rPr lang="en-US" dirty="0"/>
              <a:t>Distance </a:t>
            </a:r>
            <a:r>
              <a:rPr lang="en-US" dirty="0" smtClean="0"/>
              <a:t>Map.</a:t>
            </a:r>
          </a:p>
          <a:p>
            <a:endParaRPr lang="en-US" dirty="0" smtClean="0"/>
          </a:p>
          <a:p>
            <a:r>
              <a:rPr lang="en-US" dirty="0"/>
              <a:t>Top topics appear to be related to playlists, sharing video albums, downloads, free downloads, touring and music </a:t>
            </a:r>
            <a:r>
              <a:rPr lang="en-US" dirty="0" smtClean="0"/>
              <a:t>festivals. 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Methods/Results – Topic Modeling Statuses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5063539"/>
      </p:ext>
    </p:extLst>
  </p:cSld>
  <p:clrMapOvr>
    <a:masterClrMapping/>
  </p:clrMapOvr>
  <p:transition advTm="30562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027664"/>
            <a:ext cx="6777317" cy="510128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Analyzed Fan </a:t>
            </a:r>
            <a:r>
              <a:rPr lang="en-US" dirty="0"/>
              <a:t>Metrics for the two older sites CD Baby and TuneCore.</a:t>
            </a:r>
          </a:p>
          <a:p>
            <a:endParaRPr lang="en-US" dirty="0"/>
          </a:p>
          <a:p>
            <a:r>
              <a:rPr lang="en-US" dirty="0"/>
              <a:t>Total Fans = 234332  for TuneCore</a:t>
            </a:r>
          </a:p>
          <a:p>
            <a:r>
              <a:rPr lang="en-US" dirty="0"/>
              <a:t>Total Fans = 161820  for CD </a:t>
            </a:r>
            <a:r>
              <a:rPr lang="en-US" dirty="0" smtClean="0"/>
              <a:t>Baby</a:t>
            </a:r>
          </a:p>
          <a:p>
            <a:endParaRPr lang="en-US" dirty="0"/>
          </a:p>
          <a:p>
            <a:r>
              <a:rPr lang="en-US" dirty="0"/>
              <a:t>Even though TuneCore has more </a:t>
            </a:r>
            <a:r>
              <a:rPr lang="en-US" dirty="0" smtClean="0"/>
              <a:t>fans, comparison </a:t>
            </a:r>
            <a:r>
              <a:rPr lang="en-US" dirty="0"/>
              <a:t>shows that </a:t>
            </a:r>
            <a:r>
              <a:rPr lang="en-US" dirty="0" smtClean="0"/>
              <a:t>CD Baby </a:t>
            </a:r>
            <a:r>
              <a:rPr lang="en-US" dirty="0"/>
              <a:t>is </a:t>
            </a:r>
            <a:r>
              <a:rPr lang="en-US" dirty="0" smtClean="0"/>
              <a:t> actually more </a:t>
            </a:r>
            <a:r>
              <a:rPr lang="en-US" dirty="0"/>
              <a:t>popular than </a:t>
            </a:r>
            <a:r>
              <a:rPr lang="en-US" dirty="0" smtClean="0"/>
              <a:t>TuneCore. 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Commitment </a:t>
            </a:r>
            <a:r>
              <a:rPr lang="en-US" dirty="0"/>
              <a:t>is low for both, indicating an artist is likely to switch distributors.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25382"/>
            <a:ext cx="7024744" cy="70228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Methods/Results</a:t>
            </a:r>
            <a:r>
              <a:rPr lang="en-US" dirty="0" smtClean="0"/>
              <a:t> Fan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607463"/>
      </p:ext>
    </p:extLst>
  </p:cSld>
  <p:clrMapOvr>
    <a:masterClrMapping/>
  </p:clrMapOvr>
  <p:transition advTm="73461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6166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Comparison</a:t>
            </a:r>
            <a:r>
              <a:rPr lang="en-US" sz="3200" dirty="0" smtClean="0"/>
              <a:t> </a:t>
            </a:r>
            <a:r>
              <a:rPr lang="en-US" sz="2400" dirty="0" smtClean="0"/>
              <a:t>of Fan Metrics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TuneCore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dirty="0" smtClean="0"/>
              <a:t>CD Baby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889686"/>
            <a:ext cx="4040188" cy="4520514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Total Fans = 234332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Popularity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likes / total posts = 0.93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likes / total number of posts = 28.63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(P2/number of fans) * 1000 = 0.12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Commitment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comments / total posts = 0.58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comments / total posts = 3.04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(C2/number of fans) * 1000 = 0.01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Virality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shares / total posts = 0.50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shares / total posts = 4.91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(V2/number of fans) * 1000 = 0.02 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7388" y="889685"/>
            <a:ext cx="4189411" cy="4520515"/>
          </a:xfrm>
        </p:spPr>
        <p:txBody>
          <a:bodyPr anchor="ctr">
            <a:noAutofit/>
          </a:bodyPr>
          <a:lstStyle/>
          <a:p>
            <a:pPr marL="109728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Total Fans = 161820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Popularity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likes / total posts = 0.99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likes / total number of posts = 34.05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P3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(P2/number of fans) * 1000 = 0.21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Commitment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comments / total posts = 0.79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comments / total posts = 6.72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C3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(C2/number of fans) * 1000 = 0.04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Virality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V1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Number of posts with shares / total posts = 0.64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V2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Total shares / total posts = 10.83 </a:t>
            </a:r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V3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= (V2/number of fans) * 1000 = 0.07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75381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2592</TotalTime>
  <Words>1023</Words>
  <Application>Microsoft Office PowerPoint</Application>
  <PresentationFormat>On-screen Show (4:3)</PresentationFormat>
  <Paragraphs>139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PowerPoint Presentation</vt:lpstr>
      <vt:lpstr>Business Problem</vt:lpstr>
      <vt:lpstr>Business Questions</vt:lpstr>
      <vt:lpstr>Approach</vt:lpstr>
      <vt:lpstr>Digital Sites Researched</vt:lpstr>
      <vt:lpstr>Methods / Results Facebook Statuses</vt:lpstr>
      <vt:lpstr>Methods/Results – Topic Modeling Statuses</vt:lpstr>
      <vt:lpstr>Methods/Results Fan Metrics</vt:lpstr>
      <vt:lpstr>Comparison of Fan Metrics </vt:lpstr>
      <vt:lpstr>Methods and Results</vt:lpstr>
      <vt:lpstr>Methods and Results- bigrams</vt:lpstr>
      <vt:lpstr>Methods and Results (continued)</vt:lpstr>
      <vt:lpstr>Results - Network Analysis</vt:lpstr>
      <vt:lpstr>Results – Network Analysis</vt:lpstr>
      <vt:lpstr>Results – Network Analysis</vt:lpstr>
      <vt:lpstr>Methods and Results - Twitter</vt:lpstr>
      <vt:lpstr>Methods and Results - Twitter</vt:lpstr>
      <vt:lpstr>Results Twitter - other</vt:lpstr>
      <vt:lpstr>Findings / Results</vt:lpstr>
      <vt:lpstr>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 Robert</dc:creator>
  <cp:lastModifiedBy>DOUGLAS RODRIGUEZ</cp:lastModifiedBy>
  <cp:revision>78</cp:revision>
  <dcterms:created xsi:type="dcterms:W3CDTF">2016-03-18T14:58:47Z</dcterms:created>
  <dcterms:modified xsi:type="dcterms:W3CDTF">2018-05-11T06:57:58Z</dcterms:modified>
</cp:coreProperties>
</file>