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4" r:id="rId2"/>
    <p:sldId id="270" r:id="rId3"/>
    <p:sldId id="275" r:id="rId4"/>
    <p:sldId id="276" r:id="rId5"/>
    <p:sldId id="277" r:id="rId6"/>
    <p:sldId id="289" r:id="rId7"/>
    <p:sldId id="279" r:id="rId8"/>
    <p:sldId id="280" r:id="rId9"/>
    <p:sldId id="281" r:id="rId10"/>
    <p:sldId id="290" r:id="rId11"/>
    <p:sldId id="282" r:id="rId12"/>
    <p:sldId id="283" r:id="rId13"/>
    <p:sldId id="286" r:id="rId14"/>
    <p:sldId id="284" r:id="rId15"/>
    <p:sldId id="291" r:id="rId16"/>
    <p:sldId id="285" r:id="rId17"/>
    <p:sldId id="287" r:id="rId18"/>
    <p:sldId id="292" r:id="rId19"/>
    <p:sldId id="293" r:id="rId20"/>
    <p:sldId id="288" r:id="rId21"/>
    <p:sldId id="268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F923C-1F43-426F-8A88-46F6F1DC8014}" v="1411" dt="2018-09-19T16:52:50.704"/>
    <p1510:client id="{D51C8E11-02AB-4FDA-BEB2-7D6630066C4E}" v="3" dt="2018-09-19T14:09:50.792"/>
    <p1510:client id="{E462C4FF-379B-4E36-962A-5675D7DE2BCB}" v="2" dt="2018-09-19T14:13:08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364" autoAdjust="0"/>
  </p:normalViewPr>
  <p:slideViewPr>
    <p:cSldViewPr snapToGrid="0">
      <p:cViewPr varScale="1">
        <p:scale>
          <a:sx n="73" d="100"/>
          <a:sy n="73" d="100"/>
        </p:scale>
        <p:origin x="58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DD402-5DC1-4B4C-931A-7A27D642B109}" type="datetimeFigureOut">
              <a:rPr lang="pt-PT" smtClean="0"/>
              <a:pPr/>
              <a:t>11/10/2019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E2069-C251-432F-9155-FA3F541FBD6B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06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2069-C251-432F-9155-FA3F541FBD6B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Reinforce memory address constraints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partition concept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Reinforce Refines Jailhouse (explain it generates a stub for the jailhouse hypervisor)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2069-C251-432F-9155-FA3F541FBD6B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586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code</a:t>
            </a:r>
            <a:r>
              <a:rPr lang="en-US" baseline="0" dirty="0"/>
              <a:t> generation (AST nodes and mapping)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Show with practical example, matching the requested memory addresses and the obtained 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2069-C251-432F-9155-FA3F541FBD6B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4163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intermediate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2069-C251-432F-9155-FA3F541FBD6B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9587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generated</a:t>
            </a:r>
            <a:r>
              <a:rPr lang="en-US" baseline="0" dirty="0"/>
              <a:t> code completion with previous 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Explain flag modes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2069-C251-432F-9155-FA3F541FBD6B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0768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the contents of the platform</a:t>
            </a:r>
            <a:r>
              <a:rPr lang="en-US" baseline="0" dirty="0"/>
              <a:t> 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Explain achieved verification (changes in AST trigger verification) and that it may pave the way for formal verification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2069-C251-432F-9155-FA3F541FBD6B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6829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need</a:t>
            </a:r>
            <a:r>
              <a:rPr lang="en-US" baseline="0" dirty="0"/>
              <a:t> for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Explain target board (generating board specific configurations, not only for kernel but for boot modes)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Pre installed image (direct ISO application) or explain Image skeleton with FS 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Explain install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2069-C251-432F-9155-FA3F541FBD6B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0869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that script is not hardcoded, it is molded by the values we insert either in the DSL or in Stubs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make the intermediate language by reading the DSL nodes then parse the intermediate language for the real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2069-C251-432F-9155-FA3F541FBD6B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2399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</a:t>
            </a:r>
            <a:r>
              <a:rPr lang="en-US" dirty="0" smtClean="0"/>
              <a:t>application</a:t>
            </a:r>
            <a:r>
              <a:rPr lang="en-US" baseline="0" dirty="0" smtClean="0"/>
              <a:t> view, still WIP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2069-C251-432F-9155-FA3F541FBD6B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3432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Syntax explaining, follows</a:t>
            </a:r>
            <a:r>
              <a:rPr lang="en-US" baseline="0" dirty="0" smtClean="0"/>
              <a:t> same shape as other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2069-C251-432F-9155-FA3F541FBD6B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7079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2069-C251-432F-9155-FA3F541FBD6B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42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AUTOMOTIVE </a:t>
            </a:r>
            <a:r>
              <a:rPr lang="en-US" dirty="0" smtClean="0"/>
              <a:t>INDUSTRY</a:t>
            </a:r>
          </a:p>
          <a:p>
            <a:endParaRPr lang="en-US" dirty="0"/>
          </a:p>
          <a:p>
            <a:r>
              <a:rPr lang="en-US" dirty="0"/>
              <a:t>Attack the integration problem from the very beginning! Motivated by the activities of CISTER within the VORTEX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2069-C251-432F-9155-FA3F541FBD6B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805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each of the problems briefly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 differences in the inherent nature of technology for the automotive domain pos</a:t>
            </a:r>
            <a:r>
              <a:rPr lang="en-US" baseline="0" dirty="0"/>
              <a:t>e a problem in what concerns integration. In this context, integration means inter utilization of services and / or resources of the different system </a:t>
            </a:r>
            <a:r>
              <a:rPr lang="en-US" baseline="0" dirty="0" err="1"/>
              <a:t>intervenients</a:t>
            </a:r>
            <a:r>
              <a:rPr lang="en-US" baseline="0" dirty="0"/>
              <a:t> by </a:t>
            </a:r>
            <a:r>
              <a:rPr lang="en-US" baseline="0" dirty="0" err="1"/>
              <a:t>intervenients</a:t>
            </a:r>
            <a:r>
              <a:rPr lang="en-US" baseline="0" dirty="0"/>
              <a:t> of the same system. 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Due to this fact, development cycles become lengthier and error </a:t>
            </a:r>
            <a:r>
              <a:rPr lang="en-US" baseline="0" dirty="0" smtClean="0"/>
              <a:t>prone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Security </a:t>
            </a:r>
            <a:r>
              <a:rPr lang="en-US" baseline="0" dirty="0"/>
              <a:t>issues also may arise, a resource which is Secure by itself can become insecure and/or  create security issues in other </a:t>
            </a:r>
            <a:r>
              <a:rPr lang="en-US" baseline="0" dirty="0" err="1"/>
              <a:t>intervenients</a:t>
            </a:r>
            <a:r>
              <a:rPr lang="en-US" baseline="0" dirty="0"/>
              <a:t> of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2069-C251-432F-9155-FA3F541FBD6B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3297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Specify what is a </a:t>
            </a:r>
            <a:r>
              <a:rPr lang="en-US" baseline="0" dirty="0" err="1"/>
              <a:t>dsl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Specify why we need a unique syntax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Explain view organization as a SOLUTION not as OUR specific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2069-C251-432F-9155-FA3F541FBD6B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7236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Reinforce</a:t>
            </a:r>
            <a:r>
              <a:rPr lang="en-US" baseline="0" dirty="0"/>
              <a:t> the needs we enumerated and match them against what we’ve done.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Specify our view organized DSL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Explain need for inter-layer communication (explain that upper layers get molded by the definitions of the bottom layers, i.e., memory addresses in hypervisor must match defined hardware)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Explain need for inter-layer communications, i.e., partition communication (Automotive industry needs ever more higher degree of isolation between components, since they have different levels of criticality and security needs)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2069-C251-432F-9155-FA3F541FBD6B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40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Briefly</a:t>
            </a:r>
            <a:r>
              <a:rPr lang="en-US" baseline="0" dirty="0"/>
              <a:t> re-explain the view examples and the hierarchy using this practical example CPS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Explain need for inter-layer communication (explain that upper layers get molded by the definitions of the bottom layers, i.e., memory addresses in hypervisor must match defined hardware)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2069-C251-432F-9155-FA3F541FBD6B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0761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the contents of the platform</a:t>
            </a:r>
            <a:r>
              <a:rPr lang="en-US" baseline="0" dirty="0"/>
              <a:t> 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Explain achieved verification (changes in AST trigger verification) and that it may pave the way for formal verification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2069-C251-432F-9155-FA3F541FBD6B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6201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syntax definition </a:t>
            </a:r>
            <a:r>
              <a:rPr lang="en-US" baseline="0" dirty="0"/>
              <a:t> (this syntax is what we think is adequate for the purpose)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the REFINES keyword (purpose</a:t>
            </a:r>
            <a:r>
              <a:rPr lang="en-US" baseline="0" dirty="0"/>
              <a:t> is to obtain a stub for that board &amp; desired hypervisor to complete with our DSL generated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Explain memory address region validation AND consistency with Hypervisor 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Explain effects in kernel configuration and hypervisor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Explain </a:t>
            </a:r>
            <a:r>
              <a:rPr lang="en-US" baseline="0" dirty="0" err="1"/>
              <a:t>Views.Platform</a:t>
            </a:r>
            <a:r>
              <a:rPr lang="en-US" baseline="0" dirty="0"/>
              <a:t> stub at the DSL level (use of Refines and Cores is needed for this view type)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2069-C251-432F-9155-FA3F541FBD6B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75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the contents of the platform</a:t>
            </a:r>
            <a:r>
              <a:rPr lang="en-US" baseline="0" dirty="0"/>
              <a:t> 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Explain achieved verification (changes in AST trigger verification) and that it may pave the way for formal verification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2069-C251-432F-9155-FA3F541FBD6B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130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6208425"/>
            <a:ext cx="12192000" cy="51136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282132" y="6282635"/>
            <a:ext cx="3737043" cy="369332"/>
            <a:chOff x="282132" y="6349870"/>
            <a:chExt cx="3737043" cy="369332"/>
          </a:xfrm>
        </p:grpSpPr>
        <p:grpSp>
          <p:nvGrpSpPr>
            <p:cNvPr id="19" name="Group 18"/>
            <p:cNvGrpSpPr/>
            <p:nvPr userDrawn="1"/>
          </p:nvGrpSpPr>
          <p:grpSpPr>
            <a:xfrm>
              <a:off x="282132" y="6406180"/>
              <a:ext cx="639569" cy="269172"/>
              <a:chOff x="3848111" y="5382375"/>
              <a:chExt cx="851755" cy="358473"/>
            </a:xfrm>
          </p:grpSpPr>
          <p:sp>
            <p:nvSpPr>
              <p:cNvPr id="21" name="Freeform 97"/>
              <p:cNvSpPr>
                <a:spLocks/>
              </p:cNvSpPr>
              <p:nvPr/>
            </p:nvSpPr>
            <p:spPr bwMode="auto">
              <a:xfrm>
                <a:off x="4261733" y="5445950"/>
                <a:ext cx="225960" cy="144768"/>
              </a:xfrm>
              <a:custGeom>
                <a:avLst/>
                <a:gdLst>
                  <a:gd name="T0" fmla="*/ 9 w 125"/>
                  <a:gd name="T1" fmla="*/ 78 h 79"/>
                  <a:gd name="T2" fmla="*/ 9 w 125"/>
                  <a:gd name="T3" fmla="*/ 78 h 79"/>
                  <a:gd name="T4" fmla="*/ 4 w 125"/>
                  <a:gd name="T5" fmla="*/ 76 h 79"/>
                  <a:gd name="T6" fmla="*/ 1 w 125"/>
                  <a:gd name="T7" fmla="*/ 71 h 79"/>
                  <a:gd name="T8" fmla="*/ 2 w 125"/>
                  <a:gd name="T9" fmla="*/ 66 h 79"/>
                  <a:gd name="T10" fmla="*/ 2 w 125"/>
                  <a:gd name="T11" fmla="*/ 66 h 79"/>
                  <a:gd name="T12" fmla="*/ 5 w 125"/>
                  <a:gd name="T13" fmla="*/ 63 h 79"/>
                  <a:gd name="T14" fmla="*/ 99 w 125"/>
                  <a:gd name="T15" fmla="*/ 3 h 79"/>
                  <a:gd name="T16" fmla="*/ 111 w 125"/>
                  <a:gd name="T17" fmla="*/ 0 h 79"/>
                  <a:gd name="T18" fmla="*/ 114 w 125"/>
                  <a:gd name="T19" fmla="*/ 1 h 79"/>
                  <a:gd name="T20" fmla="*/ 117 w 125"/>
                  <a:gd name="T21" fmla="*/ 1 h 79"/>
                  <a:gd name="T22" fmla="*/ 117 w 125"/>
                  <a:gd name="T23" fmla="*/ 1 h 79"/>
                  <a:gd name="T24" fmla="*/ 122 w 125"/>
                  <a:gd name="T25" fmla="*/ 4 h 79"/>
                  <a:gd name="T26" fmla="*/ 125 w 125"/>
                  <a:gd name="T27" fmla="*/ 8 h 79"/>
                  <a:gd name="T28" fmla="*/ 124 w 125"/>
                  <a:gd name="T29" fmla="*/ 14 h 79"/>
                  <a:gd name="T30" fmla="*/ 121 w 125"/>
                  <a:gd name="T31" fmla="*/ 17 h 79"/>
                  <a:gd name="T32" fmla="*/ 27 w 125"/>
                  <a:gd name="T33" fmla="*/ 76 h 79"/>
                  <a:gd name="T34" fmla="*/ 14 w 125"/>
                  <a:gd name="T35" fmla="*/ 79 h 79"/>
                  <a:gd name="T36" fmla="*/ 11 w 125"/>
                  <a:gd name="T37" fmla="*/ 79 h 79"/>
                  <a:gd name="T38" fmla="*/ 9 w 125"/>
                  <a:gd name="T39" fmla="*/ 7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79">
                    <a:moveTo>
                      <a:pt x="9" y="78"/>
                    </a:moveTo>
                    <a:cubicBezTo>
                      <a:pt x="9" y="78"/>
                      <a:pt x="9" y="78"/>
                      <a:pt x="9" y="78"/>
                    </a:cubicBezTo>
                    <a:cubicBezTo>
                      <a:pt x="7" y="78"/>
                      <a:pt x="5" y="77"/>
                      <a:pt x="4" y="76"/>
                    </a:cubicBezTo>
                    <a:cubicBezTo>
                      <a:pt x="2" y="74"/>
                      <a:pt x="1" y="73"/>
                      <a:pt x="1" y="71"/>
                    </a:cubicBezTo>
                    <a:cubicBezTo>
                      <a:pt x="0" y="69"/>
                      <a:pt x="1" y="68"/>
                      <a:pt x="2" y="6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2" y="65"/>
                      <a:pt x="4" y="63"/>
                      <a:pt x="5" y="63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102" y="1"/>
                      <a:pt x="107" y="0"/>
                      <a:pt x="111" y="0"/>
                    </a:cubicBezTo>
                    <a:cubicBezTo>
                      <a:pt x="112" y="0"/>
                      <a:pt x="113" y="1"/>
                      <a:pt x="114" y="1"/>
                    </a:cubicBezTo>
                    <a:cubicBezTo>
                      <a:pt x="115" y="1"/>
                      <a:pt x="116" y="1"/>
                      <a:pt x="117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9" y="2"/>
                      <a:pt x="121" y="3"/>
                      <a:pt x="122" y="4"/>
                    </a:cubicBezTo>
                    <a:cubicBezTo>
                      <a:pt x="123" y="5"/>
                      <a:pt x="124" y="6"/>
                      <a:pt x="125" y="8"/>
                    </a:cubicBezTo>
                    <a:cubicBezTo>
                      <a:pt x="125" y="10"/>
                      <a:pt x="125" y="12"/>
                      <a:pt x="124" y="14"/>
                    </a:cubicBezTo>
                    <a:cubicBezTo>
                      <a:pt x="123" y="15"/>
                      <a:pt x="122" y="16"/>
                      <a:pt x="121" y="17"/>
                    </a:cubicBezTo>
                    <a:cubicBezTo>
                      <a:pt x="27" y="76"/>
                      <a:pt x="27" y="76"/>
                      <a:pt x="27" y="76"/>
                    </a:cubicBezTo>
                    <a:cubicBezTo>
                      <a:pt x="24" y="78"/>
                      <a:pt x="19" y="79"/>
                      <a:pt x="14" y="79"/>
                    </a:cubicBezTo>
                    <a:cubicBezTo>
                      <a:pt x="13" y="79"/>
                      <a:pt x="12" y="79"/>
                      <a:pt x="11" y="79"/>
                    </a:cubicBezTo>
                    <a:cubicBezTo>
                      <a:pt x="11" y="79"/>
                      <a:pt x="10" y="79"/>
                      <a:pt x="9" y="78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98"/>
              <p:cNvSpPr>
                <a:spLocks/>
              </p:cNvSpPr>
              <p:nvPr/>
            </p:nvSpPr>
            <p:spPr bwMode="auto">
              <a:xfrm>
                <a:off x="3848111" y="5382375"/>
                <a:ext cx="851755" cy="358473"/>
              </a:xfrm>
              <a:custGeom>
                <a:avLst/>
                <a:gdLst>
                  <a:gd name="T0" fmla="*/ 362 w 470"/>
                  <a:gd name="T1" fmla="*/ 190 h 196"/>
                  <a:gd name="T2" fmla="*/ 359 w 470"/>
                  <a:gd name="T3" fmla="*/ 174 h 196"/>
                  <a:gd name="T4" fmla="*/ 369 w 470"/>
                  <a:gd name="T5" fmla="*/ 168 h 196"/>
                  <a:gd name="T6" fmla="*/ 420 w 470"/>
                  <a:gd name="T7" fmla="*/ 121 h 196"/>
                  <a:gd name="T8" fmla="*/ 429 w 470"/>
                  <a:gd name="T9" fmla="*/ 87 h 196"/>
                  <a:gd name="T10" fmla="*/ 413 w 470"/>
                  <a:gd name="T11" fmla="*/ 59 h 196"/>
                  <a:gd name="T12" fmla="*/ 364 w 470"/>
                  <a:gd name="T13" fmla="*/ 35 h 196"/>
                  <a:gd name="T14" fmla="*/ 132 w 470"/>
                  <a:gd name="T15" fmla="*/ 52 h 196"/>
                  <a:gd name="T16" fmla="*/ 89 w 470"/>
                  <a:gd name="T17" fmla="*/ 69 h 196"/>
                  <a:gd name="T18" fmla="*/ 48 w 470"/>
                  <a:gd name="T19" fmla="*/ 91 h 196"/>
                  <a:gd name="T20" fmla="*/ 9 w 470"/>
                  <a:gd name="T21" fmla="*/ 100 h 196"/>
                  <a:gd name="T22" fmla="*/ 8 w 470"/>
                  <a:gd name="T23" fmla="*/ 81 h 196"/>
                  <a:gd name="T24" fmla="*/ 19 w 470"/>
                  <a:gd name="T25" fmla="*/ 74 h 196"/>
                  <a:gd name="T26" fmla="*/ 287 w 470"/>
                  <a:gd name="T27" fmla="*/ 0 h 196"/>
                  <a:gd name="T28" fmla="*/ 339 w 470"/>
                  <a:gd name="T29" fmla="*/ 3 h 196"/>
                  <a:gd name="T30" fmla="*/ 386 w 470"/>
                  <a:gd name="T31" fmla="*/ 11 h 196"/>
                  <a:gd name="T32" fmla="*/ 386 w 470"/>
                  <a:gd name="T33" fmla="*/ 11 h 196"/>
                  <a:gd name="T34" fmla="*/ 446 w 470"/>
                  <a:gd name="T35" fmla="*/ 41 h 196"/>
                  <a:gd name="T36" fmla="*/ 468 w 470"/>
                  <a:gd name="T37" fmla="*/ 80 h 196"/>
                  <a:gd name="T38" fmla="*/ 456 w 470"/>
                  <a:gd name="T39" fmla="*/ 126 h 196"/>
                  <a:gd name="T40" fmla="*/ 395 w 470"/>
                  <a:gd name="T41" fmla="*/ 183 h 196"/>
                  <a:gd name="T42" fmla="*/ 393 w 470"/>
                  <a:gd name="T43" fmla="*/ 184 h 196"/>
                  <a:gd name="T44" fmla="*/ 362 w 470"/>
                  <a:gd name="T45" fmla="*/ 19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196">
                    <a:moveTo>
                      <a:pt x="362" y="190"/>
                    </a:moveTo>
                    <a:cubicBezTo>
                      <a:pt x="354" y="187"/>
                      <a:pt x="354" y="178"/>
                      <a:pt x="359" y="174"/>
                    </a:cubicBezTo>
                    <a:cubicBezTo>
                      <a:pt x="369" y="168"/>
                      <a:pt x="369" y="168"/>
                      <a:pt x="369" y="168"/>
                    </a:cubicBezTo>
                    <a:cubicBezTo>
                      <a:pt x="394" y="152"/>
                      <a:pt x="411" y="136"/>
                      <a:pt x="420" y="121"/>
                    </a:cubicBezTo>
                    <a:cubicBezTo>
                      <a:pt x="427" y="109"/>
                      <a:pt x="430" y="98"/>
                      <a:pt x="429" y="87"/>
                    </a:cubicBezTo>
                    <a:cubicBezTo>
                      <a:pt x="428" y="77"/>
                      <a:pt x="422" y="67"/>
                      <a:pt x="413" y="59"/>
                    </a:cubicBezTo>
                    <a:cubicBezTo>
                      <a:pt x="402" y="49"/>
                      <a:pt x="386" y="41"/>
                      <a:pt x="364" y="35"/>
                    </a:cubicBezTo>
                    <a:cubicBezTo>
                      <a:pt x="301" y="18"/>
                      <a:pt x="210" y="26"/>
                      <a:pt x="132" y="52"/>
                    </a:cubicBezTo>
                    <a:cubicBezTo>
                      <a:pt x="117" y="57"/>
                      <a:pt x="102" y="63"/>
                      <a:pt x="89" y="69"/>
                    </a:cubicBezTo>
                    <a:cubicBezTo>
                      <a:pt x="75" y="75"/>
                      <a:pt x="61" y="82"/>
                      <a:pt x="48" y="91"/>
                    </a:cubicBezTo>
                    <a:cubicBezTo>
                      <a:pt x="36" y="98"/>
                      <a:pt x="20" y="105"/>
                      <a:pt x="9" y="100"/>
                    </a:cubicBezTo>
                    <a:cubicBezTo>
                      <a:pt x="0" y="96"/>
                      <a:pt x="3" y="84"/>
                      <a:pt x="8" y="81"/>
                    </a:cubicBezTo>
                    <a:cubicBezTo>
                      <a:pt x="19" y="74"/>
                      <a:pt x="19" y="74"/>
                      <a:pt x="19" y="74"/>
                    </a:cubicBezTo>
                    <a:cubicBezTo>
                      <a:pt x="90" y="29"/>
                      <a:pt x="195" y="2"/>
                      <a:pt x="287" y="0"/>
                    </a:cubicBezTo>
                    <a:cubicBezTo>
                      <a:pt x="305" y="0"/>
                      <a:pt x="323" y="1"/>
                      <a:pt x="339" y="3"/>
                    </a:cubicBezTo>
                    <a:cubicBezTo>
                      <a:pt x="356" y="4"/>
                      <a:pt x="371" y="7"/>
                      <a:pt x="386" y="11"/>
                    </a:cubicBezTo>
                    <a:cubicBezTo>
                      <a:pt x="386" y="11"/>
                      <a:pt x="386" y="11"/>
                      <a:pt x="386" y="11"/>
                    </a:cubicBezTo>
                    <a:cubicBezTo>
                      <a:pt x="412" y="18"/>
                      <a:pt x="433" y="28"/>
                      <a:pt x="446" y="41"/>
                    </a:cubicBezTo>
                    <a:cubicBezTo>
                      <a:pt x="459" y="52"/>
                      <a:pt x="467" y="66"/>
                      <a:pt x="468" y="80"/>
                    </a:cubicBezTo>
                    <a:cubicBezTo>
                      <a:pt x="470" y="95"/>
                      <a:pt x="466" y="110"/>
                      <a:pt x="456" y="126"/>
                    </a:cubicBezTo>
                    <a:cubicBezTo>
                      <a:pt x="445" y="145"/>
                      <a:pt x="424" y="164"/>
                      <a:pt x="395" y="183"/>
                    </a:cubicBezTo>
                    <a:cubicBezTo>
                      <a:pt x="393" y="184"/>
                      <a:pt x="393" y="184"/>
                      <a:pt x="393" y="184"/>
                    </a:cubicBezTo>
                    <a:cubicBezTo>
                      <a:pt x="384" y="188"/>
                      <a:pt x="374" y="196"/>
                      <a:pt x="362" y="190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99"/>
              <p:cNvSpPr>
                <a:spLocks/>
              </p:cNvSpPr>
              <p:nvPr/>
            </p:nvSpPr>
            <p:spPr bwMode="auto">
              <a:xfrm>
                <a:off x="4136114" y="5586888"/>
                <a:ext cx="150895" cy="88086"/>
              </a:xfrm>
              <a:custGeom>
                <a:avLst/>
                <a:gdLst>
                  <a:gd name="T0" fmla="*/ 68 w 83"/>
                  <a:gd name="T1" fmla="*/ 3 h 48"/>
                  <a:gd name="T2" fmla="*/ 78 w 83"/>
                  <a:gd name="T3" fmla="*/ 8 h 48"/>
                  <a:gd name="T4" fmla="*/ 83 w 83"/>
                  <a:gd name="T5" fmla="*/ 16 h 48"/>
                  <a:gd name="T6" fmla="*/ 80 w 83"/>
                  <a:gd name="T7" fmla="*/ 26 h 48"/>
                  <a:gd name="T8" fmla="*/ 71 w 83"/>
                  <a:gd name="T9" fmla="*/ 35 h 48"/>
                  <a:gd name="T10" fmla="*/ 71 w 83"/>
                  <a:gd name="T11" fmla="*/ 35 h 48"/>
                  <a:gd name="T12" fmla="*/ 70 w 83"/>
                  <a:gd name="T13" fmla="*/ 35 h 48"/>
                  <a:gd name="T14" fmla="*/ 63 w 83"/>
                  <a:gd name="T15" fmla="*/ 39 h 48"/>
                  <a:gd name="T16" fmla="*/ 56 w 83"/>
                  <a:gd name="T17" fmla="*/ 42 h 48"/>
                  <a:gd name="T18" fmla="*/ 15 w 83"/>
                  <a:gd name="T19" fmla="*/ 44 h 48"/>
                  <a:gd name="T20" fmla="*/ 5 w 83"/>
                  <a:gd name="T21" fmla="*/ 39 h 48"/>
                  <a:gd name="T22" fmla="*/ 0 w 83"/>
                  <a:gd name="T23" fmla="*/ 31 h 48"/>
                  <a:gd name="T24" fmla="*/ 3 w 83"/>
                  <a:gd name="T25" fmla="*/ 21 h 48"/>
                  <a:gd name="T26" fmla="*/ 13 w 83"/>
                  <a:gd name="T27" fmla="*/ 12 h 48"/>
                  <a:gd name="T28" fmla="*/ 13 w 83"/>
                  <a:gd name="T29" fmla="*/ 12 h 48"/>
                  <a:gd name="T30" fmla="*/ 20 w 83"/>
                  <a:gd name="T31" fmla="*/ 8 h 48"/>
                  <a:gd name="T32" fmla="*/ 27 w 83"/>
                  <a:gd name="T33" fmla="*/ 5 h 48"/>
                  <a:gd name="T34" fmla="*/ 68 w 83"/>
                  <a:gd name="T35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48">
                    <a:moveTo>
                      <a:pt x="68" y="3"/>
                    </a:moveTo>
                    <a:cubicBezTo>
                      <a:pt x="72" y="4"/>
                      <a:pt x="76" y="6"/>
                      <a:pt x="78" y="8"/>
                    </a:cubicBezTo>
                    <a:cubicBezTo>
                      <a:pt x="81" y="10"/>
                      <a:pt x="82" y="13"/>
                      <a:pt x="83" y="16"/>
                    </a:cubicBezTo>
                    <a:cubicBezTo>
                      <a:pt x="83" y="19"/>
                      <a:pt x="82" y="22"/>
                      <a:pt x="80" y="26"/>
                    </a:cubicBezTo>
                    <a:cubicBezTo>
                      <a:pt x="79" y="29"/>
                      <a:pt x="75" y="32"/>
                      <a:pt x="71" y="35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6"/>
                      <a:pt x="66" y="38"/>
                      <a:pt x="63" y="39"/>
                    </a:cubicBezTo>
                    <a:cubicBezTo>
                      <a:pt x="61" y="40"/>
                      <a:pt x="58" y="41"/>
                      <a:pt x="56" y="42"/>
                    </a:cubicBezTo>
                    <a:cubicBezTo>
                      <a:pt x="42" y="46"/>
                      <a:pt x="27" y="48"/>
                      <a:pt x="15" y="44"/>
                    </a:cubicBezTo>
                    <a:cubicBezTo>
                      <a:pt x="11" y="43"/>
                      <a:pt x="7" y="41"/>
                      <a:pt x="5" y="39"/>
                    </a:cubicBezTo>
                    <a:cubicBezTo>
                      <a:pt x="2" y="37"/>
                      <a:pt x="1" y="34"/>
                      <a:pt x="0" y="31"/>
                    </a:cubicBezTo>
                    <a:cubicBezTo>
                      <a:pt x="0" y="28"/>
                      <a:pt x="1" y="25"/>
                      <a:pt x="3" y="21"/>
                    </a:cubicBezTo>
                    <a:cubicBezTo>
                      <a:pt x="5" y="18"/>
                      <a:pt x="8" y="15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11"/>
                      <a:pt x="17" y="9"/>
                      <a:pt x="20" y="8"/>
                    </a:cubicBezTo>
                    <a:cubicBezTo>
                      <a:pt x="22" y="7"/>
                      <a:pt x="25" y="6"/>
                      <a:pt x="27" y="5"/>
                    </a:cubicBezTo>
                    <a:cubicBezTo>
                      <a:pt x="41" y="1"/>
                      <a:pt x="57" y="0"/>
                      <a:pt x="68" y="3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0"/>
              <p:cNvSpPr>
                <a:spLocks/>
              </p:cNvSpPr>
              <p:nvPr/>
            </p:nvSpPr>
            <p:spPr bwMode="auto">
              <a:xfrm>
                <a:off x="4295435" y="5586888"/>
                <a:ext cx="239748" cy="49788"/>
              </a:xfrm>
              <a:custGeom>
                <a:avLst/>
                <a:gdLst>
                  <a:gd name="T0" fmla="*/ 0 w 132"/>
                  <a:gd name="T1" fmla="*/ 19 h 27"/>
                  <a:gd name="T2" fmla="*/ 1 w 132"/>
                  <a:gd name="T3" fmla="*/ 14 h 27"/>
                  <a:gd name="T4" fmla="*/ 11 w 132"/>
                  <a:gd name="T5" fmla="*/ 7 h 27"/>
                  <a:gd name="T6" fmla="*/ 13 w 132"/>
                  <a:gd name="T7" fmla="*/ 6 h 27"/>
                  <a:gd name="T8" fmla="*/ 16 w 132"/>
                  <a:gd name="T9" fmla="*/ 6 h 27"/>
                  <a:gd name="T10" fmla="*/ 16 w 132"/>
                  <a:gd name="T11" fmla="*/ 6 h 27"/>
                  <a:gd name="T12" fmla="*/ 16 w 132"/>
                  <a:gd name="T13" fmla="*/ 6 h 27"/>
                  <a:gd name="T14" fmla="*/ 120 w 132"/>
                  <a:gd name="T15" fmla="*/ 0 h 27"/>
                  <a:gd name="T16" fmla="*/ 127 w 132"/>
                  <a:gd name="T17" fmla="*/ 1 h 27"/>
                  <a:gd name="T18" fmla="*/ 127 w 132"/>
                  <a:gd name="T19" fmla="*/ 1 h 27"/>
                  <a:gd name="T20" fmla="*/ 130 w 132"/>
                  <a:gd name="T21" fmla="*/ 4 h 27"/>
                  <a:gd name="T22" fmla="*/ 132 w 132"/>
                  <a:gd name="T23" fmla="*/ 8 h 27"/>
                  <a:gd name="T24" fmla="*/ 131 w 132"/>
                  <a:gd name="T25" fmla="*/ 13 h 27"/>
                  <a:gd name="T26" fmla="*/ 121 w 132"/>
                  <a:gd name="T27" fmla="*/ 20 h 27"/>
                  <a:gd name="T28" fmla="*/ 118 w 132"/>
                  <a:gd name="T29" fmla="*/ 21 h 27"/>
                  <a:gd name="T30" fmla="*/ 115 w 132"/>
                  <a:gd name="T31" fmla="*/ 21 h 27"/>
                  <a:gd name="T32" fmla="*/ 115 w 132"/>
                  <a:gd name="T33" fmla="*/ 21 h 27"/>
                  <a:gd name="T34" fmla="*/ 115 w 132"/>
                  <a:gd name="T35" fmla="*/ 21 h 27"/>
                  <a:gd name="T36" fmla="*/ 11 w 132"/>
                  <a:gd name="T37" fmla="*/ 27 h 27"/>
                  <a:gd name="T38" fmla="*/ 4 w 132"/>
                  <a:gd name="T39" fmla="*/ 26 h 27"/>
                  <a:gd name="T40" fmla="*/ 1 w 132"/>
                  <a:gd name="T41" fmla="*/ 23 h 27"/>
                  <a:gd name="T42" fmla="*/ 0 w 132"/>
                  <a:gd name="T4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2" h="27">
                    <a:moveTo>
                      <a:pt x="0" y="19"/>
                    </a:moveTo>
                    <a:cubicBezTo>
                      <a:pt x="0" y="17"/>
                      <a:pt x="0" y="16"/>
                      <a:pt x="1" y="14"/>
                    </a:cubicBezTo>
                    <a:cubicBezTo>
                      <a:pt x="2" y="11"/>
                      <a:pt x="6" y="8"/>
                      <a:pt x="11" y="7"/>
                    </a:cubicBezTo>
                    <a:cubicBezTo>
                      <a:pt x="11" y="6"/>
                      <a:pt x="12" y="6"/>
                      <a:pt x="13" y="6"/>
                    </a:cubicBezTo>
                    <a:cubicBezTo>
                      <a:pt x="14" y="6"/>
                      <a:pt x="15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2" y="0"/>
                      <a:pt x="125" y="1"/>
                      <a:pt x="127" y="1"/>
                    </a:cubicBezTo>
                    <a:cubicBezTo>
                      <a:pt x="127" y="1"/>
                      <a:pt x="127" y="1"/>
                      <a:pt x="127" y="1"/>
                    </a:cubicBezTo>
                    <a:cubicBezTo>
                      <a:pt x="128" y="2"/>
                      <a:pt x="129" y="3"/>
                      <a:pt x="130" y="4"/>
                    </a:cubicBezTo>
                    <a:cubicBezTo>
                      <a:pt x="131" y="5"/>
                      <a:pt x="131" y="7"/>
                      <a:pt x="132" y="8"/>
                    </a:cubicBezTo>
                    <a:cubicBezTo>
                      <a:pt x="132" y="10"/>
                      <a:pt x="131" y="11"/>
                      <a:pt x="131" y="13"/>
                    </a:cubicBezTo>
                    <a:cubicBezTo>
                      <a:pt x="129" y="16"/>
                      <a:pt x="125" y="19"/>
                      <a:pt x="121" y="20"/>
                    </a:cubicBezTo>
                    <a:cubicBezTo>
                      <a:pt x="120" y="21"/>
                      <a:pt x="119" y="21"/>
                      <a:pt x="118" y="21"/>
                    </a:cubicBezTo>
                    <a:cubicBezTo>
                      <a:pt x="117" y="21"/>
                      <a:pt x="116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7"/>
                      <a:pt x="6" y="26"/>
                      <a:pt x="4" y="26"/>
                    </a:cubicBezTo>
                    <a:cubicBezTo>
                      <a:pt x="3" y="25"/>
                      <a:pt x="2" y="24"/>
                      <a:pt x="1" y="23"/>
                    </a:cubicBezTo>
                    <a:cubicBezTo>
                      <a:pt x="0" y="22"/>
                      <a:pt x="0" y="20"/>
                      <a:pt x="0" y="19"/>
                    </a:cubicBezTo>
                    <a:close/>
                  </a:path>
                </a:pathLst>
              </a:custGeom>
              <a:solidFill>
                <a:srgbClr val="F583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" name="Rectangle 101"/>
            <p:cNvSpPr>
              <a:spLocks noChangeArrowheads="1"/>
            </p:cNvSpPr>
            <p:nvPr/>
          </p:nvSpPr>
          <p:spPr bwMode="auto">
            <a:xfrm>
              <a:off x="1016026" y="6349870"/>
              <a:ext cx="30031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Heavy" panose="020B0903020102020204" pitchFamily="34" charset="0"/>
                </a:rPr>
                <a:t>CISTER</a:t>
              </a:r>
              <a:r>
                <a:rPr kumimoji="0" lang="en-US" altLang="en-US" sz="1200" b="0" i="0" u="none" strike="noStrike" cap="none" normalizeH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Heavy" panose="020B0903020102020204" pitchFamily="34" charset="0"/>
                </a:rPr>
                <a:t> </a:t>
              </a:r>
              <a:r>
                <a:rPr kumimoji="0" lang="en-US" altLang="en-US" sz="1200" b="0" i="0" u="none" strike="noStrike" cap="none" normalizeH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Medium" panose="020B0603020102020204" pitchFamily="34" charset="0"/>
                </a:rPr>
                <a:t>– Research Centre in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altLang="en-US" sz="1200" baseline="0" dirty="0">
                  <a:solidFill>
                    <a:srgbClr val="F5834D"/>
                  </a:solidFill>
                  <a:latin typeface="Franklin Gothic Medium" panose="020B0603020102020204" pitchFamily="34" charset="0"/>
                </a:rPr>
                <a:t>Real-Time</a:t>
              </a:r>
              <a:r>
                <a:rPr lang="pt-PT" altLang="en-US" sz="1200" dirty="0">
                  <a:solidFill>
                    <a:srgbClr val="F5834D"/>
                  </a:solidFill>
                  <a:latin typeface="Franklin Gothic Medium" panose="020B0603020102020204" pitchFamily="34" charset="0"/>
                </a:rPr>
                <a:t> &amp; Embedded </a:t>
              </a:r>
              <a:r>
                <a:rPr lang="pt-PT" altLang="en-US" sz="1200" dirty="0">
                  <a:solidFill>
                    <a:srgbClr val="009BC8"/>
                  </a:solidFill>
                  <a:latin typeface="Franklin Gothic Medium" panose="020B0603020102020204" pitchFamily="34" charset="0"/>
                </a:rPr>
                <a:t>Computing Systems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endParaRPr>
            </a:p>
          </p:txBody>
        </p:sp>
      </p:grpSp>
      <p:sp>
        <p:nvSpPr>
          <p:cNvPr id="26" name="Date Placeholder 1"/>
          <p:cNvSpPr txBox="1">
            <a:spLocks/>
          </p:cNvSpPr>
          <p:nvPr userDrawn="1"/>
        </p:nvSpPr>
        <p:spPr>
          <a:xfrm>
            <a:off x="9635490" y="6258472"/>
            <a:ext cx="121401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Franklin Gothic Book" panose="020B0503020102020204" pitchFamily="34" charset="0"/>
            </a:endParaRPr>
          </a:p>
        </p:txBody>
      </p:sp>
      <p:sp>
        <p:nvSpPr>
          <p:cNvPr id="37" name="Title 35"/>
          <p:cNvSpPr>
            <a:spLocks noGrp="1"/>
          </p:cNvSpPr>
          <p:nvPr>
            <p:ph type="title"/>
          </p:nvPr>
        </p:nvSpPr>
        <p:spPr>
          <a:xfrm>
            <a:off x="376518" y="325474"/>
            <a:ext cx="11392348" cy="92241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0"/>
          </p:nvPr>
        </p:nvSpPr>
        <p:spPr>
          <a:xfrm>
            <a:off x="376518" y="1882775"/>
            <a:ext cx="11392348" cy="410845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FontTx/>
              <a:buBlip>
                <a:blip r:embed="rId3"/>
              </a:buBlip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143000" indent="-228600">
              <a:buFontTx/>
              <a:buBlip>
                <a:blip r:embed="rId3"/>
              </a:buBlip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00200" indent="-228600">
              <a:buFontTx/>
              <a:buBlip>
                <a:blip r:embed="rId3"/>
              </a:buBlip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057400" indent="-228600">
              <a:buFontTx/>
              <a:buBlip>
                <a:blip r:embed="rId3"/>
              </a:buBlip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3" name="Date Placeholder 42"/>
          <p:cNvSpPr>
            <a:spLocks noGrp="1"/>
          </p:cNvSpPr>
          <p:nvPr>
            <p:ph type="dt" sz="half" idx="11"/>
          </p:nvPr>
        </p:nvSpPr>
        <p:spPr>
          <a:xfrm>
            <a:off x="7961876" y="629265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6A383FED-3839-4201-A7FF-D9E9CA29D9C8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2"/>
          </p:nvPr>
        </p:nvSpPr>
        <p:spPr>
          <a:xfrm>
            <a:off x="4019174" y="6292654"/>
            <a:ext cx="4028751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 dirty="0"/>
              <a:t>	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‹#›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7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option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3017" y="1866034"/>
            <a:ext cx="6492587" cy="19514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aseline="0">
                <a:solidFill>
                  <a:schemeClr val="bg1"/>
                </a:solidFill>
                <a:latin typeface="Franklin Gothic Heavy" panose="020B0903020102020204" pitchFamily="34" charset="0"/>
              </a:defRPr>
            </a:lvl1pPr>
          </a:lstStyle>
          <a:p>
            <a:pPr lvl="0"/>
            <a:r>
              <a:rPr lang="en-US" dirty="0"/>
              <a:t>Use the Franklin Gothic Heavy </a:t>
            </a:r>
            <a:r>
              <a:rPr lang="pt-PT" dirty="0"/>
              <a:t>for titles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953018" y="3817461"/>
            <a:ext cx="6492586" cy="5446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50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/>
              <a:t>And the Franklin Gothic Book for subtitles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105332" y="6257235"/>
            <a:ext cx="3737043" cy="369332"/>
            <a:chOff x="282132" y="6349870"/>
            <a:chExt cx="3737043" cy="369332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282132" y="6406180"/>
              <a:ext cx="639569" cy="269172"/>
              <a:chOff x="3848111" y="5382375"/>
              <a:chExt cx="851755" cy="358473"/>
            </a:xfrm>
          </p:grpSpPr>
          <p:sp>
            <p:nvSpPr>
              <p:cNvPr id="12" name="Freeform 97"/>
              <p:cNvSpPr>
                <a:spLocks/>
              </p:cNvSpPr>
              <p:nvPr/>
            </p:nvSpPr>
            <p:spPr bwMode="auto">
              <a:xfrm>
                <a:off x="4261733" y="5445950"/>
                <a:ext cx="225960" cy="144768"/>
              </a:xfrm>
              <a:custGeom>
                <a:avLst/>
                <a:gdLst>
                  <a:gd name="T0" fmla="*/ 9 w 125"/>
                  <a:gd name="T1" fmla="*/ 78 h 79"/>
                  <a:gd name="T2" fmla="*/ 9 w 125"/>
                  <a:gd name="T3" fmla="*/ 78 h 79"/>
                  <a:gd name="T4" fmla="*/ 4 w 125"/>
                  <a:gd name="T5" fmla="*/ 76 h 79"/>
                  <a:gd name="T6" fmla="*/ 1 w 125"/>
                  <a:gd name="T7" fmla="*/ 71 h 79"/>
                  <a:gd name="T8" fmla="*/ 2 w 125"/>
                  <a:gd name="T9" fmla="*/ 66 h 79"/>
                  <a:gd name="T10" fmla="*/ 2 w 125"/>
                  <a:gd name="T11" fmla="*/ 66 h 79"/>
                  <a:gd name="T12" fmla="*/ 5 w 125"/>
                  <a:gd name="T13" fmla="*/ 63 h 79"/>
                  <a:gd name="T14" fmla="*/ 99 w 125"/>
                  <a:gd name="T15" fmla="*/ 3 h 79"/>
                  <a:gd name="T16" fmla="*/ 111 w 125"/>
                  <a:gd name="T17" fmla="*/ 0 h 79"/>
                  <a:gd name="T18" fmla="*/ 114 w 125"/>
                  <a:gd name="T19" fmla="*/ 1 h 79"/>
                  <a:gd name="T20" fmla="*/ 117 w 125"/>
                  <a:gd name="T21" fmla="*/ 1 h 79"/>
                  <a:gd name="T22" fmla="*/ 117 w 125"/>
                  <a:gd name="T23" fmla="*/ 1 h 79"/>
                  <a:gd name="T24" fmla="*/ 122 w 125"/>
                  <a:gd name="T25" fmla="*/ 4 h 79"/>
                  <a:gd name="T26" fmla="*/ 125 w 125"/>
                  <a:gd name="T27" fmla="*/ 8 h 79"/>
                  <a:gd name="T28" fmla="*/ 124 w 125"/>
                  <a:gd name="T29" fmla="*/ 14 h 79"/>
                  <a:gd name="T30" fmla="*/ 121 w 125"/>
                  <a:gd name="T31" fmla="*/ 17 h 79"/>
                  <a:gd name="T32" fmla="*/ 27 w 125"/>
                  <a:gd name="T33" fmla="*/ 76 h 79"/>
                  <a:gd name="T34" fmla="*/ 14 w 125"/>
                  <a:gd name="T35" fmla="*/ 79 h 79"/>
                  <a:gd name="T36" fmla="*/ 11 w 125"/>
                  <a:gd name="T37" fmla="*/ 79 h 79"/>
                  <a:gd name="T38" fmla="*/ 9 w 125"/>
                  <a:gd name="T39" fmla="*/ 7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79">
                    <a:moveTo>
                      <a:pt x="9" y="78"/>
                    </a:moveTo>
                    <a:cubicBezTo>
                      <a:pt x="9" y="78"/>
                      <a:pt x="9" y="78"/>
                      <a:pt x="9" y="78"/>
                    </a:cubicBezTo>
                    <a:cubicBezTo>
                      <a:pt x="7" y="78"/>
                      <a:pt x="5" y="77"/>
                      <a:pt x="4" y="76"/>
                    </a:cubicBezTo>
                    <a:cubicBezTo>
                      <a:pt x="2" y="74"/>
                      <a:pt x="1" y="73"/>
                      <a:pt x="1" y="71"/>
                    </a:cubicBezTo>
                    <a:cubicBezTo>
                      <a:pt x="0" y="69"/>
                      <a:pt x="1" y="68"/>
                      <a:pt x="2" y="6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2" y="65"/>
                      <a:pt x="4" y="63"/>
                      <a:pt x="5" y="63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102" y="1"/>
                      <a:pt x="107" y="0"/>
                      <a:pt x="111" y="0"/>
                    </a:cubicBezTo>
                    <a:cubicBezTo>
                      <a:pt x="112" y="0"/>
                      <a:pt x="113" y="1"/>
                      <a:pt x="114" y="1"/>
                    </a:cubicBezTo>
                    <a:cubicBezTo>
                      <a:pt x="115" y="1"/>
                      <a:pt x="116" y="1"/>
                      <a:pt x="117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9" y="2"/>
                      <a:pt x="121" y="3"/>
                      <a:pt x="122" y="4"/>
                    </a:cubicBezTo>
                    <a:cubicBezTo>
                      <a:pt x="123" y="5"/>
                      <a:pt x="124" y="6"/>
                      <a:pt x="125" y="8"/>
                    </a:cubicBezTo>
                    <a:cubicBezTo>
                      <a:pt x="125" y="10"/>
                      <a:pt x="125" y="12"/>
                      <a:pt x="124" y="14"/>
                    </a:cubicBezTo>
                    <a:cubicBezTo>
                      <a:pt x="123" y="15"/>
                      <a:pt x="122" y="16"/>
                      <a:pt x="121" y="17"/>
                    </a:cubicBezTo>
                    <a:cubicBezTo>
                      <a:pt x="27" y="76"/>
                      <a:pt x="27" y="76"/>
                      <a:pt x="27" y="76"/>
                    </a:cubicBezTo>
                    <a:cubicBezTo>
                      <a:pt x="24" y="78"/>
                      <a:pt x="19" y="79"/>
                      <a:pt x="14" y="79"/>
                    </a:cubicBezTo>
                    <a:cubicBezTo>
                      <a:pt x="13" y="79"/>
                      <a:pt x="12" y="79"/>
                      <a:pt x="11" y="79"/>
                    </a:cubicBezTo>
                    <a:cubicBezTo>
                      <a:pt x="11" y="79"/>
                      <a:pt x="10" y="79"/>
                      <a:pt x="9" y="78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98"/>
              <p:cNvSpPr>
                <a:spLocks/>
              </p:cNvSpPr>
              <p:nvPr/>
            </p:nvSpPr>
            <p:spPr bwMode="auto">
              <a:xfrm>
                <a:off x="3848111" y="5382375"/>
                <a:ext cx="851755" cy="358473"/>
              </a:xfrm>
              <a:custGeom>
                <a:avLst/>
                <a:gdLst>
                  <a:gd name="T0" fmla="*/ 362 w 470"/>
                  <a:gd name="T1" fmla="*/ 190 h 196"/>
                  <a:gd name="T2" fmla="*/ 359 w 470"/>
                  <a:gd name="T3" fmla="*/ 174 h 196"/>
                  <a:gd name="T4" fmla="*/ 369 w 470"/>
                  <a:gd name="T5" fmla="*/ 168 h 196"/>
                  <a:gd name="T6" fmla="*/ 420 w 470"/>
                  <a:gd name="T7" fmla="*/ 121 h 196"/>
                  <a:gd name="T8" fmla="*/ 429 w 470"/>
                  <a:gd name="T9" fmla="*/ 87 h 196"/>
                  <a:gd name="T10" fmla="*/ 413 w 470"/>
                  <a:gd name="T11" fmla="*/ 59 h 196"/>
                  <a:gd name="T12" fmla="*/ 364 w 470"/>
                  <a:gd name="T13" fmla="*/ 35 h 196"/>
                  <a:gd name="T14" fmla="*/ 132 w 470"/>
                  <a:gd name="T15" fmla="*/ 52 h 196"/>
                  <a:gd name="T16" fmla="*/ 89 w 470"/>
                  <a:gd name="T17" fmla="*/ 69 h 196"/>
                  <a:gd name="T18" fmla="*/ 48 w 470"/>
                  <a:gd name="T19" fmla="*/ 91 h 196"/>
                  <a:gd name="T20" fmla="*/ 9 w 470"/>
                  <a:gd name="T21" fmla="*/ 100 h 196"/>
                  <a:gd name="T22" fmla="*/ 8 w 470"/>
                  <a:gd name="T23" fmla="*/ 81 h 196"/>
                  <a:gd name="T24" fmla="*/ 19 w 470"/>
                  <a:gd name="T25" fmla="*/ 74 h 196"/>
                  <a:gd name="T26" fmla="*/ 287 w 470"/>
                  <a:gd name="T27" fmla="*/ 0 h 196"/>
                  <a:gd name="T28" fmla="*/ 339 w 470"/>
                  <a:gd name="T29" fmla="*/ 3 h 196"/>
                  <a:gd name="T30" fmla="*/ 386 w 470"/>
                  <a:gd name="T31" fmla="*/ 11 h 196"/>
                  <a:gd name="T32" fmla="*/ 386 w 470"/>
                  <a:gd name="T33" fmla="*/ 11 h 196"/>
                  <a:gd name="T34" fmla="*/ 446 w 470"/>
                  <a:gd name="T35" fmla="*/ 41 h 196"/>
                  <a:gd name="T36" fmla="*/ 468 w 470"/>
                  <a:gd name="T37" fmla="*/ 80 h 196"/>
                  <a:gd name="T38" fmla="*/ 456 w 470"/>
                  <a:gd name="T39" fmla="*/ 126 h 196"/>
                  <a:gd name="T40" fmla="*/ 395 w 470"/>
                  <a:gd name="T41" fmla="*/ 183 h 196"/>
                  <a:gd name="T42" fmla="*/ 393 w 470"/>
                  <a:gd name="T43" fmla="*/ 184 h 196"/>
                  <a:gd name="T44" fmla="*/ 362 w 470"/>
                  <a:gd name="T45" fmla="*/ 19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196">
                    <a:moveTo>
                      <a:pt x="362" y="190"/>
                    </a:moveTo>
                    <a:cubicBezTo>
                      <a:pt x="354" y="187"/>
                      <a:pt x="354" y="178"/>
                      <a:pt x="359" y="174"/>
                    </a:cubicBezTo>
                    <a:cubicBezTo>
                      <a:pt x="369" y="168"/>
                      <a:pt x="369" y="168"/>
                      <a:pt x="369" y="168"/>
                    </a:cubicBezTo>
                    <a:cubicBezTo>
                      <a:pt x="394" y="152"/>
                      <a:pt x="411" y="136"/>
                      <a:pt x="420" y="121"/>
                    </a:cubicBezTo>
                    <a:cubicBezTo>
                      <a:pt x="427" y="109"/>
                      <a:pt x="430" y="98"/>
                      <a:pt x="429" y="87"/>
                    </a:cubicBezTo>
                    <a:cubicBezTo>
                      <a:pt x="428" y="77"/>
                      <a:pt x="422" y="67"/>
                      <a:pt x="413" y="59"/>
                    </a:cubicBezTo>
                    <a:cubicBezTo>
                      <a:pt x="402" y="49"/>
                      <a:pt x="386" y="41"/>
                      <a:pt x="364" y="35"/>
                    </a:cubicBezTo>
                    <a:cubicBezTo>
                      <a:pt x="301" y="18"/>
                      <a:pt x="210" y="26"/>
                      <a:pt x="132" y="52"/>
                    </a:cubicBezTo>
                    <a:cubicBezTo>
                      <a:pt x="117" y="57"/>
                      <a:pt x="102" y="63"/>
                      <a:pt x="89" y="69"/>
                    </a:cubicBezTo>
                    <a:cubicBezTo>
                      <a:pt x="75" y="75"/>
                      <a:pt x="61" y="82"/>
                      <a:pt x="48" y="91"/>
                    </a:cubicBezTo>
                    <a:cubicBezTo>
                      <a:pt x="36" y="98"/>
                      <a:pt x="20" y="105"/>
                      <a:pt x="9" y="100"/>
                    </a:cubicBezTo>
                    <a:cubicBezTo>
                      <a:pt x="0" y="96"/>
                      <a:pt x="3" y="84"/>
                      <a:pt x="8" y="81"/>
                    </a:cubicBezTo>
                    <a:cubicBezTo>
                      <a:pt x="19" y="74"/>
                      <a:pt x="19" y="74"/>
                      <a:pt x="19" y="74"/>
                    </a:cubicBezTo>
                    <a:cubicBezTo>
                      <a:pt x="90" y="29"/>
                      <a:pt x="195" y="2"/>
                      <a:pt x="287" y="0"/>
                    </a:cubicBezTo>
                    <a:cubicBezTo>
                      <a:pt x="305" y="0"/>
                      <a:pt x="323" y="1"/>
                      <a:pt x="339" y="3"/>
                    </a:cubicBezTo>
                    <a:cubicBezTo>
                      <a:pt x="356" y="4"/>
                      <a:pt x="371" y="7"/>
                      <a:pt x="386" y="11"/>
                    </a:cubicBezTo>
                    <a:cubicBezTo>
                      <a:pt x="386" y="11"/>
                      <a:pt x="386" y="11"/>
                      <a:pt x="386" y="11"/>
                    </a:cubicBezTo>
                    <a:cubicBezTo>
                      <a:pt x="412" y="18"/>
                      <a:pt x="433" y="28"/>
                      <a:pt x="446" y="41"/>
                    </a:cubicBezTo>
                    <a:cubicBezTo>
                      <a:pt x="459" y="52"/>
                      <a:pt x="467" y="66"/>
                      <a:pt x="468" y="80"/>
                    </a:cubicBezTo>
                    <a:cubicBezTo>
                      <a:pt x="470" y="95"/>
                      <a:pt x="466" y="110"/>
                      <a:pt x="456" y="126"/>
                    </a:cubicBezTo>
                    <a:cubicBezTo>
                      <a:pt x="445" y="145"/>
                      <a:pt x="424" y="164"/>
                      <a:pt x="395" y="183"/>
                    </a:cubicBezTo>
                    <a:cubicBezTo>
                      <a:pt x="393" y="184"/>
                      <a:pt x="393" y="184"/>
                      <a:pt x="393" y="184"/>
                    </a:cubicBezTo>
                    <a:cubicBezTo>
                      <a:pt x="384" y="188"/>
                      <a:pt x="374" y="196"/>
                      <a:pt x="362" y="190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9"/>
              <p:cNvSpPr>
                <a:spLocks/>
              </p:cNvSpPr>
              <p:nvPr/>
            </p:nvSpPr>
            <p:spPr bwMode="auto">
              <a:xfrm>
                <a:off x="4136114" y="5586888"/>
                <a:ext cx="150895" cy="88086"/>
              </a:xfrm>
              <a:custGeom>
                <a:avLst/>
                <a:gdLst>
                  <a:gd name="T0" fmla="*/ 68 w 83"/>
                  <a:gd name="T1" fmla="*/ 3 h 48"/>
                  <a:gd name="T2" fmla="*/ 78 w 83"/>
                  <a:gd name="T3" fmla="*/ 8 h 48"/>
                  <a:gd name="T4" fmla="*/ 83 w 83"/>
                  <a:gd name="T5" fmla="*/ 16 h 48"/>
                  <a:gd name="T6" fmla="*/ 80 w 83"/>
                  <a:gd name="T7" fmla="*/ 26 h 48"/>
                  <a:gd name="T8" fmla="*/ 71 w 83"/>
                  <a:gd name="T9" fmla="*/ 35 h 48"/>
                  <a:gd name="T10" fmla="*/ 71 w 83"/>
                  <a:gd name="T11" fmla="*/ 35 h 48"/>
                  <a:gd name="T12" fmla="*/ 70 w 83"/>
                  <a:gd name="T13" fmla="*/ 35 h 48"/>
                  <a:gd name="T14" fmla="*/ 63 w 83"/>
                  <a:gd name="T15" fmla="*/ 39 h 48"/>
                  <a:gd name="T16" fmla="*/ 56 w 83"/>
                  <a:gd name="T17" fmla="*/ 42 h 48"/>
                  <a:gd name="T18" fmla="*/ 15 w 83"/>
                  <a:gd name="T19" fmla="*/ 44 h 48"/>
                  <a:gd name="T20" fmla="*/ 5 w 83"/>
                  <a:gd name="T21" fmla="*/ 39 h 48"/>
                  <a:gd name="T22" fmla="*/ 0 w 83"/>
                  <a:gd name="T23" fmla="*/ 31 h 48"/>
                  <a:gd name="T24" fmla="*/ 3 w 83"/>
                  <a:gd name="T25" fmla="*/ 21 h 48"/>
                  <a:gd name="T26" fmla="*/ 13 w 83"/>
                  <a:gd name="T27" fmla="*/ 12 h 48"/>
                  <a:gd name="T28" fmla="*/ 13 w 83"/>
                  <a:gd name="T29" fmla="*/ 12 h 48"/>
                  <a:gd name="T30" fmla="*/ 20 w 83"/>
                  <a:gd name="T31" fmla="*/ 8 h 48"/>
                  <a:gd name="T32" fmla="*/ 27 w 83"/>
                  <a:gd name="T33" fmla="*/ 5 h 48"/>
                  <a:gd name="T34" fmla="*/ 68 w 83"/>
                  <a:gd name="T35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48">
                    <a:moveTo>
                      <a:pt x="68" y="3"/>
                    </a:moveTo>
                    <a:cubicBezTo>
                      <a:pt x="72" y="4"/>
                      <a:pt x="76" y="6"/>
                      <a:pt x="78" y="8"/>
                    </a:cubicBezTo>
                    <a:cubicBezTo>
                      <a:pt x="81" y="10"/>
                      <a:pt x="82" y="13"/>
                      <a:pt x="83" y="16"/>
                    </a:cubicBezTo>
                    <a:cubicBezTo>
                      <a:pt x="83" y="19"/>
                      <a:pt x="82" y="22"/>
                      <a:pt x="80" y="26"/>
                    </a:cubicBezTo>
                    <a:cubicBezTo>
                      <a:pt x="79" y="29"/>
                      <a:pt x="75" y="32"/>
                      <a:pt x="71" y="35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6"/>
                      <a:pt x="66" y="38"/>
                      <a:pt x="63" y="39"/>
                    </a:cubicBezTo>
                    <a:cubicBezTo>
                      <a:pt x="61" y="40"/>
                      <a:pt x="58" y="41"/>
                      <a:pt x="56" y="42"/>
                    </a:cubicBezTo>
                    <a:cubicBezTo>
                      <a:pt x="42" y="46"/>
                      <a:pt x="27" y="48"/>
                      <a:pt x="15" y="44"/>
                    </a:cubicBezTo>
                    <a:cubicBezTo>
                      <a:pt x="11" y="43"/>
                      <a:pt x="7" y="41"/>
                      <a:pt x="5" y="39"/>
                    </a:cubicBezTo>
                    <a:cubicBezTo>
                      <a:pt x="2" y="37"/>
                      <a:pt x="1" y="34"/>
                      <a:pt x="0" y="31"/>
                    </a:cubicBezTo>
                    <a:cubicBezTo>
                      <a:pt x="0" y="28"/>
                      <a:pt x="1" y="25"/>
                      <a:pt x="3" y="21"/>
                    </a:cubicBezTo>
                    <a:cubicBezTo>
                      <a:pt x="5" y="18"/>
                      <a:pt x="8" y="15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11"/>
                      <a:pt x="17" y="9"/>
                      <a:pt x="20" y="8"/>
                    </a:cubicBezTo>
                    <a:cubicBezTo>
                      <a:pt x="22" y="7"/>
                      <a:pt x="25" y="6"/>
                      <a:pt x="27" y="5"/>
                    </a:cubicBezTo>
                    <a:cubicBezTo>
                      <a:pt x="41" y="1"/>
                      <a:pt x="57" y="0"/>
                      <a:pt x="68" y="3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0"/>
              <p:cNvSpPr>
                <a:spLocks/>
              </p:cNvSpPr>
              <p:nvPr/>
            </p:nvSpPr>
            <p:spPr bwMode="auto">
              <a:xfrm>
                <a:off x="4295435" y="5586888"/>
                <a:ext cx="239748" cy="49788"/>
              </a:xfrm>
              <a:custGeom>
                <a:avLst/>
                <a:gdLst>
                  <a:gd name="T0" fmla="*/ 0 w 132"/>
                  <a:gd name="T1" fmla="*/ 19 h 27"/>
                  <a:gd name="T2" fmla="*/ 1 w 132"/>
                  <a:gd name="T3" fmla="*/ 14 h 27"/>
                  <a:gd name="T4" fmla="*/ 11 w 132"/>
                  <a:gd name="T5" fmla="*/ 7 h 27"/>
                  <a:gd name="T6" fmla="*/ 13 w 132"/>
                  <a:gd name="T7" fmla="*/ 6 h 27"/>
                  <a:gd name="T8" fmla="*/ 16 w 132"/>
                  <a:gd name="T9" fmla="*/ 6 h 27"/>
                  <a:gd name="T10" fmla="*/ 16 w 132"/>
                  <a:gd name="T11" fmla="*/ 6 h 27"/>
                  <a:gd name="T12" fmla="*/ 16 w 132"/>
                  <a:gd name="T13" fmla="*/ 6 h 27"/>
                  <a:gd name="T14" fmla="*/ 120 w 132"/>
                  <a:gd name="T15" fmla="*/ 0 h 27"/>
                  <a:gd name="T16" fmla="*/ 127 w 132"/>
                  <a:gd name="T17" fmla="*/ 1 h 27"/>
                  <a:gd name="T18" fmla="*/ 127 w 132"/>
                  <a:gd name="T19" fmla="*/ 1 h 27"/>
                  <a:gd name="T20" fmla="*/ 130 w 132"/>
                  <a:gd name="T21" fmla="*/ 4 h 27"/>
                  <a:gd name="T22" fmla="*/ 132 w 132"/>
                  <a:gd name="T23" fmla="*/ 8 h 27"/>
                  <a:gd name="T24" fmla="*/ 131 w 132"/>
                  <a:gd name="T25" fmla="*/ 13 h 27"/>
                  <a:gd name="T26" fmla="*/ 121 w 132"/>
                  <a:gd name="T27" fmla="*/ 20 h 27"/>
                  <a:gd name="T28" fmla="*/ 118 w 132"/>
                  <a:gd name="T29" fmla="*/ 21 h 27"/>
                  <a:gd name="T30" fmla="*/ 115 w 132"/>
                  <a:gd name="T31" fmla="*/ 21 h 27"/>
                  <a:gd name="T32" fmla="*/ 115 w 132"/>
                  <a:gd name="T33" fmla="*/ 21 h 27"/>
                  <a:gd name="T34" fmla="*/ 115 w 132"/>
                  <a:gd name="T35" fmla="*/ 21 h 27"/>
                  <a:gd name="T36" fmla="*/ 11 w 132"/>
                  <a:gd name="T37" fmla="*/ 27 h 27"/>
                  <a:gd name="T38" fmla="*/ 4 w 132"/>
                  <a:gd name="T39" fmla="*/ 26 h 27"/>
                  <a:gd name="T40" fmla="*/ 1 w 132"/>
                  <a:gd name="T41" fmla="*/ 23 h 27"/>
                  <a:gd name="T42" fmla="*/ 0 w 132"/>
                  <a:gd name="T4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2" h="27">
                    <a:moveTo>
                      <a:pt x="0" y="19"/>
                    </a:moveTo>
                    <a:cubicBezTo>
                      <a:pt x="0" y="17"/>
                      <a:pt x="0" y="16"/>
                      <a:pt x="1" y="14"/>
                    </a:cubicBezTo>
                    <a:cubicBezTo>
                      <a:pt x="2" y="11"/>
                      <a:pt x="6" y="8"/>
                      <a:pt x="11" y="7"/>
                    </a:cubicBezTo>
                    <a:cubicBezTo>
                      <a:pt x="11" y="6"/>
                      <a:pt x="12" y="6"/>
                      <a:pt x="13" y="6"/>
                    </a:cubicBezTo>
                    <a:cubicBezTo>
                      <a:pt x="14" y="6"/>
                      <a:pt x="15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2" y="0"/>
                      <a:pt x="125" y="1"/>
                      <a:pt x="127" y="1"/>
                    </a:cubicBezTo>
                    <a:cubicBezTo>
                      <a:pt x="127" y="1"/>
                      <a:pt x="127" y="1"/>
                      <a:pt x="127" y="1"/>
                    </a:cubicBezTo>
                    <a:cubicBezTo>
                      <a:pt x="128" y="2"/>
                      <a:pt x="129" y="3"/>
                      <a:pt x="130" y="4"/>
                    </a:cubicBezTo>
                    <a:cubicBezTo>
                      <a:pt x="131" y="5"/>
                      <a:pt x="131" y="7"/>
                      <a:pt x="132" y="8"/>
                    </a:cubicBezTo>
                    <a:cubicBezTo>
                      <a:pt x="132" y="10"/>
                      <a:pt x="131" y="11"/>
                      <a:pt x="131" y="13"/>
                    </a:cubicBezTo>
                    <a:cubicBezTo>
                      <a:pt x="129" y="16"/>
                      <a:pt x="125" y="19"/>
                      <a:pt x="121" y="20"/>
                    </a:cubicBezTo>
                    <a:cubicBezTo>
                      <a:pt x="120" y="21"/>
                      <a:pt x="119" y="21"/>
                      <a:pt x="118" y="21"/>
                    </a:cubicBezTo>
                    <a:cubicBezTo>
                      <a:pt x="117" y="21"/>
                      <a:pt x="116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7"/>
                      <a:pt x="6" y="26"/>
                      <a:pt x="4" y="26"/>
                    </a:cubicBezTo>
                    <a:cubicBezTo>
                      <a:pt x="3" y="25"/>
                      <a:pt x="2" y="24"/>
                      <a:pt x="1" y="23"/>
                    </a:cubicBezTo>
                    <a:cubicBezTo>
                      <a:pt x="0" y="22"/>
                      <a:pt x="0" y="20"/>
                      <a:pt x="0" y="19"/>
                    </a:cubicBezTo>
                    <a:close/>
                  </a:path>
                </a:pathLst>
              </a:custGeom>
              <a:solidFill>
                <a:srgbClr val="F583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Rectangle 101"/>
            <p:cNvSpPr>
              <a:spLocks noChangeArrowheads="1"/>
            </p:cNvSpPr>
            <p:nvPr/>
          </p:nvSpPr>
          <p:spPr bwMode="auto">
            <a:xfrm>
              <a:off x="1016026" y="6349870"/>
              <a:ext cx="30031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Heavy" panose="020B0903020102020204" pitchFamily="34" charset="0"/>
                </a:rPr>
                <a:t>CISTER</a:t>
              </a:r>
              <a:r>
                <a:rPr kumimoji="0" lang="en-US" altLang="en-US" sz="1200" b="0" i="0" u="none" strike="noStrike" cap="none" normalizeH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Heavy" panose="020B0903020102020204" pitchFamily="34" charset="0"/>
                </a:rPr>
                <a:t> </a:t>
              </a:r>
              <a:r>
                <a:rPr kumimoji="0" lang="en-US" altLang="en-US" sz="1200" b="0" i="0" u="none" strike="noStrike" cap="none" normalizeH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Medium" panose="020B0603020102020204" pitchFamily="34" charset="0"/>
                </a:rPr>
                <a:t>– Research Centre in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altLang="en-US" sz="1200" baseline="0" dirty="0">
                  <a:solidFill>
                    <a:srgbClr val="F5834D"/>
                  </a:solidFill>
                  <a:latin typeface="Franklin Gothic Medium" panose="020B0603020102020204" pitchFamily="34" charset="0"/>
                </a:rPr>
                <a:t>Real-Time</a:t>
              </a:r>
              <a:r>
                <a:rPr lang="pt-PT" altLang="en-US" sz="1200" dirty="0">
                  <a:solidFill>
                    <a:srgbClr val="F5834D"/>
                  </a:solidFill>
                  <a:latin typeface="Franklin Gothic Medium" panose="020B0603020102020204" pitchFamily="34" charset="0"/>
                </a:rPr>
                <a:t> &amp; Embedded </a:t>
              </a:r>
              <a:r>
                <a:rPr lang="pt-PT" altLang="en-US" sz="1200" dirty="0">
                  <a:solidFill>
                    <a:srgbClr val="009BC8"/>
                  </a:solidFill>
                  <a:latin typeface="Franklin Gothic Medium" panose="020B0603020102020204" pitchFamily="34" charset="0"/>
                </a:rPr>
                <a:t>Computing Systems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67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207841"/>
            <a:ext cx="12192000" cy="51136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82132" y="6282635"/>
            <a:ext cx="3737043" cy="369332"/>
            <a:chOff x="282132" y="6349870"/>
            <a:chExt cx="3737043" cy="369332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282132" y="6406180"/>
              <a:ext cx="639569" cy="269172"/>
              <a:chOff x="3848111" y="5382375"/>
              <a:chExt cx="851755" cy="358473"/>
            </a:xfrm>
          </p:grpSpPr>
          <p:sp>
            <p:nvSpPr>
              <p:cNvPr id="13" name="Freeform 97"/>
              <p:cNvSpPr>
                <a:spLocks/>
              </p:cNvSpPr>
              <p:nvPr/>
            </p:nvSpPr>
            <p:spPr bwMode="auto">
              <a:xfrm>
                <a:off x="4261733" y="5445950"/>
                <a:ext cx="225960" cy="144768"/>
              </a:xfrm>
              <a:custGeom>
                <a:avLst/>
                <a:gdLst>
                  <a:gd name="T0" fmla="*/ 9 w 125"/>
                  <a:gd name="T1" fmla="*/ 78 h 79"/>
                  <a:gd name="T2" fmla="*/ 9 w 125"/>
                  <a:gd name="T3" fmla="*/ 78 h 79"/>
                  <a:gd name="T4" fmla="*/ 4 w 125"/>
                  <a:gd name="T5" fmla="*/ 76 h 79"/>
                  <a:gd name="T6" fmla="*/ 1 w 125"/>
                  <a:gd name="T7" fmla="*/ 71 h 79"/>
                  <a:gd name="T8" fmla="*/ 2 w 125"/>
                  <a:gd name="T9" fmla="*/ 66 h 79"/>
                  <a:gd name="T10" fmla="*/ 2 w 125"/>
                  <a:gd name="T11" fmla="*/ 66 h 79"/>
                  <a:gd name="T12" fmla="*/ 5 w 125"/>
                  <a:gd name="T13" fmla="*/ 63 h 79"/>
                  <a:gd name="T14" fmla="*/ 99 w 125"/>
                  <a:gd name="T15" fmla="*/ 3 h 79"/>
                  <a:gd name="T16" fmla="*/ 111 w 125"/>
                  <a:gd name="T17" fmla="*/ 0 h 79"/>
                  <a:gd name="T18" fmla="*/ 114 w 125"/>
                  <a:gd name="T19" fmla="*/ 1 h 79"/>
                  <a:gd name="T20" fmla="*/ 117 w 125"/>
                  <a:gd name="T21" fmla="*/ 1 h 79"/>
                  <a:gd name="T22" fmla="*/ 117 w 125"/>
                  <a:gd name="T23" fmla="*/ 1 h 79"/>
                  <a:gd name="T24" fmla="*/ 122 w 125"/>
                  <a:gd name="T25" fmla="*/ 4 h 79"/>
                  <a:gd name="T26" fmla="*/ 125 w 125"/>
                  <a:gd name="T27" fmla="*/ 8 h 79"/>
                  <a:gd name="T28" fmla="*/ 124 w 125"/>
                  <a:gd name="T29" fmla="*/ 14 h 79"/>
                  <a:gd name="T30" fmla="*/ 121 w 125"/>
                  <a:gd name="T31" fmla="*/ 17 h 79"/>
                  <a:gd name="T32" fmla="*/ 27 w 125"/>
                  <a:gd name="T33" fmla="*/ 76 h 79"/>
                  <a:gd name="T34" fmla="*/ 14 w 125"/>
                  <a:gd name="T35" fmla="*/ 79 h 79"/>
                  <a:gd name="T36" fmla="*/ 11 w 125"/>
                  <a:gd name="T37" fmla="*/ 79 h 79"/>
                  <a:gd name="T38" fmla="*/ 9 w 125"/>
                  <a:gd name="T39" fmla="*/ 7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79">
                    <a:moveTo>
                      <a:pt x="9" y="78"/>
                    </a:moveTo>
                    <a:cubicBezTo>
                      <a:pt x="9" y="78"/>
                      <a:pt x="9" y="78"/>
                      <a:pt x="9" y="78"/>
                    </a:cubicBezTo>
                    <a:cubicBezTo>
                      <a:pt x="7" y="78"/>
                      <a:pt x="5" y="77"/>
                      <a:pt x="4" y="76"/>
                    </a:cubicBezTo>
                    <a:cubicBezTo>
                      <a:pt x="2" y="74"/>
                      <a:pt x="1" y="73"/>
                      <a:pt x="1" y="71"/>
                    </a:cubicBezTo>
                    <a:cubicBezTo>
                      <a:pt x="0" y="69"/>
                      <a:pt x="1" y="68"/>
                      <a:pt x="2" y="6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2" y="65"/>
                      <a:pt x="4" y="63"/>
                      <a:pt x="5" y="63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102" y="1"/>
                      <a:pt x="107" y="0"/>
                      <a:pt x="111" y="0"/>
                    </a:cubicBezTo>
                    <a:cubicBezTo>
                      <a:pt x="112" y="0"/>
                      <a:pt x="113" y="1"/>
                      <a:pt x="114" y="1"/>
                    </a:cubicBezTo>
                    <a:cubicBezTo>
                      <a:pt x="115" y="1"/>
                      <a:pt x="116" y="1"/>
                      <a:pt x="117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9" y="2"/>
                      <a:pt x="121" y="3"/>
                      <a:pt x="122" y="4"/>
                    </a:cubicBezTo>
                    <a:cubicBezTo>
                      <a:pt x="123" y="5"/>
                      <a:pt x="124" y="6"/>
                      <a:pt x="125" y="8"/>
                    </a:cubicBezTo>
                    <a:cubicBezTo>
                      <a:pt x="125" y="10"/>
                      <a:pt x="125" y="12"/>
                      <a:pt x="124" y="14"/>
                    </a:cubicBezTo>
                    <a:cubicBezTo>
                      <a:pt x="123" y="15"/>
                      <a:pt x="122" y="16"/>
                      <a:pt x="121" y="17"/>
                    </a:cubicBezTo>
                    <a:cubicBezTo>
                      <a:pt x="27" y="76"/>
                      <a:pt x="27" y="76"/>
                      <a:pt x="27" y="76"/>
                    </a:cubicBezTo>
                    <a:cubicBezTo>
                      <a:pt x="24" y="78"/>
                      <a:pt x="19" y="79"/>
                      <a:pt x="14" y="79"/>
                    </a:cubicBezTo>
                    <a:cubicBezTo>
                      <a:pt x="13" y="79"/>
                      <a:pt x="12" y="79"/>
                      <a:pt x="11" y="79"/>
                    </a:cubicBezTo>
                    <a:cubicBezTo>
                      <a:pt x="11" y="79"/>
                      <a:pt x="10" y="79"/>
                      <a:pt x="9" y="78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8"/>
              <p:cNvSpPr>
                <a:spLocks/>
              </p:cNvSpPr>
              <p:nvPr/>
            </p:nvSpPr>
            <p:spPr bwMode="auto">
              <a:xfrm>
                <a:off x="3848111" y="5382375"/>
                <a:ext cx="851755" cy="358473"/>
              </a:xfrm>
              <a:custGeom>
                <a:avLst/>
                <a:gdLst>
                  <a:gd name="T0" fmla="*/ 362 w 470"/>
                  <a:gd name="T1" fmla="*/ 190 h 196"/>
                  <a:gd name="T2" fmla="*/ 359 w 470"/>
                  <a:gd name="T3" fmla="*/ 174 h 196"/>
                  <a:gd name="T4" fmla="*/ 369 w 470"/>
                  <a:gd name="T5" fmla="*/ 168 h 196"/>
                  <a:gd name="T6" fmla="*/ 420 w 470"/>
                  <a:gd name="T7" fmla="*/ 121 h 196"/>
                  <a:gd name="T8" fmla="*/ 429 w 470"/>
                  <a:gd name="T9" fmla="*/ 87 h 196"/>
                  <a:gd name="T10" fmla="*/ 413 w 470"/>
                  <a:gd name="T11" fmla="*/ 59 h 196"/>
                  <a:gd name="T12" fmla="*/ 364 w 470"/>
                  <a:gd name="T13" fmla="*/ 35 h 196"/>
                  <a:gd name="T14" fmla="*/ 132 w 470"/>
                  <a:gd name="T15" fmla="*/ 52 h 196"/>
                  <a:gd name="T16" fmla="*/ 89 w 470"/>
                  <a:gd name="T17" fmla="*/ 69 h 196"/>
                  <a:gd name="T18" fmla="*/ 48 w 470"/>
                  <a:gd name="T19" fmla="*/ 91 h 196"/>
                  <a:gd name="T20" fmla="*/ 9 w 470"/>
                  <a:gd name="T21" fmla="*/ 100 h 196"/>
                  <a:gd name="T22" fmla="*/ 8 w 470"/>
                  <a:gd name="T23" fmla="*/ 81 h 196"/>
                  <a:gd name="T24" fmla="*/ 19 w 470"/>
                  <a:gd name="T25" fmla="*/ 74 h 196"/>
                  <a:gd name="T26" fmla="*/ 287 w 470"/>
                  <a:gd name="T27" fmla="*/ 0 h 196"/>
                  <a:gd name="T28" fmla="*/ 339 w 470"/>
                  <a:gd name="T29" fmla="*/ 3 h 196"/>
                  <a:gd name="T30" fmla="*/ 386 w 470"/>
                  <a:gd name="T31" fmla="*/ 11 h 196"/>
                  <a:gd name="T32" fmla="*/ 386 w 470"/>
                  <a:gd name="T33" fmla="*/ 11 h 196"/>
                  <a:gd name="T34" fmla="*/ 446 w 470"/>
                  <a:gd name="T35" fmla="*/ 41 h 196"/>
                  <a:gd name="T36" fmla="*/ 468 w 470"/>
                  <a:gd name="T37" fmla="*/ 80 h 196"/>
                  <a:gd name="T38" fmla="*/ 456 w 470"/>
                  <a:gd name="T39" fmla="*/ 126 h 196"/>
                  <a:gd name="T40" fmla="*/ 395 w 470"/>
                  <a:gd name="T41" fmla="*/ 183 h 196"/>
                  <a:gd name="T42" fmla="*/ 393 w 470"/>
                  <a:gd name="T43" fmla="*/ 184 h 196"/>
                  <a:gd name="T44" fmla="*/ 362 w 470"/>
                  <a:gd name="T45" fmla="*/ 19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196">
                    <a:moveTo>
                      <a:pt x="362" y="190"/>
                    </a:moveTo>
                    <a:cubicBezTo>
                      <a:pt x="354" y="187"/>
                      <a:pt x="354" y="178"/>
                      <a:pt x="359" y="174"/>
                    </a:cubicBezTo>
                    <a:cubicBezTo>
                      <a:pt x="369" y="168"/>
                      <a:pt x="369" y="168"/>
                      <a:pt x="369" y="168"/>
                    </a:cubicBezTo>
                    <a:cubicBezTo>
                      <a:pt x="394" y="152"/>
                      <a:pt x="411" y="136"/>
                      <a:pt x="420" y="121"/>
                    </a:cubicBezTo>
                    <a:cubicBezTo>
                      <a:pt x="427" y="109"/>
                      <a:pt x="430" y="98"/>
                      <a:pt x="429" y="87"/>
                    </a:cubicBezTo>
                    <a:cubicBezTo>
                      <a:pt x="428" y="77"/>
                      <a:pt x="422" y="67"/>
                      <a:pt x="413" y="59"/>
                    </a:cubicBezTo>
                    <a:cubicBezTo>
                      <a:pt x="402" y="49"/>
                      <a:pt x="386" y="41"/>
                      <a:pt x="364" y="35"/>
                    </a:cubicBezTo>
                    <a:cubicBezTo>
                      <a:pt x="301" y="18"/>
                      <a:pt x="210" y="26"/>
                      <a:pt x="132" y="52"/>
                    </a:cubicBezTo>
                    <a:cubicBezTo>
                      <a:pt x="117" y="57"/>
                      <a:pt x="102" y="63"/>
                      <a:pt x="89" y="69"/>
                    </a:cubicBezTo>
                    <a:cubicBezTo>
                      <a:pt x="75" y="75"/>
                      <a:pt x="61" y="82"/>
                      <a:pt x="48" y="91"/>
                    </a:cubicBezTo>
                    <a:cubicBezTo>
                      <a:pt x="36" y="98"/>
                      <a:pt x="20" y="105"/>
                      <a:pt x="9" y="100"/>
                    </a:cubicBezTo>
                    <a:cubicBezTo>
                      <a:pt x="0" y="96"/>
                      <a:pt x="3" y="84"/>
                      <a:pt x="8" y="81"/>
                    </a:cubicBezTo>
                    <a:cubicBezTo>
                      <a:pt x="19" y="74"/>
                      <a:pt x="19" y="74"/>
                      <a:pt x="19" y="74"/>
                    </a:cubicBezTo>
                    <a:cubicBezTo>
                      <a:pt x="90" y="29"/>
                      <a:pt x="195" y="2"/>
                      <a:pt x="287" y="0"/>
                    </a:cubicBezTo>
                    <a:cubicBezTo>
                      <a:pt x="305" y="0"/>
                      <a:pt x="323" y="1"/>
                      <a:pt x="339" y="3"/>
                    </a:cubicBezTo>
                    <a:cubicBezTo>
                      <a:pt x="356" y="4"/>
                      <a:pt x="371" y="7"/>
                      <a:pt x="386" y="11"/>
                    </a:cubicBezTo>
                    <a:cubicBezTo>
                      <a:pt x="386" y="11"/>
                      <a:pt x="386" y="11"/>
                      <a:pt x="386" y="11"/>
                    </a:cubicBezTo>
                    <a:cubicBezTo>
                      <a:pt x="412" y="18"/>
                      <a:pt x="433" y="28"/>
                      <a:pt x="446" y="41"/>
                    </a:cubicBezTo>
                    <a:cubicBezTo>
                      <a:pt x="459" y="52"/>
                      <a:pt x="467" y="66"/>
                      <a:pt x="468" y="80"/>
                    </a:cubicBezTo>
                    <a:cubicBezTo>
                      <a:pt x="470" y="95"/>
                      <a:pt x="466" y="110"/>
                      <a:pt x="456" y="126"/>
                    </a:cubicBezTo>
                    <a:cubicBezTo>
                      <a:pt x="445" y="145"/>
                      <a:pt x="424" y="164"/>
                      <a:pt x="395" y="183"/>
                    </a:cubicBezTo>
                    <a:cubicBezTo>
                      <a:pt x="393" y="184"/>
                      <a:pt x="393" y="184"/>
                      <a:pt x="393" y="184"/>
                    </a:cubicBezTo>
                    <a:cubicBezTo>
                      <a:pt x="384" y="188"/>
                      <a:pt x="374" y="196"/>
                      <a:pt x="362" y="190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99"/>
              <p:cNvSpPr>
                <a:spLocks/>
              </p:cNvSpPr>
              <p:nvPr/>
            </p:nvSpPr>
            <p:spPr bwMode="auto">
              <a:xfrm>
                <a:off x="4136114" y="5586888"/>
                <a:ext cx="150895" cy="88086"/>
              </a:xfrm>
              <a:custGeom>
                <a:avLst/>
                <a:gdLst>
                  <a:gd name="T0" fmla="*/ 68 w 83"/>
                  <a:gd name="T1" fmla="*/ 3 h 48"/>
                  <a:gd name="T2" fmla="*/ 78 w 83"/>
                  <a:gd name="T3" fmla="*/ 8 h 48"/>
                  <a:gd name="T4" fmla="*/ 83 w 83"/>
                  <a:gd name="T5" fmla="*/ 16 h 48"/>
                  <a:gd name="T6" fmla="*/ 80 w 83"/>
                  <a:gd name="T7" fmla="*/ 26 h 48"/>
                  <a:gd name="T8" fmla="*/ 71 w 83"/>
                  <a:gd name="T9" fmla="*/ 35 h 48"/>
                  <a:gd name="T10" fmla="*/ 71 w 83"/>
                  <a:gd name="T11" fmla="*/ 35 h 48"/>
                  <a:gd name="T12" fmla="*/ 70 w 83"/>
                  <a:gd name="T13" fmla="*/ 35 h 48"/>
                  <a:gd name="T14" fmla="*/ 63 w 83"/>
                  <a:gd name="T15" fmla="*/ 39 h 48"/>
                  <a:gd name="T16" fmla="*/ 56 w 83"/>
                  <a:gd name="T17" fmla="*/ 42 h 48"/>
                  <a:gd name="T18" fmla="*/ 15 w 83"/>
                  <a:gd name="T19" fmla="*/ 44 h 48"/>
                  <a:gd name="T20" fmla="*/ 5 w 83"/>
                  <a:gd name="T21" fmla="*/ 39 h 48"/>
                  <a:gd name="T22" fmla="*/ 0 w 83"/>
                  <a:gd name="T23" fmla="*/ 31 h 48"/>
                  <a:gd name="T24" fmla="*/ 3 w 83"/>
                  <a:gd name="T25" fmla="*/ 21 h 48"/>
                  <a:gd name="T26" fmla="*/ 13 w 83"/>
                  <a:gd name="T27" fmla="*/ 12 h 48"/>
                  <a:gd name="T28" fmla="*/ 13 w 83"/>
                  <a:gd name="T29" fmla="*/ 12 h 48"/>
                  <a:gd name="T30" fmla="*/ 20 w 83"/>
                  <a:gd name="T31" fmla="*/ 8 h 48"/>
                  <a:gd name="T32" fmla="*/ 27 w 83"/>
                  <a:gd name="T33" fmla="*/ 5 h 48"/>
                  <a:gd name="T34" fmla="*/ 68 w 83"/>
                  <a:gd name="T35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48">
                    <a:moveTo>
                      <a:pt x="68" y="3"/>
                    </a:moveTo>
                    <a:cubicBezTo>
                      <a:pt x="72" y="4"/>
                      <a:pt x="76" y="6"/>
                      <a:pt x="78" y="8"/>
                    </a:cubicBezTo>
                    <a:cubicBezTo>
                      <a:pt x="81" y="10"/>
                      <a:pt x="82" y="13"/>
                      <a:pt x="83" y="16"/>
                    </a:cubicBezTo>
                    <a:cubicBezTo>
                      <a:pt x="83" y="19"/>
                      <a:pt x="82" y="22"/>
                      <a:pt x="80" y="26"/>
                    </a:cubicBezTo>
                    <a:cubicBezTo>
                      <a:pt x="79" y="29"/>
                      <a:pt x="75" y="32"/>
                      <a:pt x="71" y="35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6"/>
                      <a:pt x="66" y="38"/>
                      <a:pt x="63" y="39"/>
                    </a:cubicBezTo>
                    <a:cubicBezTo>
                      <a:pt x="61" y="40"/>
                      <a:pt x="58" y="41"/>
                      <a:pt x="56" y="42"/>
                    </a:cubicBezTo>
                    <a:cubicBezTo>
                      <a:pt x="42" y="46"/>
                      <a:pt x="27" y="48"/>
                      <a:pt x="15" y="44"/>
                    </a:cubicBezTo>
                    <a:cubicBezTo>
                      <a:pt x="11" y="43"/>
                      <a:pt x="7" y="41"/>
                      <a:pt x="5" y="39"/>
                    </a:cubicBezTo>
                    <a:cubicBezTo>
                      <a:pt x="2" y="37"/>
                      <a:pt x="1" y="34"/>
                      <a:pt x="0" y="31"/>
                    </a:cubicBezTo>
                    <a:cubicBezTo>
                      <a:pt x="0" y="28"/>
                      <a:pt x="1" y="25"/>
                      <a:pt x="3" y="21"/>
                    </a:cubicBezTo>
                    <a:cubicBezTo>
                      <a:pt x="5" y="18"/>
                      <a:pt x="8" y="15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11"/>
                      <a:pt x="17" y="9"/>
                      <a:pt x="20" y="8"/>
                    </a:cubicBezTo>
                    <a:cubicBezTo>
                      <a:pt x="22" y="7"/>
                      <a:pt x="25" y="6"/>
                      <a:pt x="27" y="5"/>
                    </a:cubicBezTo>
                    <a:cubicBezTo>
                      <a:pt x="41" y="1"/>
                      <a:pt x="57" y="0"/>
                      <a:pt x="68" y="3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0"/>
              <p:cNvSpPr>
                <a:spLocks/>
              </p:cNvSpPr>
              <p:nvPr/>
            </p:nvSpPr>
            <p:spPr bwMode="auto">
              <a:xfrm>
                <a:off x="4295435" y="5586888"/>
                <a:ext cx="239748" cy="49788"/>
              </a:xfrm>
              <a:custGeom>
                <a:avLst/>
                <a:gdLst>
                  <a:gd name="T0" fmla="*/ 0 w 132"/>
                  <a:gd name="T1" fmla="*/ 19 h 27"/>
                  <a:gd name="T2" fmla="*/ 1 w 132"/>
                  <a:gd name="T3" fmla="*/ 14 h 27"/>
                  <a:gd name="T4" fmla="*/ 11 w 132"/>
                  <a:gd name="T5" fmla="*/ 7 h 27"/>
                  <a:gd name="T6" fmla="*/ 13 w 132"/>
                  <a:gd name="T7" fmla="*/ 6 h 27"/>
                  <a:gd name="T8" fmla="*/ 16 w 132"/>
                  <a:gd name="T9" fmla="*/ 6 h 27"/>
                  <a:gd name="T10" fmla="*/ 16 w 132"/>
                  <a:gd name="T11" fmla="*/ 6 h 27"/>
                  <a:gd name="T12" fmla="*/ 16 w 132"/>
                  <a:gd name="T13" fmla="*/ 6 h 27"/>
                  <a:gd name="T14" fmla="*/ 120 w 132"/>
                  <a:gd name="T15" fmla="*/ 0 h 27"/>
                  <a:gd name="T16" fmla="*/ 127 w 132"/>
                  <a:gd name="T17" fmla="*/ 1 h 27"/>
                  <a:gd name="T18" fmla="*/ 127 w 132"/>
                  <a:gd name="T19" fmla="*/ 1 h 27"/>
                  <a:gd name="T20" fmla="*/ 130 w 132"/>
                  <a:gd name="T21" fmla="*/ 4 h 27"/>
                  <a:gd name="T22" fmla="*/ 132 w 132"/>
                  <a:gd name="T23" fmla="*/ 8 h 27"/>
                  <a:gd name="T24" fmla="*/ 131 w 132"/>
                  <a:gd name="T25" fmla="*/ 13 h 27"/>
                  <a:gd name="T26" fmla="*/ 121 w 132"/>
                  <a:gd name="T27" fmla="*/ 20 h 27"/>
                  <a:gd name="T28" fmla="*/ 118 w 132"/>
                  <a:gd name="T29" fmla="*/ 21 h 27"/>
                  <a:gd name="T30" fmla="*/ 115 w 132"/>
                  <a:gd name="T31" fmla="*/ 21 h 27"/>
                  <a:gd name="T32" fmla="*/ 115 w 132"/>
                  <a:gd name="T33" fmla="*/ 21 h 27"/>
                  <a:gd name="T34" fmla="*/ 115 w 132"/>
                  <a:gd name="T35" fmla="*/ 21 h 27"/>
                  <a:gd name="T36" fmla="*/ 11 w 132"/>
                  <a:gd name="T37" fmla="*/ 27 h 27"/>
                  <a:gd name="T38" fmla="*/ 4 w 132"/>
                  <a:gd name="T39" fmla="*/ 26 h 27"/>
                  <a:gd name="T40" fmla="*/ 1 w 132"/>
                  <a:gd name="T41" fmla="*/ 23 h 27"/>
                  <a:gd name="T42" fmla="*/ 0 w 132"/>
                  <a:gd name="T4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2" h="27">
                    <a:moveTo>
                      <a:pt x="0" y="19"/>
                    </a:moveTo>
                    <a:cubicBezTo>
                      <a:pt x="0" y="17"/>
                      <a:pt x="0" y="16"/>
                      <a:pt x="1" y="14"/>
                    </a:cubicBezTo>
                    <a:cubicBezTo>
                      <a:pt x="2" y="11"/>
                      <a:pt x="6" y="8"/>
                      <a:pt x="11" y="7"/>
                    </a:cubicBezTo>
                    <a:cubicBezTo>
                      <a:pt x="11" y="6"/>
                      <a:pt x="12" y="6"/>
                      <a:pt x="13" y="6"/>
                    </a:cubicBezTo>
                    <a:cubicBezTo>
                      <a:pt x="14" y="6"/>
                      <a:pt x="15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2" y="0"/>
                      <a:pt x="125" y="1"/>
                      <a:pt x="127" y="1"/>
                    </a:cubicBezTo>
                    <a:cubicBezTo>
                      <a:pt x="127" y="1"/>
                      <a:pt x="127" y="1"/>
                      <a:pt x="127" y="1"/>
                    </a:cubicBezTo>
                    <a:cubicBezTo>
                      <a:pt x="128" y="2"/>
                      <a:pt x="129" y="3"/>
                      <a:pt x="130" y="4"/>
                    </a:cubicBezTo>
                    <a:cubicBezTo>
                      <a:pt x="131" y="5"/>
                      <a:pt x="131" y="7"/>
                      <a:pt x="132" y="8"/>
                    </a:cubicBezTo>
                    <a:cubicBezTo>
                      <a:pt x="132" y="10"/>
                      <a:pt x="131" y="11"/>
                      <a:pt x="131" y="13"/>
                    </a:cubicBezTo>
                    <a:cubicBezTo>
                      <a:pt x="129" y="16"/>
                      <a:pt x="125" y="19"/>
                      <a:pt x="121" y="20"/>
                    </a:cubicBezTo>
                    <a:cubicBezTo>
                      <a:pt x="120" y="21"/>
                      <a:pt x="119" y="21"/>
                      <a:pt x="118" y="21"/>
                    </a:cubicBezTo>
                    <a:cubicBezTo>
                      <a:pt x="117" y="21"/>
                      <a:pt x="116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7"/>
                      <a:pt x="6" y="26"/>
                      <a:pt x="4" y="26"/>
                    </a:cubicBezTo>
                    <a:cubicBezTo>
                      <a:pt x="3" y="25"/>
                      <a:pt x="2" y="24"/>
                      <a:pt x="1" y="23"/>
                    </a:cubicBezTo>
                    <a:cubicBezTo>
                      <a:pt x="0" y="22"/>
                      <a:pt x="0" y="20"/>
                      <a:pt x="0" y="19"/>
                    </a:cubicBezTo>
                    <a:close/>
                  </a:path>
                </a:pathLst>
              </a:custGeom>
              <a:solidFill>
                <a:srgbClr val="F583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Rectangle 101"/>
            <p:cNvSpPr>
              <a:spLocks noChangeArrowheads="1"/>
            </p:cNvSpPr>
            <p:nvPr/>
          </p:nvSpPr>
          <p:spPr bwMode="auto">
            <a:xfrm>
              <a:off x="1016026" y="6349870"/>
              <a:ext cx="30031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Heavy" panose="020B0903020102020204" pitchFamily="34" charset="0"/>
                </a:rPr>
                <a:t>CISTER</a:t>
              </a:r>
              <a:r>
                <a:rPr kumimoji="0" lang="en-US" altLang="en-US" sz="1200" b="0" i="0" u="none" strike="noStrike" cap="none" normalizeH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Heavy" panose="020B0903020102020204" pitchFamily="34" charset="0"/>
                </a:rPr>
                <a:t> </a:t>
              </a:r>
              <a:r>
                <a:rPr kumimoji="0" lang="en-US" altLang="en-US" sz="1200" b="0" i="0" u="none" strike="noStrike" cap="none" normalizeH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Medium" panose="020B0603020102020204" pitchFamily="34" charset="0"/>
                </a:rPr>
                <a:t>– Research Centre in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altLang="en-US" sz="1200" baseline="0" dirty="0">
                  <a:solidFill>
                    <a:srgbClr val="F5834D"/>
                  </a:solidFill>
                  <a:latin typeface="Franklin Gothic Medium" panose="020B0603020102020204" pitchFamily="34" charset="0"/>
                </a:rPr>
                <a:t>Real-Time</a:t>
              </a:r>
              <a:r>
                <a:rPr lang="pt-PT" altLang="en-US" sz="1200" dirty="0">
                  <a:solidFill>
                    <a:srgbClr val="F5834D"/>
                  </a:solidFill>
                  <a:latin typeface="Franklin Gothic Medium" panose="020B0603020102020204" pitchFamily="34" charset="0"/>
                </a:rPr>
                <a:t> &amp; Embedded </a:t>
              </a:r>
              <a:r>
                <a:rPr lang="pt-PT" altLang="en-US" sz="1200" dirty="0">
                  <a:solidFill>
                    <a:srgbClr val="009BC8"/>
                  </a:solidFill>
                  <a:latin typeface="Franklin Gothic Medium" panose="020B0603020102020204" pitchFamily="34" charset="0"/>
                </a:rPr>
                <a:t>Computing Systems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endParaRPr>
            </a:p>
          </p:txBody>
        </p:sp>
      </p:grpSp>
      <p:sp>
        <p:nvSpPr>
          <p:cNvPr id="19" name="Footer Placeholder 43"/>
          <p:cNvSpPr>
            <a:spLocks noGrp="1"/>
          </p:cNvSpPr>
          <p:nvPr>
            <p:ph type="ftr" sz="quarter" idx="12"/>
          </p:nvPr>
        </p:nvSpPr>
        <p:spPr>
          <a:xfrm>
            <a:off x="4019174" y="6292654"/>
            <a:ext cx="4028751" cy="365125"/>
          </a:xfrm>
        </p:spPr>
        <p:txBody>
          <a:bodyPr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20" name="Slide Number Placeholder 44"/>
          <p:cNvSpPr>
            <a:spLocks noGrp="1"/>
          </p:cNvSpPr>
          <p:nvPr>
            <p:ph type="sldNum" sz="quarter" idx="13"/>
          </p:nvPr>
        </p:nvSpPr>
        <p:spPr>
          <a:xfrm>
            <a:off x="10857280" y="6103955"/>
            <a:ext cx="1352550" cy="814495"/>
          </a:xfrm>
        </p:spPr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‹#›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Date Placeholder 42"/>
          <p:cNvSpPr>
            <a:spLocks noGrp="1"/>
          </p:cNvSpPr>
          <p:nvPr>
            <p:ph type="dt" sz="half" idx="11"/>
          </p:nvPr>
        </p:nvSpPr>
        <p:spPr>
          <a:xfrm>
            <a:off x="8058463" y="629265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6A383FED-3839-4201-A7FF-D9E9CA29D9C8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3905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Only - no foot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857280" y="6103955"/>
            <a:ext cx="1352550" cy="814495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8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fld id="{62E98804-9DA3-455C-A4D5-5421077B125F}" type="slidenum">
              <a:rPr lang="en-US" sz="6600" smtClean="0"/>
              <a:pPr/>
              <a:t>‹#›</a:t>
            </a:fld>
            <a:endParaRPr lang="en-US" sz="6600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2125" y="708025"/>
            <a:ext cx="10885488" cy="5572125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4pPr marL="1600200" indent="-228600">
              <a:buFontTx/>
              <a:buBlip>
                <a:blip r:embed="rId3"/>
              </a:buBlip>
              <a:defRPr/>
            </a:lvl4pPr>
            <a:lvl5pPr marL="2057400" indent="-228600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318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Only - no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857280" y="6103955"/>
            <a:ext cx="1352550" cy="814495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8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fld id="{3F98CBF5-4FD7-4216-BC71-69807AFE16DD}" type="slidenum">
              <a:rPr lang="en-US" sz="6600" smtClean="0"/>
              <a:pPr/>
              <a:t>‹#›</a:t>
            </a:fld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2125" y="708025"/>
            <a:ext cx="10885488" cy="5572125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4pPr marL="1600200" indent="-228600">
              <a:buFontTx/>
              <a:buBlip>
                <a:blip r:embed="rId3"/>
              </a:buBlip>
              <a:defRPr/>
            </a:lvl4pPr>
            <a:lvl5pPr marL="2057400" indent="-228600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2237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CISTER ima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9" b="9724"/>
          <a:stretch/>
        </p:blipFill>
        <p:spPr>
          <a:xfrm>
            <a:off x="0" y="457200"/>
            <a:ext cx="12192000" cy="572231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207841"/>
            <a:ext cx="12192000" cy="51136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2132" y="6282635"/>
            <a:ext cx="3737043" cy="369332"/>
            <a:chOff x="282132" y="6349870"/>
            <a:chExt cx="3737043" cy="369332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282132" y="6406180"/>
              <a:ext cx="639569" cy="269172"/>
              <a:chOff x="3848111" y="5382375"/>
              <a:chExt cx="851755" cy="358473"/>
            </a:xfrm>
          </p:grpSpPr>
          <p:sp>
            <p:nvSpPr>
              <p:cNvPr id="15" name="Freeform 97"/>
              <p:cNvSpPr>
                <a:spLocks/>
              </p:cNvSpPr>
              <p:nvPr/>
            </p:nvSpPr>
            <p:spPr bwMode="auto">
              <a:xfrm>
                <a:off x="4261733" y="5445950"/>
                <a:ext cx="225960" cy="144768"/>
              </a:xfrm>
              <a:custGeom>
                <a:avLst/>
                <a:gdLst>
                  <a:gd name="T0" fmla="*/ 9 w 125"/>
                  <a:gd name="T1" fmla="*/ 78 h 79"/>
                  <a:gd name="T2" fmla="*/ 9 w 125"/>
                  <a:gd name="T3" fmla="*/ 78 h 79"/>
                  <a:gd name="T4" fmla="*/ 4 w 125"/>
                  <a:gd name="T5" fmla="*/ 76 h 79"/>
                  <a:gd name="T6" fmla="*/ 1 w 125"/>
                  <a:gd name="T7" fmla="*/ 71 h 79"/>
                  <a:gd name="T8" fmla="*/ 2 w 125"/>
                  <a:gd name="T9" fmla="*/ 66 h 79"/>
                  <a:gd name="T10" fmla="*/ 2 w 125"/>
                  <a:gd name="T11" fmla="*/ 66 h 79"/>
                  <a:gd name="T12" fmla="*/ 5 w 125"/>
                  <a:gd name="T13" fmla="*/ 63 h 79"/>
                  <a:gd name="T14" fmla="*/ 99 w 125"/>
                  <a:gd name="T15" fmla="*/ 3 h 79"/>
                  <a:gd name="T16" fmla="*/ 111 w 125"/>
                  <a:gd name="T17" fmla="*/ 0 h 79"/>
                  <a:gd name="T18" fmla="*/ 114 w 125"/>
                  <a:gd name="T19" fmla="*/ 1 h 79"/>
                  <a:gd name="T20" fmla="*/ 117 w 125"/>
                  <a:gd name="T21" fmla="*/ 1 h 79"/>
                  <a:gd name="T22" fmla="*/ 117 w 125"/>
                  <a:gd name="T23" fmla="*/ 1 h 79"/>
                  <a:gd name="T24" fmla="*/ 122 w 125"/>
                  <a:gd name="T25" fmla="*/ 4 h 79"/>
                  <a:gd name="T26" fmla="*/ 125 w 125"/>
                  <a:gd name="T27" fmla="*/ 8 h 79"/>
                  <a:gd name="T28" fmla="*/ 124 w 125"/>
                  <a:gd name="T29" fmla="*/ 14 h 79"/>
                  <a:gd name="T30" fmla="*/ 121 w 125"/>
                  <a:gd name="T31" fmla="*/ 17 h 79"/>
                  <a:gd name="T32" fmla="*/ 27 w 125"/>
                  <a:gd name="T33" fmla="*/ 76 h 79"/>
                  <a:gd name="T34" fmla="*/ 14 w 125"/>
                  <a:gd name="T35" fmla="*/ 79 h 79"/>
                  <a:gd name="T36" fmla="*/ 11 w 125"/>
                  <a:gd name="T37" fmla="*/ 79 h 79"/>
                  <a:gd name="T38" fmla="*/ 9 w 125"/>
                  <a:gd name="T39" fmla="*/ 7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79">
                    <a:moveTo>
                      <a:pt x="9" y="78"/>
                    </a:moveTo>
                    <a:cubicBezTo>
                      <a:pt x="9" y="78"/>
                      <a:pt x="9" y="78"/>
                      <a:pt x="9" y="78"/>
                    </a:cubicBezTo>
                    <a:cubicBezTo>
                      <a:pt x="7" y="78"/>
                      <a:pt x="5" y="77"/>
                      <a:pt x="4" y="76"/>
                    </a:cubicBezTo>
                    <a:cubicBezTo>
                      <a:pt x="2" y="74"/>
                      <a:pt x="1" y="73"/>
                      <a:pt x="1" y="71"/>
                    </a:cubicBezTo>
                    <a:cubicBezTo>
                      <a:pt x="0" y="69"/>
                      <a:pt x="1" y="68"/>
                      <a:pt x="2" y="6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2" y="65"/>
                      <a:pt x="4" y="63"/>
                      <a:pt x="5" y="63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102" y="1"/>
                      <a:pt x="107" y="0"/>
                      <a:pt x="111" y="0"/>
                    </a:cubicBezTo>
                    <a:cubicBezTo>
                      <a:pt x="112" y="0"/>
                      <a:pt x="113" y="1"/>
                      <a:pt x="114" y="1"/>
                    </a:cubicBezTo>
                    <a:cubicBezTo>
                      <a:pt x="115" y="1"/>
                      <a:pt x="116" y="1"/>
                      <a:pt x="117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9" y="2"/>
                      <a:pt x="121" y="3"/>
                      <a:pt x="122" y="4"/>
                    </a:cubicBezTo>
                    <a:cubicBezTo>
                      <a:pt x="123" y="5"/>
                      <a:pt x="124" y="6"/>
                      <a:pt x="125" y="8"/>
                    </a:cubicBezTo>
                    <a:cubicBezTo>
                      <a:pt x="125" y="10"/>
                      <a:pt x="125" y="12"/>
                      <a:pt x="124" y="14"/>
                    </a:cubicBezTo>
                    <a:cubicBezTo>
                      <a:pt x="123" y="15"/>
                      <a:pt x="122" y="16"/>
                      <a:pt x="121" y="17"/>
                    </a:cubicBezTo>
                    <a:cubicBezTo>
                      <a:pt x="27" y="76"/>
                      <a:pt x="27" y="76"/>
                      <a:pt x="27" y="76"/>
                    </a:cubicBezTo>
                    <a:cubicBezTo>
                      <a:pt x="24" y="78"/>
                      <a:pt x="19" y="79"/>
                      <a:pt x="14" y="79"/>
                    </a:cubicBezTo>
                    <a:cubicBezTo>
                      <a:pt x="13" y="79"/>
                      <a:pt x="12" y="79"/>
                      <a:pt x="11" y="79"/>
                    </a:cubicBezTo>
                    <a:cubicBezTo>
                      <a:pt x="11" y="79"/>
                      <a:pt x="10" y="79"/>
                      <a:pt x="9" y="78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98"/>
              <p:cNvSpPr>
                <a:spLocks/>
              </p:cNvSpPr>
              <p:nvPr/>
            </p:nvSpPr>
            <p:spPr bwMode="auto">
              <a:xfrm>
                <a:off x="3848111" y="5382375"/>
                <a:ext cx="851755" cy="358473"/>
              </a:xfrm>
              <a:custGeom>
                <a:avLst/>
                <a:gdLst>
                  <a:gd name="T0" fmla="*/ 362 w 470"/>
                  <a:gd name="T1" fmla="*/ 190 h 196"/>
                  <a:gd name="T2" fmla="*/ 359 w 470"/>
                  <a:gd name="T3" fmla="*/ 174 h 196"/>
                  <a:gd name="T4" fmla="*/ 369 w 470"/>
                  <a:gd name="T5" fmla="*/ 168 h 196"/>
                  <a:gd name="T6" fmla="*/ 420 w 470"/>
                  <a:gd name="T7" fmla="*/ 121 h 196"/>
                  <a:gd name="T8" fmla="*/ 429 w 470"/>
                  <a:gd name="T9" fmla="*/ 87 h 196"/>
                  <a:gd name="T10" fmla="*/ 413 w 470"/>
                  <a:gd name="T11" fmla="*/ 59 h 196"/>
                  <a:gd name="T12" fmla="*/ 364 w 470"/>
                  <a:gd name="T13" fmla="*/ 35 h 196"/>
                  <a:gd name="T14" fmla="*/ 132 w 470"/>
                  <a:gd name="T15" fmla="*/ 52 h 196"/>
                  <a:gd name="T16" fmla="*/ 89 w 470"/>
                  <a:gd name="T17" fmla="*/ 69 h 196"/>
                  <a:gd name="T18" fmla="*/ 48 w 470"/>
                  <a:gd name="T19" fmla="*/ 91 h 196"/>
                  <a:gd name="T20" fmla="*/ 9 w 470"/>
                  <a:gd name="T21" fmla="*/ 100 h 196"/>
                  <a:gd name="T22" fmla="*/ 8 w 470"/>
                  <a:gd name="T23" fmla="*/ 81 h 196"/>
                  <a:gd name="T24" fmla="*/ 19 w 470"/>
                  <a:gd name="T25" fmla="*/ 74 h 196"/>
                  <a:gd name="T26" fmla="*/ 287 w 470"/>
                  <a:gd name="T27" fmla="*/ 0 h 196"/>
                  <a:gd name="T28" fmla="*/ 339 w 470"/>
                  <a:gd name="T29" fmla="*/ 3 h 196"/>
                  <a:gd name="T30" fmla="*/ 386 w 470"/>
                  <a:gd name="T31" fmla="*/ 11 h 196"/>
                  <a:gd name="T32" fmla="*/ 386 w 470"/>
                  <a:gd name="T33" fmla="*/ 11 h 196"/>
                  <a:gd name="T34" fmla="*/ 446 w 470"/>
                  <a:gd name="T35" fmla="*/ 41 h 196"/>
                  <a:gd name="T36" fmla="*/ 468 w 470"/>
                  <a:gd name="T37" fmla="*/ 80 h 196"/>
                  <a:gd name="T38" fmla="*/ 456 w 470"/>
                  <a:gd name="T39" fmla="*/ 126 h 196"/>
                  <a:gd name="T40" fmla="*/ 395 w 470"/>
                  <a:gd name="T41" fmla="*/ 183 h 196"/>
                  <a:gd name="T42" fmla="*/ 393 w 470"/>
                  <a:gd name="T43" fmla="*/ 184 h 196"/>
                  <a:gd name="T44" fmla="*/ 362 w 470"/>
                  <a:gd name="T45" fmla="*/ 19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196">
                    <a:moveTo>
                      <a:pt x="362" y="190"/>
                    </a:moveTo>
                    <a:cubicBezTo>
                      <a:pt x="354" y="187"/>
                      <a:pt x="354" y="178"/>
                      <a:pt x="359" y="174"/>
                    </a:cubicBezTo>
                    <a:cubicBezTo>
                      <a:pt x="369" y="168"/>
                      <a:pt x="369" y="168"/>
                      <a:pt x="369" y="168"/>
                    </a:cubicBezTo>
                    <a:cubicBezTo>
                      <a:pt x="394" y="152"/>
                      <a:pt x="411" y="136"/>
                      <a:pt x="420" y="121"/>
                    </a:cubicBezTo>
                    <a:cubicBezTo>
                      <a:pt x="427" y="109"/>
                      <a:pt x="430" y="98"/>
                      <a:pt x="429" y="87"/>
                    </a:cubicBezTo>
                    <a:cubicBezTo>
                      <a:pt x="428" y="77"/>
                      <a:pt x="422" y="67"/>
                      <a:pt x="413" y="59"/>
                    </a:cubicBezTo>
                    <a:cubicBezTo>
                      <a:pt x="402" y="49"/>
                      <a:pt x="386" y="41"/>
                      <a:pt x="364" y="35"/>
                    </a:cubicBezTo>
                    <a:cubicBezTo>
                      <a:pt x="301" y="18"/>
                      <a:pt x="210" y="26"/>
                      <a:pt x="132" y="52"/>
                    </a:cubicBezTo>
                    <a:cubicBezTo>
                      <a:pt x="117" y="57"/>
                      <a:pt x="102" y="63"/>
                      <a:pt x="89" y="69"/>
                    </a:cubicBezTo>
                    <a:cubicBezTo>
                      <a:pt x="75" y="75"/>
                      <a:pt x="61" y="82"/>
                      <a:pt x="48" y="91"/>
                    </a:cubicBezTo>
                    <a:cubicBezTo>
                      <a:pt x="36" y="98"/>
                      <a:pt x="20" y="105"/>
                      <a:pt x="9" y="100"/>
                    </a:cubicBezTo>
                    <a:cubicBezTo>
                      <a:pt x="0" y="96"/>
                      <a:pt x="3" y="84"/>
                      <a:pt x="8" y="81"/>
                    </a:cubicBezTo>
                    <a:cubicBezTo>
                      <a:pt x="19" y="74"/>
                      <a:pt x="19" y="74"/>
                      <a:pt x="19" y="74"/>
                    </a:cubicBezTo>
                    <a:cubicBezTo>
                      <a:pt x="90" y="29"/>
                      <a:pt x="195" y="2"/>
                      <a:pt x="287" y="0"/>
                    </a:cubicBezTo>
                    <a:cubicBezTo>
                      <a:pt x="305" y="0"/>
                      <a:pt x="323" y="1"/>
                      <a:pt x="339" y="3"/>
                    </a:cubicBezTo>
                    <a:cubicBezTo>
                      <a:pt x="356" y="4"/>
                      <a:pt x="371" y="7"/>
                      <a:pt x="386" y="11"/>
                    </a:cubicBezTo>
                    <a:cubicBezTo>
                      <a:pt x="386" y="11"/>
                      <a:pt x="386" y="11"/>
                      <a:pt x="386" y="11"/>
                    </a:cubicBezTo>
                    <a:cubicBezTo>
                      <a:pt x="412" y="18"/>
                      <a:pt x="433" y="28"/>
                      <a:pt x="446" y="41"/>
                    </a:cubicBezTo>
                    <a:cubicBezTo>
                      <a:pt x="459" y="52"/>
                      <a:pt x="467" y="66"/>
                      <a:pt x="468" y="80"/>
                    </a:cubicBezTo>
                    <a:cubicBezTo>
                      <a:pt x="470" y="95"/>
                      <a:pt x="466" y="110"/>
                      <a:pt x="456" y="126"/>
                    </a:cubicBezTo>
                    <a:cubicBezTo>
                      <a:pt x="445" y="145"/>
                      <a:pt x="424" y="164"/>
                      <a:pt x="395" y="183"/>
                    </a:cubicBezTo>
                    <a:cubicBezTo>
                      <a:pt x="393" y="184"/>
                      <a:pt x="393" y="184"/>
                      <a:pt x="393" y="184"/>
                    </a:cubicBezTo>
                    <a:cubicBezTo>
                      <a:pt x="384" y="188"/>
                      <a:pt x="374" y="196"/>
                      <a:pt x="362" y="190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9"/>
              <p:cNvSpPr>
                <a:spLocks/>
              </p:cNvSpPr>
              <p:nvPr/>
            </p:nvSpPr>
            <p:spPr bwMode="auto">
              <a:xfrm>
                <a:off x="4136114" y="5586888"/>
                <a:ext cx="150895" cy="88086"/>
              </a:xfrm>
              <a:custGeom>
                <a:avLst/>
                <a:gdLst>
                  <a:gd name="T0" fmla="*/ 68 w 83"/>
                  <a:gd name="T1" fmla="*/ 3 h 48"/>
                  <a:gd name="T2" fmla="*/ 78 w 83"/>
                  <a:gd name="T3" fmla="*/ 8 h 48"/>
                  <a:gd name="T4" fmla="*/ 83 w 83"/>
                  <a:gd name="T5" fmla="*/ 16 h 48"/>
                  <a:gd name="T6" fmla="*/ 80 w 83"/>
                  <a:gd name="T7" fmla="*/ 26 h 48"/>
                  <a:gd name="T8" fmla="*/ 71 w 83"/>
                  <a:gd name="T9" fmla="*/ 35 h 48"/>
                  <a:gd name="T10" fmla="*/ 71 w 83"/>
                  <a:gd name="T11" fmla="*/ 35 h 48"/>
                  <a:gd name="T12" fmla="*/ 70 w 83"/>
                  <a:gd name="T13" fmla="*/ 35 h 48"/>
                  <a:gd name="T14" fmla="*/ 63 w 83"/>
                  <a:gd name="T15" fmla="*/ 39 h 48"/>
                  <a:gd name="T16" fmla="*/ 56 w 83"/>
                  <a:gd name="T17" fmla="*/ 42 h 48"/>
                  <a:gd name="T18" fmla="*/ 15 w 83"/>
                  <a:gd name="T19" fmla="*/ 44 h 48"/>
                  <a:gd name="T20" fmla="*/ 5 w 83"/>
                  <a:gd name="T21" fmla="*/ 39 h 48"/>
                  <a:gd name="T22" fmla="*/ 0 w 83"/>
                  <a:gd name="T23" fmla="*/ 31 h 48"/>
                  <a:gd name="T24" fmla="*/ 3 w 83"/>
                  <a:gd name="T25" fmla="*/ 21 h 48"/>
                  <a:gd name="T26" fmla="*/ 13 w 83"/>
                  <a:gd name="T27" fmla="*/ 12 h 48"/>
                  <a:gd name="T28" fmla="*/ 13 w 83"/>
                  <a:gd name="T29" fmla="*/ 12 h 48"/>
                  <a:gd name="T30" fmla="*/ 20 w 83"/>
                  <a:gd name="T31" fmla="*/ 8 h 48"/>
                  <a:gd name="T32" fmla="*/ 27 w 83"/>
                  <a:gd name="T33" fmla="*/ 5 h 48"/>
                  <a:gd name="T34" fmla="*/ 68 w 83"/>
                  <a:gd name="T35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48">
                    <a:moveTo>
                      <a:pt x="68" y="3"/>
                    </a:moveTo>
                    <a:cubicBezTo>
                      <a:pt x="72" y="4"/>
                      <a:pt x="76" y="6"/>
                      <a:pt x="78" y="8"/>
                    </a:cubicBezTo>
                    <a:cubicBezTo>
                      <a:pt x="81" y="10"/>
                      <a:pt x="82" y="13"/>
                      <a:pt x="83" y="16"/>
                    </a:cubicBezTo>
                    <a:cubicBezTo>
                      <a:pt x="83" y="19"/>
                      <a:pt x="82" y="22"/>
                      <a:pt x="80" y="26"/>
                    </a:cubicBezTo>
                    <a:cubicBezTo>
                      <a:pt x="79" y="29"/>
                      <a:pt x="75" y="32"/>
                      <a:pt x="71" y="35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6"/>
                      <a:pt x="66" y="38"/>
                      <a:pt x="63" y="39"/>
                    </a:cubicBezTo>
                    <a:cubicBezTo>
                      <a:pt x="61" y="40"/>
                      <a:pt x="58" y="41"/>
                      <a:pt x="56" y="42"/>
                    </a:cubicBezTo>
                    <a:cubicBezTo>
                      <a:pt x="42" y="46"/>
                      <a:pt x="27" y="48"/>
                      <a:pt x="15" y="44"/>
                    </a:cubicBezTo>
                    <a:cubicBezTo>
                      <a:pt x="11" y="43"/>
                      <a:pt x="7" y="41"/>
                      <a:pt x="5" y="39"/>
                    </a:cubicBezTo>
                    <a:cubicBezTo>
                      <a:pt x="2" y="37"/>
                      <a:pt x="1" y="34"/>
                      <a:pt x="0" y="31"/>
                    </a:cubicBezTo>
                    <a:cubicBezTo>
                      <a:pt x="0" y="28"/>
                      <a:pt x="1" y="25"/>
                      <a:pt x="3" y="21"/>
                    </a:cubicBezTo>
                    <a:cubicBezTo>
                      <a:pt x="5" y="18"/>
                      <a:pt x="8" y="15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11"/>
                      <a:pt x="17" y="9"/>
                      <a:pt x="20" y="8"/>
                    </a:cubicBezTo>
                    <a:cubicBezTo>
                      <a:pt x="22" y="7"/>
                      <a:pt x="25" y="6"/>
                      <a:pt x="27" y="5"/>
                    </a:cubicBezTo>
                    <a:cubicBezTo>
                      <a:pt x="41" y="1"/>
                      <a:pt x="57" y="0"/>
                      <a:pt x="68" y="3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0"/>
              <p:cNvSpPr>
                <a:spLocks/>
              </p:cNvSpPr>
              <p:nvPr/>
            </p:nvSpPr>
            <p:spPr bwMode="auto">
              <a:xfrm>
                <a:off x="4295435" y="5586888"/>
                <a:ext cx="239748" cy="49788"/>
              </a:xfrm>
              <a:custGeom>
                <a:avLst/>
                <a:gdLst>
                  <a:gd name="T0" fmla="*/ 0 w 132"/>
                  <a:gd name="T1" fmla="*/ 19 h 27"/>
                  <a:gd name="T2" fmla="*/ 1 w 132"/>
                  <a:gd name="T3" fmla="*/ 14 h 27"/>
                  <a:gd name="T4" fmla="*/ 11 w 132"/>
                  <a:gd name="T5" fmla="*/ 7 h 27"/>
                  <a:gd name="T6" fmla="*/ 13 w 132"/>
                  <a:gd name="T7" fmla="*/ 6 h 27"/>
                  <a:gd name="T8" fmla="*/ 16 w 132"/>
                  <a:gd name="T9" fmla="*/ 6 h 27"/>
                  <a:gd name="T10" fmla="*/ 16 w 132"/>
                  <a:gd name="T11" fmla="*/ 6 h 27"/>
                  <a:gd name="T12" fmla="*/ 16 w 132"/>
                  <a:gd name="T13" fmla="*/ 6 h 27"/>
                  <a:gd name="T14" fmla="*/ 120 w 132"/>
                  <a:gd name="T15" fmla="*/ 0 h 27"/>
                  <a:gd name="T16" fmla="*/ 127 w 132"/>
                  <a:gd name="T17" fmla="*/ 1 h 27"/>
                  <a:gd name="T18" fmla="*/ 127 w 132"/>
                  <a:gd name="T19" fmla="*/ 1 h 27"/>
                  <a:gd name="T20" fmla="*/ 130 w 132"/>
                  <a:gd name="T21" fmla="*/ 4 h 27"/>
                  <a:gd name="T22" fmla="*/ 132 w 132"/>
                  <a:gd name="T23" fmla="*/ 8 h 27"/>
                  <a:gd name="T24" fmla="*/ 131 w 132"/>
                  <a:gd name="T25" fmla="*/ 13 h 27"/>
                  <a:gd name="T26" fmla="*/ 121 w 132"/>
                  <a:gd name="T27" fmla="*/ 20 h 27"/>
                  <a:gd name="T28" fmla="*/ 118 w 132"/>
                  <a:gd name="T29" fmla="*/ 21 h 27"/>
                  <a:gd name="T30" fmla="*/ 115 w 132"/>
                  <a:gd name="T31" fmla="*/ 21 h 27"/>
                  <a:gd name="T32" fmla="*/ 115 w 132"/>
                  <a:gd name="T33" fmla="*/ 21 h 27"/>
                  <a:gd name="T34" fmla="*/ 115 w 132"/>
                  <a:gd name="T35" fmla="*/ 21 h 27"/>
                  <a:gd name="T36" fmla="*/ 11 w 132"/>
                  <a:gd name="T37" fmla="*/ 27 h 27"/>
                  <a:gd name="T38" fmla="*/ 4 w 132"/>
                  <a:gd name="T39" fmla="*/ 26 h 27"/>
                  <a:gd name="T40" fmla="*/ 1 w 132"/>
                  <a:gd name="T41" fmla="*/ 23 h 27"/>
                  <a:gd name="T42" fmla="*/ 0 w 132"/>
                  <a:gd name="T4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2" h="27">
                    <a:moveTo>
                      <a:pt x="0" y="19"/>
                    </a:moveTo>
                    <a:cubicBezTo>
                      <a:pt x="0" y="17"/>
                      <a:pt x="0" y="16"/>
                      <a:pt x="1" y="14"/>
                    </a:cubicBezTo>
                    <a:cubicBezTo>
                      <a:pt x="2" y="11"/>
                      <a:pt x="6" y="8"/>
                      <a:pt x="11" y="7"/>
                    </a:cubicBezTo>
                    <a:cubicBezTo>
                      <a:pt x="11" y="6"/>
                      <a:pt x="12" y="6"/>
                      <a:pt x="13" y="6"/>
                    </a:cubicBezTo>
                    <a:cubicBezTo>
                      <a:pt x="14" y="6"/>
                      <a:pt x="15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2" y="0"/>
                      <a:pt x="125" y="1"/>
                      <a:pt x="127" y="1"/>
                    </a:cubicBezTo>
                    <a:cubicBezTo>
                      <a:pt x="127" y="1"/>
                      <a:pt x="127" y="1"/>
                      <a:pt x="127" y="1"/>
                    </a:cubicBezTo>
                    <a:cubicBezTo>
                      <a:pt x="128" y="2"/>
                      <a:pt x="129" y="3"/>
                      <a:pt x="130" y="4"/>
                    </a:cubicBezTo>
                    <a:cubicBezTo>
                      <a:pt x="131" y="5"/>
                      <a:pt x="131" y="7"/>
                      <a:pt x="132" y="8"/>
                    </a:cubicBezTo>
                    <a:cubicBezTo>
                      <a:pt x="132" y="10"/>
                      <a:pt x="131" y="11"/>
                      <a:pt x="131" y="13"/>
                    </a:cubicBezTo>
                    <a:cubicBezTo>
                      <a:pt x="129" y="16"/>
                      <a:pt x="125" y="19"/>
                      <a:pt x="121" y="20"/>
                    </a:cubicBezTo>
                    <a:cubicBezTo>
                      <a:pt x="120" y="21"/>
                      <a:pt x="119" y="21"/>
                      <a:pt x="118" y="21"/>
                    </a:cubicBezTo>
                    <a:cubicBezTo>
                      <a:pt x="117" y="21"/>
                      <a:pt x="116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7"/>
                      <a:pt x="6" y="26"/>
                      <a:pt x="4" y="26"/>
                    </a:cubicBezTo>
                    <a:cubicBezTo>
                      <a:pt x="3" y="25"/>
                      <a:pt x="2" y="24"/>
                      <a:pt x="1" y="23"/>
                    </a:cubicBezTo>
                    <a:cubicBezTo>
                      <a:pt x="0" y="22"/>
                      <a:pt x="0" y="20"/>
                      <a:pt x="0" y="19"/>
                    </a:cubicBezTo>
                    <a:close/>
                  </a:path>
                </a:pathLst>
              </a:custGeom>
              <a:solidFill>
                <a:srgbClr val="F583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Rectangle 101"/>
            <p:cNvSpPr>
              <a:spLocks noChangeArrowheads="1"/>
            </p:cNvSpPr>
            <p:nvPr/>
          </p:nvSpPr>
          <p:spPr bwMode="auto">
            <a:xfrm>
              <a:off x="1016026" y="6349870"/>
              <a:ext cx="30031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Heavy" panose="020B0903020102020204" pitchFamily="34" charset="0"/>
                </a:rPr>
                <a:t>CISTER</a:t>
              </a:r>
              <a:r>
                <a:rPr kumimoji="0" lang="en-US" altLang="en-US" sz="1200" b="0" i="0" u="none" strike="noStrike" cap="none" normalizeH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Heavy" panose="020B0903020102020204" pitchFamily="34" charset="0"/>
                </a:rPr>
                <a:t> </a:t>
              </a:r>
              <a:r>
                <a:rPr kumimoji="0" lang="en-US" altLang="en-US" sz="1200" b="0" i="0" u="none" strike="noStrike" cap="none" normalizeH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Medium" panose="020B0603020102020204" pitchFamily="34" charset="0"/>
                </a:rPr>
                <a:t>– Research Centre in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altLang="en-US" sz="1200" baseline="0" dirty="0">
                  <a:solidFill>
                    <a:srgbClr val="F5834D"/>
                  </a:solidFill>
                  <a:latin typeface="Franklin Gothic Medium" panose="020B0603020102020204" pitchFamily="34" charset="0"/>
                </a:rPr>
                <a:t>Real-Time</a:t>
              </a:r>
              <a:r>
                <a:rPr lang="pt-PT" altLang="en-US" sz="1200" dirty="0">
                  <a:solidFill>
                    <a:srgbClr val="F5834D"/>
                  </a:solidFill>
                  <a:latin typeface="Franklin Gothic Medium" panose="020B0603020102020204" pitchFamily="34" charset="0"/>
                </a:rPr>
                <a:t> &amp; Embedded </a:t>
              </a:r>
              <a:r>
                <a:rPr lang="pt-PT" altLang="en-US" sz="1200" dirty="0">
                  <a:solidFill>
                    <a:srgbClr val="009BC8"/>
                  </a:solidFill>
                  <a:latin typeface="Franklin Gothic Medium" panose="020B0603020102020204" pitchFamily="34" charset="0"/>
                </a:rPr>
                <a:t>Computing Systems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endParaRPr>
            </a:p>
          </p:txBody>
        </p:sp>
      </p:grpSp>
      <p:sp>
        <p:nvSpPr>
          <p:cNvPr id="21" name="Title 7"/>
          <p:cNvSpPr>
            <a:spLocks noGrp="1"/>
          </p:cNvSpPr>
          <p:nvPr>
            <p:ph type="title" hasCustomPrompt="1"/>
          </p:nvPr>
        </p:nvSpPr>
        <p:spPr>
          <a:xfrm>
            <a:off x="350983" y="3584318"/>
            <a:ext cx="6299200" cy="2112444"/>
          </a:xfrm>
          <a:prstGeom prst="rect">
            <a:avLst/>
          </a:prstGeom>
        </p:spPr>
        <p:txBody>
          <a:bodyPr anchor="ctr" anchorCtr="0"/>
          <a:lstStyle>
            <a:lvl1pPr>
              <a:defRPr sz="6000" baseline="0">
                <a:solidFill>
                  <a:schemeClr val="bg1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PT" dirty="0"/>
              <a:t>Insert your title</a:t>
            </a:r>
            <a:br>
              <a:rPr lang="pt-PT" dirty="0"/>
            </a:br>
            <a:r>
              <a:rPr lang="pt-PT" dirty="0"/>
              <a:t>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0183" y="3584318"/>
            <a:ext cx="5200072" cy="2112444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pt-PT" dirty="0"/>
              <a:t>And the subtitle goes here</a:t>
            </a:r>
            <a:endParaRPr lang="en-US" dirty="0"/>
          </a:p>
        </p:txBody>
      </p:sp>
      <p:sp>
        <p:nvSpPr>
          <p:cNvPr id="23" name="Footer Placeholder 43"/>
          <p:cNvSpPr>
            <a:spLocks noGrp="1"/>
          </p:cNvSpPr>
          <p:nvPr>
            <p:ph type="ftr" sz="quarter" idx="12"/>
          </p:nvPr>
        </p:nvSpPr>
        <p:spPr>
          <a:xfrm>
            <a:off x="4019174" y="6292654"/>
            <a:ext cx="4028751" cy="365125"/>
          </a:xfrm>
        </p:spPr>
        <p:txBody>
          <a:bodyPr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24" name="Slide Number Placeholder 44"/>
          <p:cNvSpPr>
            <a:spLocks noGrp="1"/>
          </p:cNvSpPr>
          <p:nvPr>
            <p:ph type="sldNum" sz="quarter" idx="13"/>
          </p:nvPr>
        </p:nvSpPr>
        <p:spPr>
          <a:xfrm>
            <a:off x="10857280" y="6103955"/>
            <a:ext cx="1352550" cy="814495"/>
          </a:xfrm>
        </p:spPr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‹#›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Date Placeholder 42"/>
          <p:cNvSpPr>
            <a:spLocks noGrp="1"/>
          </p:cNvSpPr>
          <p:nvPr>
            <p:ph type="dt" sz="half" idx="14"/>
          </p:nvPr>
        </p:nvSpPr>
        <p:spPr>
          <a:xfrm>
            <a:off x="8064906" y="629265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6A383FED-3839-4201-A7FF-D9E9CA29D9C8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800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Random ima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ister.isep.ipp.pt/images/dk4_LaDefense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7" r="14166" b="10931"/>
          <a:stretch/>
        </p:blipFill>
        <p:spPr bwMode="auto">
          <a:xfrm>
            <a:off x="1" y="457363"/>
            <a:ext cx="12192000" cy="570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6207841"/>
            <a:ext cx="12192000" cy="51136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2132" y="6282635"/>
            <a:ext cx="3737043" cy="369332"/>
            <a:chOff x="282132" y="6349870"/>
            <a:chExt cx="3737043" cy="369332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282132" y="6406180"/>
              <a:ext cx="639569" cy="269172"/>
              <a:chOff x="3848111" y="5382375"/>
              <a:chExt cx="851755" cy="358473"/>
            </a:xfrm>
          </p:grpSpPr>
          <p:sp>
            <p:nvSpPr>
              <p:cNvPr id="15" name="Freeform 97"/>
              <p:cNvSpPr>
                <a:spLocks/>
              </p:cNvSpPr>
              <p:nvPr/>
            </p:nvSpPr>
            <p:spPr bwMode="auto">
              <a:xfrm>
                <a:off x="4261733" y="5445950"/>
                <a:ext cx="225960" cy="144768"/>
              </a:xfrm>
              <a:custGeom>
                <a:avLst/>
                <a:gdLst>
                  <a:gd name="T0" fmla="*/ 9 w 125"/>
                  <a:gd name="T1" fmla="*/ 78 h 79"/>
                  <a:gd name="T2" fmla="*/ 9 w 125"/>
                  <a:gd name="T3" fmla="*/ 78 h 79"/>
                  <a:gd name="T4" fmla="*/ 4 w 125"/>
                  <a:gd name="T5" fmla="*/ 76 h 79"/>
                  <a:gd name="T6" fmla="*/ 1 w 125"/>
                  <a:gd name="T7" fmla="*/ 71 h 79"/>
                  <a:gd name="T8" fmla="*/ 2 w 125"/>
                  <a:gd name="T9" fmla="*/ 66 h 79"/>
                  <a:gd name="T10" fmla="*/ 2 w 125"/>
                  <a:gd name="T11" fmla="*/ 66 h 79"/>
                  <a:gd name="T12" fmla="*/ 5 w 125"/>
                  <a:gd name="T13" fmla="*/ 63 h 79"/>
                  <a:gd name="T14" fmla="*/ 99 w 125"/>
                  <a:gd name="T15" fmla="*/ 3 h 79"/>
                  <a:gd name="T16" fmla="*/ 111 w 125"/>
                  <a:gd name="T17" fmla="*/ 0 h 79"/>
                  <a:gd name="T18" fmla="*/ 114 w 125"/>
                  <a:gd name="T19" fmla="*/ 1 h 79"/>
                  <a:gd name="T20" fmla="*/ 117 w 125"/>
                  <a:gd name="T21" fmla="*/ 1 h 79"/>
                  <a:gd name="T22" fmla="*/ 117 w 125"/>
                  <a:gd name="T23" fmla="*/ 1 h 79"/>
                  <a:gd name="T24" fmla="*/ 122 w 125"/>
                  <a:gd name="T25" fmla="*/ 4 h 79"/>
                  <a:gd name="T26" fmla="*/ 125 w 125"/>
                  <a:gd name="T27" fmla="*/ 8 h 79"/>
                  <a:gd name="T28" fmla="*/ 124 w 125"/>
                  <a:gd name="T29" fmla="*/ 14 h 79"/>
                  <a:gd name="T30" fmla="*/ 121 w 125"/>
                  <a:gd name="T31" fmla="*/ 17 h 79"/>
                  <a:gd name="T32" fmla="*/ 27 w 125"/>
                  <a:gd name="T33" fmla="*/ 76 h 79"/>
                  <a:gd name="T34" fmla="*/ 14 w 125"/>
                  <a:gd name="T35" fmla="*/ 79 h 79"/>
                  <a:gd name="T36" fmla="*/ 11 w 125"/>
                  <a:gd name="T37" fmla="*/ 79 h 79"/>
                  <a:gd name="T38" fmla="*/ 9 w 125"/>
                  <a:gd name="T39" fmla="*/ 7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79">
                    <a:moveTo>
                      <a:pt x="9" y="78"/>
                    </a:moveTo>
                    <a:cubicBezTo>
                      <a:pt x="9" y="78"/>
                      <a:pt x="9" y="78"/>
                      <a:pt x="9" y="78"/>
                    </a:cubicBezTo>
                    <a:cubicBezTo>
                      <a:pt x="7" y="78"/>
                      <a:pt x="5" y="77"/>
                      <a:pt x="4" y="76"/>
                    </a:cubicBezTo>
                    <a:cubicBezTo>
                      <a:pt x="2" y="74"/>
                      <a:pt x="1" y="73"/>
                      <a:pt x="1" y="71"/>
                    </a:cubicBezTo>
                    <a:cubicBezTo>
                      <a:pt x="0" y="69"/>
                      <a:pt x="1" y="68"/>
                      <a:pt x="2" y="6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2" y="65"/>
                      <a:pt x="4" y="63"/>
                      <a:pt x="5" y="63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102" y="1"/>
                      <a:pt x="107" y="0"/>
                      <a:pt x="111" y="0"/>
                    </a:cubicBezTo>
                    <a:cubicBezTo>
                      <a:pt x="112" y="0"/>
                      <a:pt x="113" y="1"/>
                      <a:pt x="114" y="1"/>
                    </a:cubicBezTo>
                    <a:cubicBezTo>
                      <a:pt x="115" y="1"/>
                      <a:pt x="116" y="1"/>
                      <a:pt x="117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9" y="2"/>
                      <a:pt x="121" y="3"/>
                      <a:pt x="122" y="4"/>
                    </a:cubicBezTo>
                    <a:cubicBezTo>
                      <a:pt x="123" y="5"/>
                      <a:pt x="124" y="6"/>
                      <a:pt x="125" y="8"/>
                    </a:cubicBezTo>
                    <a:cubicBezTo>
                      <a:pt x="125" y="10"/>
                      <a:pt x="125" y="12"/>
                      <a:pt x="124" y="14"/>
                    </a:cubicBezTo>
                    <a:cubicBezTo>
                      <a:pt x="123" y="15"/>
                      <a:pt x="122" y="16"/>
                      <a:pt x="121" y="17"/>
                    </a:cubicBezTo>
                    <a:cubicBezTo>
                      <a:pt x="27" y="76"/>
                      <a:pt x="27" y="76"/>
                      <a:pt x="27" y="76"/>
                    </a:cubicBezTo>
                    <a:cubicBezTo>
                      <a:pt x="24" y="78"/>
                      <a:pt x="19" y="79"/>
                      <a:pt x="14" y="79"/>
                    </a:cubicBezTo>
                    <a:cubicBezTo>
                      <a:pt x="13" y="79"/>
                      <a:pt x="12" y="79"/>
                      <a:pt x="11" y="79"/>
                    </a:cubicBezTo>
                    <a:cubicBezTo>
                      <a:pt x="11" y="79"/>
                      <a:pt x="10" y="79"/>
                      <a:pt x="9" y="78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98"/>
              <p:cNvSpPr>
                <a:spLocks/>
              </p:cNvSpPr>
              <p:nvPr/>
            </p:nvSpPr>
            <p:spPr bwMode="auto">
              <a:xfrm>
                <a:off x="3848111" y="5382375"/>
                <a:ext cx="851755" cy="358473"/>
              </a:xfrm>
              <a:custGeom>
                <a:avLst/>
                <a:gdLst>
                  <a:gd name="T0" fmla="*/ 362 w 470"/>
                  <a:gd name="T1" fmla="*/ 190 h 196"/>
                  <a:gd name="T2" fmla="*/ 359 w 470"/>
                  <a:gd name="T3" fmla="*/ 174 h 196"/>
                  <a:gd name="T4" fmla="*/ 369 w 470"/>
                  <a:gd name="T5" fmla="*/ 168 h 196"/>
                  <a:gd name="T6" fmla="*/ 420 w 470"/>
                  <a:gd name="T7" fmla="*/ 121 h 196"/>
                  <a:gd name="T8" fmla="*/ 429 w 470"/>
                  <a:gd name="T9" fmla="*/ 87 h 196"/>
                  <a:gd name="T10" fmla="*/ 413 w 470"/>
                  <a:gd name="T11" fmla="*/ 59 h 196"/>
                  <a:gd name="T12" fmla="*/ 364 w 470"/>
                  <a:gd name="T13" fmla="*/ 35 h 196"/>
                  <a:gd name="T14" fmla="*/ 132 w 470"/>
                  <a:gd name="T15" fmla="*/ 52 h 196"/>
                  <a:gd name="T16" fmla="*/ 89 w 470"/>
                  <a:gd name="T17" fmla="*/ 69 h 196"/>
                  <a:gd name="T18" fmla="*/ 48 w 470"/>
                  <a:gd name="T19" fmla="*/ 91 h 196"/>
                  <a:gd name="T20" fmla="*/ 9 w 470"/>
                  <a:gd name="T21" fmla="*/ 100 h 196"/>
                  <a:gd name="T22" fmla="*/ 8 w 470"/>
                  <a:gd name="T23" fmla="*/ 81 h 196"/>
                  <a:gd name="T24" fmla="*/ 19 w 470"/>
                  <a:gd name="T25" fmla="*/ 74 h 196"/>
                  <a:gd name="T26" fmla="*/ 287 w 470"/>
                  <a:gd name="T27" fmla="*/ 0 h 196"/>
                  <a:gd name="T28" fmla="*/ 339 w 470"/>
                  <a:gd name="T29" fmla="*/ 3 h 196"/>
                  <a:gd name="T30" fmla="*/ 386 w 470"/>
                  <a:gd name="T31" fmla="*/ 11 h 196"/>
                  <a:gd name="T32" fmla="*/ 386 w 470"/>
                  <a:gd name="T33" fmla="*/ 11 h 196"/>
                  <a:gd name="T34" fmla="*/ 446 w 470"/>
                  <a:gd name="T35" fmla="*/ 41 h 196"/>
                  <a:gd name="T36" fmla="*/ 468 w 470"/>
                  <a:gd name="T37" fmla="*/ 80 h 196"/>
                  <a:gd name="T38" fmla="*/ 456 w 470"/>
                  <a:gd name="T39" fmla="*/ 126 h 196"/>
                  <a:gd name="T40" fmla="*/ 395 w 470"/>
                  <a:gd name="T41" fmla="*/ 183 h 196"/>
                  <a:gd name="T42" fmla="*/ 393 w 470"/>
                  <a:gd name="T43" fmla="*/ 184 h 196"/>
                  <a:gd name="T44" fmla="*/ 362 w 470"/>
                  <a:gd name="T45" fmla="*/ 19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196">
                    <a:moveTo>
                      <a:pt x="362" y="190"/>
                    </a:moveTo>
                    <a:cubicBezTo>
                      <a:pt x="354" y="187"/>
                      <a:pt x="354" y="178"/>
                      <a:pt x="359" y="174"/>
                    </a:cubicBezTo>
                    <a:cubicBezTo>
                      <a:pt x="369" y="168"/>
                      <a:pt x="369" y="168"/>
                      <a:pt x="369" y="168"/>
                    </a:cubicBezTo>
                    <a:cubicBezTo>
                      <a:pt x="394" y="152"/>
                      <a:pt x="411" y="136"/>
                      <a:pt x="420" y="121"/>
                    </a:cubicBezTo>
                    <a:cubicBezTo>
                      <a:pt x="427" y="109"/>
                      <a:pt x="430" y="98"/>
                      <a:pt x="429" y="87"/>
                    </a:cubicBezTo>
                    <a:cubicBezTo>
                      <a:pt x="428" y="77"/>
                      <a:pt x="422" y="67"/>
                      <a:pt x="413" y="59"/>
                    </a:cubicBezTo>
                    <a:cubicBezTo>
                      <a:pt x="402" y="49"/>
                      <a:pt x="386" y="41"/>
                      <a:pt x="364" y="35"/>
                    </a:cubicBezTo>
                    <a:cubicBezTo>
                      <a:pt x="301" y="18"/>
                      <a:pt x="210" y="26"/>
                      <a:pt x="132" y="52"/>
                    </a:cubicBezTo>
                    <a:cubicBezTo>
                      <a:pt x="117" y="57"/>
                      <a:pt x="102" y="63"/>
                      <a:pt x="89" y="69"/>
                    </a:cubicBezTo>
                    <a:cubicBezTo>
                      <a:pt x="75" y="75"/>
                      <a:pt x="61" y="82"/>
                      <a:pt x="48" y="91"/>
                    </a:cubicBezTo>
                    <a:cubicBezTo>
                      <a:pt x="36" y="98"/>
                      <a:pt x="20" y="105"/>
                      <a:pt x="9" y="100"/>
                    </a:cubicBezTo>
                    <a:cubicBezTo>
                      <a:pt x="0" y="96"/>
                      <a:pt x="3" y="84"/>
                      <a:pt x="8" y="81"/>
                    </a:cubicBezTo>
                    <a:cubicBezTo>
                      <a:pt x="19" y="74"/>
                      <a:pt x="19" y="74"/>
                      <a:pt x="19" y="74"/>
                    </a:cubicBezTo>
                    <a:cubicBezTo>
                      <a:pt x="90" y="29"/>
                      <a:pt x="195" y="2"/>
                      <a:pt x="287" y="0"/>
                    </a:cubicBezTo>
                    <a:cubicBezTo>
                      <a:pt x="305" y="0"/>
                      <a:pt x="323" y="1"/>
                      <a:pt x="339" y="3"/>
                    </a:cubicBezTo>
                    <a:cubicBezTo>
                      <a:pt x="356" y="4"/>
                      <a:pt x="371" y="7"/>
                      <a:pt x="386" y="11"/>
                    </a:cubicBezTo>
                    <a:cubicBezTo>
                      <a:pt x="386" y="11"/>
                      <a:pt x="386" y="11"/>
                      <a:pt x="386" y="11"/>
                    </a:cubicBezTo>
                    <a:cubicBezTo>
                      <a:pt x="412" y="18"/>
                      <a:pt x="433" y="28"/>
                      <a:pt x="446" y="41"/>
                    </a:cubicBezTo>
                    <a:cubicBezTo>
                      <a:pt x="459" y="52"/>
                      <a:pt x="467" y="66"/>
                      <a:pt x="468" y="80"/>
                    </a:cubicBezTo>
                    <a:cubicBezTo>
                      <a:pt x="470" y="95"/>
                      <a:pt x="466" y="110"/>
                      <a:pt x="456" y="126"/>
                    </a:cubicBezTo>
                    <a:cubicBezTo>
                      <a:pt x="445" y="145"/>
                      <a:pt x="424" y="164"/>
                      <a:pt x="395" y="183"/>
                    </a:cubicBezTo>
                    <a:cubicBezTo>
                      <a:pt x="393" y="184"/>
                      <a:pt x="393" y="184"/>
                      <a:pt x="393" y="184"/>
                    </a:cubicBezTo>
                    <a:cubicBezTo>
                      <a:pt x="384" y="188"/>
                      <a:pt x="374" y="196"/>
                      <a:pt x="362" y="190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9"/>
              <p:cNvSpPr>
                <a:spLocks/>
              </p:cNvSpPr>
              <p:nvPr/>
            </p:nvSpPr>
            <p:spPr bwMode="auto">
              <a:xfrm>
                <a:off x="4136114" y="5586888"/>
                <a:ext cx="150895" cy="88086"/>
              </a:xfrm>
              <a:custGeom>
                <a:avLst/>
                <a:gdLst>
                  <a:gd name="T0" fmla="*/ 68 w 83"/>
                  <a:gd name="T1" fmla="*/ 3 h 48"/>
                  <a:gd name="T2" fmla="*/ 78 w 83"/>
                  <a:gd name="T3" fmla="*/ 8 h 48"/>
                  <a:gd name="T4" fmla="*/ 83 w 83"/>
                  <a:gd name="T5" fmla="*/ 16 h 48"/>
                  <a:gd name="T6" fmla="*/ 80 w 83"/>
                  <a:gd name="T7" fmla="*/ 26 h 48"/>
                  <a:gd name="T8" fmla="*/ 71 w 83"/>
                  <a:gd name="T9" fmla="*/ 35 h 48"/>
                  <a:gd name="T10" fmla="*/ 71 w 83"/>
                  <a:gd name="T11" fmla="*/ 35 h 48"/>
                  <a:gd name="T12" fmla="*/ 70 w 83"/>
                  <a:gd name="T13" fmla="*/ 35 h 48"/>
                  <a:gd name="T14" fmla="*/ 63 w 83"/>
                  <a:gd name="T15" fmla="*/ 39 h 48"/>
                  <a:gd name="T16" fmla="*/ 56 w 83"/>
                  <a:gd name="T17" fmla="*/ 42 h 48"/>
                  <a:gd name="T18" fmla="*/ 15 w 83"/>
                  <a:gd name="T19" fmla="*/ 44 h 48"/>
                  <a:gd name="T20" fmla="*/ 5 w 83"/>
                  <a:gd name="T21" fmla="*/ 39 h 48"/>
                  <a:gd name="T22" fmla="*/ 0 w 83"/>
                  <a:gd name="T23" fmla="*/ 31 h 48"/>
                  <a:gd name="T24" fmla="*/ 3 w 83"/>
                  <a:gd name="T25" fmla="*/ 21 h 48"/>
                  <a:gd name="T26" fmla="*/ 13 w 83"/>
                  <a:gd name="T27" fmla="*/ 12 h 48"/>
                  <a:gd name="T28" fmla="*/ 13 w 83"/>
                  <a:gd name="T29" fmla="*/ 12 h 48"/>
                  <a:gd name="T30" fmla="*/ 20 w 83"/>
                  <a:gd name="T31" fmla="*/ 8 h 48"/>
                  <a:gd name="T32" fmla="*/ 27 w 83"/>
                  <a:gd name="T33" fmla="*/ 5 h 48"/>
                  <a:gd name="T34" fmla="*/ 68 w 83"/>
                  <a:gd name="T35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48">
                    <a:moveTo>
                      <a:pt x="68" y="3"/>
                    </a:moveTo>
                    <a:cubicBezTo>
                      <a:pt x="72" y="4"/>
                      <a:pt x="76" y="6"/>
                      <a:pt x="78" y="8"/>
                    </a:cubicBezTo>
                    <a:cubicBezTo>
                      <a:pt x="81" y="10"/>
                      <a:pt x="82" y="13"/>
                      <a:pt x="83" y="16"/>
                    </a:cubicBezTo>
                    <a:cubicBezTo>
                      <a:pt x="83" y="19"/>
                      <a:pt x="82" y="22"/>
                      <a:pt x="80" y="26"/>
                    </a:cubicBezTo>
                    <a:cubicBezTo>
                      <a:pt x="79" y="29"/>
                      <a:pt x="75" y="32"/>
                      <a:pt x="71" y="35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6"/>
                      <a:pt x="66" y="38"/>
                      <a:pt x="63" y="39"/>
                    </a:cubicBezTo>
                    <a:cubicBezTo>
                      <a:pt x="61" y="40"/>
                      <a:pt x="58" y="41"/>
                      <a:pt x="56" y="42"/>
                    </a:cubicBezTo>
                    <a:cubicBezTo>
                      <a:pt x="42" y="46"/>
                      <a:pt x="27" y="48"/>
                      <a:pt x="15" y="44"/>
                    </a:cubicBezTo>
                    <a:cubicBezTo>
                      <a:pt x="11" y="43"/>
                      <a:pt x="7" y="41"/>
                      <a:pt x="5" y="39"/>
                    </a:cubicBezTo>
                    <a:cubicBezTo>
                      <a:pt x="2" y="37"/>
                      <a:pt x="1" y="34"/>
                      <a:pt x="0" y="31"/>
                    </a:cubicBezTo>
                    <a:cubicBezTo>
                      <a:pt x="0" y="28"/>
                      <a:pt x="1" y="25"/>
                      <a:pt x="3" y="21"/>
                    </a:cubicBezTo>
                    <a:cubicBezTo>
                      <a:pt x="5" y="18"/>
                      <a:pt x="8" y="15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11"/>
                      <a:pt x="17" y="9"/>
                      <a:pt x="20" y="8"/>
                    </a:cubicBezTo>
                    <a:cubicBezTo>
                      <a:pt x="22" y="7"/>
                      <a:pt x="25" y="6"/>
                      <a:pt x="27" y="5"/>
                    </a:cubicBezTo>
                    <a:cubicBezTo>
                      <a:pt x="41" y="1"/>
                      <a:pt x="57" y="0"/>
                      <a:pt x="68" y="3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0"/>
              <p:cNvSpPr>
                <a:spLocks/>
              </p:cNvSpPr>
              <p:nvPr/>
            </p:nvSpPr>
            <p:spPr bwMode="auto">
              <a:xfrm>
                <a:off x="4295435" y="5586888"/>
                <a:ext cx="239748" cy="49788"/>
              </a:xfrm>
              <a:custGeom>
                <a:avLst/>
                <a:gdLst>
                  <a:gd name="T0" fmla="*/ 0 w 132"/>
                  <a:gd name="T1" fmla="*/ 19 h 27"/>
                  <a:gd name="T2" fmla="*/ 1 w 132"/>
                  <a:gd name="T3" fmla="*/ 14 h 27"/>
                  <a:gd name="T4" fmla="*/ 11 w 132"/>
                  <a:gd name="T5" fmla="*/ 7 h 27"/>
                  <a:gd name="T6" fmla="*/ 13 w 132"/>
                  <a:gd name="T7" fmla="*/ 6 h 27"/>
                  <a:gd name="T8" fmla="*/ 16 w 132"/>
                  <a:gd name="T9" fmla="*/ 6 h 27"/>
                  <a:gd name="T10" fmla="*/ 16 w 132"/>
                  <a:gd name="T11" fmla="*/ 6 h 27"/>
                  <a:gd name="T12" fmla="*/ 16 w 132"/>
                  <a:gd name="T13" fmla="*/ 6 h 27"/>
                  <a:gd name="T14" fmla="*/ 120 w 132"/>
                  <a:gd name="T15" fmla="*/ 0 h 27"/>
                  <a:gd name="T16" fmla="*/ 127 w 132"/>
                  <a:gd name="T17" fmla="*/ 1 h 27"/>
                  <a:gd name="T18" fmla="*/ 127 w 132"/>
                  <a:gd name="T19" fmla="*/ 1 h 27"/>
                  <a:gd name="T20" fmla="*/ 130 w 132"/>
                  <a:gd name="T21" fmla="*/ 4 h 27"/>
                  <a:gd name="T22" fmla="*/ 132 w 132"/>
                  <a:gd name="T23" fmla="*/ 8 h 27"/>
                  <a:gd name="T24" fmla="*/ 131 w 132"/>
                  <a:gd name="T25" fmla="*/ 13 h 27"/>
                  <a:gd name="T26" fmla="*/ 121 w 132"/>
                  <a:gd name="T27" fmla="*/ 20 h 27"/>
                  <a:gd name="T28" fmla="*/ 118 w 132"/>
                  <a:gd name="T29" fmla="*/ 21 h 27"/>
                  <a:gd name="T30" fmla="*/ 115 w 132"/>
                  <a:gd name="T31" fmla="*/ 21 h 27"/>
                  <a:gd name="T32" fmla="*/ 115 w 132"/>
                  <a:gd name="T33" fmla="*/ 21 h 27"/>
                  <a:gd name="T34" fmla="*/ 115 w 132"/>
                  <a:gd name="T35" fmla="*/ 21 h 27"/>
                  <a:gd name="T36" fmla="*/ 11 w 132"/>
                  <a:gd name="T37" fmla="*/ 27 h 27"/>
                  <a:gd name="T38" fmla="*/ 4 w 132"/>
                  <a:gd name="T39" fmla="*/ 26 h 27"/>
                  <a:gd name="T40" fmla="*/ 1 w 132"/>
                  <a:gd name="T41" fmla="*/ 23 h 27"/>
                  <a:gd name="T42" fmla="*/ 0 w 132"/>
                  <a:gd name="T4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2" h="27">
                    <a:moveTo>
                      <a:pt x="0" y="19"/>
                    </a:moveTo>
                    <a:cubicBezTo>
                      <a:pt x="0" y="17"/>
                      <a:pt x="0" y="16"/>
                      <a:pt x="1" y="14"/>
                    </a:cubicBezTo>
                    <a:cubicBezTo>
                      <a:pt x="2" y="11"/>
                      <a:pt x="6" y="8"/>
                      <a:pt x="11" y="7"/>
                    </a:cubicBezTo>
                    <a:cubicBezTo>
                      <a:pt x="11" y="6"/>
                      <a:pt x="12" y="6"/>
                      <a:pt x="13" y="6"/>
                    </a:cubicBezTo>
                    <a:cubicBezTo>
                      <a:pt x="14" y="6"/>
                      <a:pt x="15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2" y="0"/>
                      <a:pt x="125" y="1"/>
                      <a:pt x="127" y="1"/>
                    </a:cubicBezTo>
                    <a:cubicBezTo>
                      <a:pt x="127" y="1"/>
                      <a:pt x="127" y="1"/>
                      <a:pt x="127" y="1"/>
                    </a:cubicBezTo>
                    <a:cubicBezTo>
                      <a:pt x="128" y="2"/>
                      <a:pt x="129" y="3"/>
                      <a:pt x="130" y="4"/>
                    </a:cubicBezTo>
                    <a:cubicBezTo>
                      <a:pt x="131" y="5"/>
                      <a:pt x="131" y="7"/>
                      <a:pt x="132" y="8"/>
                    </a:cubicBezTo>
                    <a:cubicBezTo>
                      <a:pt x="132" y="10"/>
                      <a:pt x="131" y="11"/>
                      <a:pt x="131" y="13"/>
                    </a:cubicBezTo>
                    <a:cubicBezTo>
                      <a:pt x="129" y="16"/>
                      <a:pt x="125" y="19"/>
                      <a:pt x="121" y="20"/>
                    </a:cubicBezTo>
                    <a:cubicBezTo>
                      <a:pt x="120" y="21"/>
                      <a:pt x="119" y="21"/>
                      <a:pt x="118" y="21"/>
                    </a:cubicBezTo>
                    <a:cubicBezTo>
                      <a:pt x="117" y="21"/>
                      <a:pt x="116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7"/>
                      <a:pt x="6" y="26"/>
                      <a:pt x="4" y="26"/>
                    </a:cubicBezTo>
                    <a:cubicBezTo>
                      <a:pt x="3" y="25"/>
                      <a:pt x="2" y="24"/>
                      <a:pt x="1" y="23"/>
                    </a:cubicBezTo>
                    <a:cubicBezTo>
                      <a:pt x="0" y="22"/>
                      <a:pt x="0" y="20"/>
                      <a:pt x="0" y="19"/>
                    </a:cubicBezTo>
                    <a:close/>
                  </a:path>
                </a:pathLst>
              </a:custGeom>
              <a:solidFill>
                <a:srgbClr val="F583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Rectangle 101"/>
            <p:cNvSpPr>
              <a:spLocks noChangeArrowheads="1"/>
            </p:cNvSpPr>
            <p:nvPr/>
          </p:nvSpPr>
          <p:spPr bwMode="auto">
            <a:xfrm>
              <a:off x="1016026" y="6349870"/>
              <a:ext cx="30031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Heavy" panose="020B0903020102020204" pitchFamily="34" charset="0"/>
                </a:rPr>
                <a:t>CISTER</a:t>
              </a:r>
              <a:r>
                <a:rPr kumimoji="0" lang="en-US" altLang="en-US" sz="1200" b="0" i="0" u="none" strike="noStrike" cap="none" normalizeH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Heavy" panose="020B0903020102020204" pitchFamily="34" charset="0"/>
                </a:rPr>
                <a:t> </a:t>
              </a:r>
              <a:r>
                <a:rPr kumimoji="0" lang="en-US" altLang="en-US" sz="1200" b="0" i="0" u="none" strike="noStrike" cap="none" normalizeH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Medium" panose="020B0603020102020204" pitchFamily="34" charset="0"/>
                </a:rPr>
                <a:t>– Research Centre in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altLang="en-US" sz="1200" baseline="0" dirty="0">
                  <a:solidFill>
                    <a:srgbClr val="F5834D"/>
                  </a:solidFill>
                  <a:latin typeface="Franklin Gothic Medium" panose="020B0603020102020204" pitchFamily="34" charset="0"/>
                </a:rPr>
                <a:t>Real-Time</a:t>
              </a:r>
              <a:r>
                <a:rPr lang="pt-PT" altLang="en-US" sz="1200" dirty="0">
                  <a:solidFill>
                    <a:srgbClr val="F5834D"/>
                  </a:solidFill>
                  <a:latin typeface="Franklin Gothic Medium" panose="020B0603020102020204" pitchFamily="34" charset="0"/>
                </a:rPr>
                <a:t> &amp; Embedded </a:t>
              </a:r>
              <a:r>
                <a:rPr lang="pt-PT" altLang="en-US" sz="1200" dirty="0">
                  <a:solidFill>
                    <a:srgbClr val="009BC8"/>
                  </a:solidFill>
                  <a:latin typeface="Franklin Gothic Medium" panose="020B0603020102020204" pitchFamily="34" charset="0"/>
                </a:rPr>
                <a:t>Computing Systems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endParaRPr>
            </a:p>
          </p:txBody>
        </p:sp>
      </p:grpSp>
      <p:sp>
        <p:nvSpPr>
          <p:cNvPr id="21" name="Title 7"/>
          <p:cNvSpPr>
            <a:spLocks noGrp="1"/>
          </p:cNvSpPr>
          <p:nvPr>
            <p:ph type="title" hasCustomPrompt="1"/>
          </p:nvPr>
        </p:nvSpPr>
        <p:spPr>
          <a:xfrm>
            <a:off x="350983" y="3584318"/>
            <a:ext cx="6299200" cy="2112444"/>
          </a:xfrm>
          <a:prstGeom prst="rect">
            <a:avLst/>
          </a:prstGeom>
        </p:spPr>
        <p:txBody>
          <a:bodyPr anchor="ctr" anchorCtr="0"/>
          <a:lstStyle>
            <a:lvl1pPr>
              <a:defRPr sz="6000" baseline="0">
                <a:solidFill>
                  <a:schemeClr val="bg1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PT" dirty="0"/>
              <a:t>Insert your title</a:t>
            </a:r>
            <a:br>
              <a:rPr lang="pt-PT" dirty="0"/>
            </a:br>
            <a:r>
              <a:rPr lang="pt-PT" dirty="0"/>
              <a:t>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0183" y="3584318"/>
            <a:ext cx="5200072" cy="2112444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pt-PT" dirty="0"/>
              <a:t>And the subtitle goes here</a:t>
            </a:r>
            <a:endParaRPr lang="en-US" dirty="0"/>
          </a:p>
        </p:txBody>
      </p:sp>
      <p:sp>
        <p:nvSpPr>
          <p:cNvPr id="23" name="Footer Placeholder 43"/>
          <p:cNvSpPr>
            <a:spLocks noGrp="1"/>
          </p:cNvSpPr>
          <p:nvPr>
            <p:ph type="ftr" sz="quarter" idx="12"/>
          </p:nvPr>
        </p:nvSpPr>
        <p:spPr>
          <a:xfrm>
            <a:off x="4019174" y="6292654"/>
            <a:ext cx="4028751" cy="365125"/>
          </a:xfrm>
        </p:spPr>
        <p:txBody>
          <a:bodyPr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24" name="Slide Number Placeholder 44"/>
          <p:cNvSpPr>
            <a:spLocks noGrp="1"/>
          </p:cNvSpPr>
          <p:nvPr>
            <p:ph type="sldNum" sz="quarter" idx="13"/>
          </p:nvPr>
        </p:nvSpPr>
        <p:spPr>
          <a:xfrm>
            <a:off x="10857280" y="6103955"/>
            <a:ext cx="1352550" cy="814495"/>
          </a:xfrm>
        </p:spPr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‹#›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Date Placeholder 42"/>
          <p:cNvSpPr>
            <a:spLocks noGrp="1"/>
          </p:cNvSpPr>
          <p:nvPr>
            <p:ph type="dt" sz="half" idx="14"/>
          </p:nvPr>
        </p:nvSpPr>
        <p:spPr>
          <a:xfrm>
            <a:off x="8064903" y="629265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6A383FED-3839-4201-A7FF-D9E9CA29D9C8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504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666376"/>
            <a:ext cx="3932237" cy="995082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94114"/>
            <a:ext cx="3932237" cy="3974873"/>
          </a:xfrm>
          <a:prstGeom prst="rect">
            <a:avLst/>
          </a:prstGeom>
        </p:spPr>
        <p:txBody>
          <a:bodyPr/>
          <a:lstStyle>
            <a:lvl1pPr marL="285750" indent="-285750">
              <a:buFontTx/>
              <a:buBlip>
                <a:blip r:embed="rId3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83188" y="666376"/>
            <a:ext cx="6172200" cy="5194674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defRPr>
            </a:lvl1pPr>
            <a:lvl2pPr marL="685800" indent="-228600">
              <a:buFontTx/>
              <a:buBlip>
                <a:blip r:embed="rId4"/>
              </a:buBlip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207841"/>
            <a:ext cx="12192000" cy="51136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82132" y="6282635"/>
            <a:ext cx="3737043" cy="369332"/>
            <a:chOff x="282132" y="6349870"/>
            <a:chExt cx="3737043" cy="369332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282132" y="6406180"/>
              <a:ext cx="639569" cy="269172"/>
              <a:chOff x="3848111" y="5382375"/>
              <a:chExt cx="851755" cy="358473"/>
            </a:xfrm>
          </p:grpSpPr>
          <p:sp>
            <p:nvSpPr>
              <p:cNvPr id="14" name="Freeform 97"/>
              <p:cNvSpPr>
                <a:spLocks/>
              </p:cNvSpPr>
              <p:nvPr/>
            </p:nvSpPr>
            <p:spPr bwMode="auto">
              <a:xfrm>
                <a:off x="4261733" y="5445950"/>
                <a:ext cx="225960" cy="144768"/>
              </a:xfrm>
              <a:custGeom>
                <a:avLst/>
                <a:gdLst>
                  <a:gd name="T0" fmla="*/ 9 w 125"/>
                  <a:gd name="T1" fmla="*/ 78 h 79"/>
                  <a:gd name="T2" fmla="*/ 9 w 125"/>
                  <a:gd name="T3" fmla="*/ 78 h 79"/>
                  <a:gd name="T4" fmla="*/ 4 w 125"/>
                  <a:gd name="T5" fmla="*/ 76 h 79"/>
                  <a:gd name="T6" fmla="*/ 1 w 125"/>
                  <a:gd name="T7" fmla="*/ 71 h 79"/>
                  <a:gd name="T8" fmla="*/ 2 w 125"/>
                  <a:gd name="T9" fmla="*/ 66 h 79"/>
                  <a:gd name="T10" fmla="*/ 2 w 125"/>
                  <a:gd name="T11" fmla="*/ 66 h 79"/>
                  <a:gd name="T12" fmla="*/ 5 w 125"/>
                  <a:gd name="T13" fmla="*/ 63 h 79"/>
                  <a:gd name="T14" fmla="*/ 99 w 125"/>
                  <a:gd name="T15" fmla="*/ 3 h 79"/>
                  <a:gd name="T16" fmla="*/ 111 w 125"/>
                  <a:gd name="T17" fmla="*/ 0 h 79"/>
                  <a:gd name="T18" fmla="*/ 114 w 125"/>
                  <a:gd name="T19" fmla="*/ 1 h 79"/>
                  <a:gd name="T20" fmla="*/ 117 w 125"/>
                  <a:gd name="T21" fmla="*/ 1 h 79"/>
                  <a:gd name="T22" fmla="*/ 117 w 125"/>
                  <a:gd name="T23" fmla="*/ 1 h 79"/>
                  <a:gd name="T24" fmla="*/ 122 w 125"/>
                  <a:gd name="T25" fmla="*/ 4 h 79"/>
                  <a:gd name="T26" fmla="*/ 125 w 125"/>
                  <a:gd name="T27" fmla="*/ 8 h 79"/>
                  <a:gd name="T28" fmla="*/ 124 w 125"/>
                  <a:gd name="T29" fmla="*/ 14 h 79"/>
                  <a:gd name="T30" fmla="*/ 121 w 125"/>
                  <a:gd name="T31" fmla="*/ 17 h 79"/>
                  <a:gd name="T32" fmla="*/ 27 w 125"/>
                  <a:gd name="T33" fmla="*/ 76 h 79"/>
                  <a:gd name="T34" fmla="*/ 14 w 125"/>
                  <a:gd name="T35" fmla="*/ 79 h 79"/>
                  <a:gd name="T36" fmla="*/ 11 w 125"/>
                  <a:gd name="T37" fmla="*/ 79 h 79"/>
                  <a:gd name="T38" fmla="*/ 9 w 125"/>
                  <a:gd name="T39" fmla="*/ 7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79">
                    <a:moveTo>
                      <a:pt x="9" y="78"/>
                    </a:moveTo>
                    <a:cubicBezTo>
                      <a:pt x="9" y="78"/>
                      <a:pt x="9" y="78"/>
                      <a:pt x="9" y="78"/>
                    </a:cubicBezTo>
                    <a:cubicBezTo>
                      <a:pt x="7" y="78"/>
                      <a:pt x="5" y="77"/>
                      <a:pt x="4" y="76"/>
                    </a:cubicBezTo>
                    <a:cubicBezTo>
                      <a:pt x="2" y="74"/>
                      <a:pt x="1" y="73"/>
                      <a:pt x="1" y="71"/>
                    </a:cubicBezTo>
                    <a:cubicBezTo>
                      <a:pt x="0" y="69"/>
                      <a:pt x="1" y="68"/>
                      <a:pt x="2" y="6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2" y="65"/>
                      <a:pt x="4" y="63"/>
                      <a:pt x="5" y="63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102" y="1"/>
                      <a:pt x="107" y="0"/>
                      <a:pt x="111" y="0"/>
                    </a:cubicBezTo>
                    <a:cubicBezTo>
                      <a:pt x="112" y="0"/>
                      <a:pt x="113" y="1"/>
                      <a:pt x="114" y="1"/>
                    </a:cubicBezTo>
                    <a:cubicBezTo>
                      <a:pt x="115" y="1"/>
                      <a:pt x="116" y="1"/>
                      <a:pt x="117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9" y="2"/>
                      <a:pt x="121" y="3"/>
                      <a:pt x="122" y="4"/>
                    </a:cubicBezTo>
                    <a:cubicBezTo>
                      <a:pt x="123" y="5"/>
                      <a:pt x="124" y="6"/>
                      <a:pt x="125" y="8"/>
                    </a:cubicBezTo>
                    <a:cubicBezTo>
                      <a:pt x="125" y="10"/>
                      <a:pt x="125" y="12"/>
                      <a:pt x="124" y="14"/>
                    </a:cubicBezTo>
                    <a:cubicBezTo>
                      <a:pt x="123" y="15"/>
                      <a:pt x="122" y="16"/>
                      <a:pt x="121" y="17"/>
                    </a:cubicBezTo>
                    <a:cubicBezTo>
                      <a:pt x="27" y="76"/>
                      <a:pt x="27" y="76"/>
                      <a:pt x="27" y="76"/>
                    </a:cubicBezTo>
                    <a:cubicBezTo>
                      <a:pt x="24" y="78"/>
                      <a:pt x="19" y="79"/>
                      <a:pt x="14" y="79"/>
                    </a:cubicBezTo>
                    <a:cubicBezTo>
                      <a:pt x="13" y="79"/>
                      <a:pt x="12" y="79"/>
                      <a:pt x="11" y="79"/>
                    </a:cubicBezTo>
                    <a:cubicBezTo>
                      <a:pt x="11" y="79"/>
                      <a:pt x="10" y="79"/>
                      <a:pt x="9" y="78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98"/>
              <p:cNvSpPr>
                <a:spLocks/>
              </p:cNvSpPr>
              <p:nvPr/>
            </p:nvSpPr>
            <p:spPr bwMode="auto">
              <a:xfrm>
                <a:off x="3848111" y="5382375"/>
                <a:ext cx="851755" cy="358473"/>
              </a:xfrm>
              <a:custGeom>
                <a:avLst/>
                <a:gdLst>
                  <a:gd name="T0" fmla="*/ 362 w 470"/>
                  <a:gd name="T1" fmla="*/ 190 h 196"/>
                  <a:gd name="T2" fmla="*/ 359 w 470"/>
                  <a:gd name="T3" fmla="*/ 174 h 196"/>
                  <a:gd name="T4" fmla="*/ 369 w 470"/>
                  <a:gd name="T5" fmla="*/ 168 h 196"/>
                  <a:gd name="T6" fmla="*/ 420 w 470"/>
                  <a:gd name="T7" fmla="*/ 121 h 196"/>
                  <a:gd name="T8" fmla="*/ 429 w 470"/>
                  <a:gd name="T9" fmla="*/ 87 h 196"/>
                  <a:gd name="T10" fmla="*/ 413 w 470"/>
                  <a:gd name="T11" fmla="*/ 59 h 196"/>
                  <a:gd name="T12" fmla="*/ 364 w 470"/>
                  <a:gd name="T13" fmla="*/ 35 h 196"/>
                  <a:gd name="T14" fmla="*/ 132 w 470"/>
                  <a:gd name="T15" fmla="*/ 52 h 196"/>
                  <a:gd name="T16" fmla="*/ 89 w 470"/>
                  <a:gd name="T17" fmla="*/ 69 h 196"/>
                  <a:gd name="T18" fmla="*/ 48 w 470"/>
                  <a:gd name="T19" fmla="*/ 91 h 196"/>
                  <a:gd name="T20" fmla="*/ 9 w 470"/>
                  <a:gd name="T21" fmla="*/ 100 h 196"/>
                  <a:gd name="T22" fmla="*/ 8 w 470"/>
                  <a:gd name="T23" fmla="*/ 81 h 196"/>
                  <a:gd name="T24" fmla="*/ 19 w 470"/>
                  <a:gd name="T25" fmla="*/ 74 h 196"/>
                  <a:gd name="T26" fmla="*/ 287 w 470"/>
                  <a:gd name="T27" fmla="*/ 0 h 196"/>
                  <a:gd name="T28" fmla="*/ 339 w 470"/>
                  <a:gd name="T29" fmla="*/ 3 h 196"/>
                  <a:gd name="T30" fmla="*/ 386 w 470"/>
                  <a:gd name="T31" fmla="*/ 11 h 196"/>
                  <a:gd name="T32" fmla="*/ 386 w 470"/>
                  <a:gd name="T33" fmla="*/ 11 h 196"/>
                  <a:gd name="T34" fmla="*/ 446 w 470"/>
                  <a:gd name="T35" fmla="*/ 41 h 196"/>
                  <a:gd name="T36" fmla="*/ 468 w 470"/>
                  <a:gd name="T37" fmla="*/ 80 h 196"/>
                  <a:gd name="T38" fmla="*/ 456 w 470"/>
                  <a:gd name="T39" fmla="*/ 126 h 196"/>
                  <a:gd name="T40" fmla="*/ 395 w 470"/>
                  <a:gd name="T41" fmla="*/ 183 h 196"/>
                  <a:gd name="T42" fmla="*/ 393 w 470"/>
                  <a:gd name="T43" fmla="*/ 184 h 196"/>
                  <a:gd name="T44" fmla="*/ 362 w 470"/>
                  <a:gd name="T45" fmla="*/ 19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196">
                    <a:moveTo>
                      <a:pt x="362" y="190"/>
                    </a:moveTo>
                    <a:cubicBezTo>
                      <a:pt x="354" y="187"/>
                      <a:pt x="354" y="178"/>
                      <a:pt x="359" y="174"/>
                    </a:cubicBezTo>
                    <a:cubicBezTo>
                      <a:pt x="369" y="168"/>
                      <a:pt x="369" y="168"/>
                      <a:pt x="369" y="168"/>
                    </a:cubicBezTo>
                    <a:cubicBezTo>
                      <a:pt x="394" y="152"/>
                      <a:pt x="411" y="136"/>
                      <a:pt x="420" y="121"/>
                    </a:cubicBezTo>
                    <a:cubicBezTo>
                      <a:pt x="427" y="109"/>
                      <a:pt x="430" y="98"/>
                      <a:pt x="429" y="87"/>
                    </a:cubicBezTo>
                    <a:cubicBezTo>
                      <a:pt x="428" y="77"/>
                      <a:pt x="422" y="67"/>
                      <a:pt x="413" y="59"/>
                    </a:cubicBezTo>
                    <a:cubicBezTo>
                      <a:pt x="402" y="49"/>
                      <a:pt x="386" y="41"/>
                      <a:pt x="364" y="35"/>
                    </a:cubicBezTo>
                    <a:cubicBezTo>
                      <a:pt x="301" y="18"/>
                      <a:pt x="210" y="26"/>
                      <a:pt x="132" y="52"/>
                    </a:cubicBezTo>
                    <a:cubicBezTo>
                      <a:pt x="117" y="57"/>
                      <a:pt x="102" y="63"/>
                      <a:pt x="89" y="69"/>
                    </a:cubicBezTo>
                    <a:cubicBezTo>
                      <a:pt x="75" y="75"/>
                      <a:pt x="61" y="82"/>
                      <a:pt x="48" y="91"/>
                    </a:cubicBezTo>
                    <a:cubicBezTo>
                      <a:pt x="36" y="98"/>
                      <a:pt x="20" y="105"/>
                      <a:pt x="9" y="100"/>
                    </a:cubicBezTo>
                    <a:cubicBezTo>
                      <a:pt x="0" y="96"/>
                      <a:pt x="3" y="84"/>
                      <a:pt x="8" y="81"/>
                    </a:cubicBezTo>
                    <a:cubicBezTo>
                      <a:pt x="19" y="74"/>
                      <a:pt x="19" y="74"/>
                      <a:pt x="19" y="74"/>
                    </a:cubicBezTo>
                    <a:cubicBezTo>
                      <a:pt x="90" y="29"/>
                      <a:pt x="195" y="2"/>
                      <a:pt x="287" y="0"/>
                    </a:cubicBezTo>
                    <a:cubicBezTo>
                      <a:pt x="305" y="0"/>
                      <a:pt x="323" y="1"/>
                      <a:pt x="339" y="3"/>
                    </a:cubicBezTo>
                    <a:cubicBezTo>
                      <a:pt x="356" y="4"/>
                      <a:pt x="371" y="7"/>
                      <a:pt x="386" y="11"/>
                    </a:cubicBezTo>
                    <a:cubicBezTo>
                      <a:pt x="386" y="11"/>
                      <a:pt x="386" y="11"/>
                      <a:pt x="386" y="11"/>
                    </a:cubicBezTo>
                    <a:cubicBezTo>
                      <a:pt x="412" y="18"/>
                      <a:pt x="433" y="28"/>
                      <a:pt x="446" y="41"/>
                    </a:cubicBezTo>
                    <a:cubicBezTo>
                      <a:pt x="459" y="52"/>
                      <a:pt x="467" y="66"/>
                      <a:pt x="468" y="80"/>
                    </a:cubicBezTo>
                    <a:cubicBezTo>
                      <a:pt x="470" y="95"/>
                      <a:pt x="466" y="110"/>
                      <a:pt x="456" y="126"/>
                    </a:cubicBezTo>
                    <a:cubicBezTo>
                      <a:pt x="445" y="145"/>
                      <a:pt x="424" y="164"/>
                      <a:pt x="395" y="183"/>
                    </a:cubicBezTo>
                    <a:cubicBezTo>
                      <a:pt x="393" y="184"/>
                      <a:pt x="393" y="184"/>
                      <a:pt x="393" y="184"/>
                    </a:cubicBezTo>
                    <a:cubicBezTo>
                      <a:pt x="384" y="188"/>
                      <a:pt x="374" y="196"/>
                      <a:pt x="362" y="190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99"/>
              <p:cNvSpPr>
                <a:spLocks/>
              </p:cNvSpPr>
              <p:nvPr/>
            </p:nvSpPr>
            <p:spPr bwMode="auto">
              <a:xfrm>
                <a:off x="4136114" y="5586888"/>
                <a:ext cx="150895" cy="88086"/>
              </a:xfrm>
              <a:custGeom>
                <a:avLst/>
                <a:gdLst>
                  <a:gd name="T0" fmla="*/ 68 w 83"/>
                  <a:gd name="T1" fmla="*/ 3 h 48"/>
                  <a:gd name="T2" fmla="*/ 78 w 83"/>
                  <a:gd name="T3" fmla="*/ 8 h 48"/>
                  <a:gd name="T4" fmla="*/ 83 w 83"/>
                  <a:gd name="T5" fmla="*/ 16 h 48"/>
                  <a:gd name="T6" fmla="*/ 80 w 83"/>
                  <a:gd name="T7" fmla="*/ 26 h 48"/>
                  <a:gd name="T8" fmla="*/ 71 w 83"/>
                  <a:gd name="T9" fmla="*/ 35 h 48"/>
                  <a:gd name="T10" fmla="*/ 71 w 83"/>
                  <a:gd name="T11" fmla="*/ 35 h 48"/>
                  <a:gd name="T12" fmla="*/ 70 w 83"/>
                  <a:gd name="T13" fmla="*/ 35 h 48"/>
                  <a:gd name="T14" fmla="*/ 63 w 83"/>
                  <a:gd name="T15" fmla="*/ 39 h 48"/>
                  <a:gd name="T16" fmla="*/ 56 w 83"/>
                  <a:gd name="T17" fmla="*/ 42 h 48"/>
                  <a:gd name="T18" fmla="*/ 15 w 83"/>
                  <a:gd name="T19" fmla="*/ 44 h 48"/>
                  <a:gd name="T20" fmla="*/ 5 w 83"/>
                  <a:gd name="T21" fmla="*/ 39 h 48"/>
                  <a:gd name="T22" fmla="*/ 0 w 83"/>
                  <a:gd name="T23" fmla="*/ 31 h 48"/>
                  <a:gd name="T24" fmla="*/ 3 w 83"/>
                  <a:gd name="T25" fmla="*/ 21 h 48"/>
                  <a:gd name="T26" fmla="*/ 13 w 83"/>
                  <a:gd name="T27" fmla="*/ 12 h 48"/>
                  <a:gd name="T28" fmla="*/ 13 w 83"/>
                  <a:gd name="T29" fmla="*/ 12 h 48"/>
                  <a:gd name="T30" fmla="*/ 20 w 83"/>
                  <a:gd name="T31" fmla="*/ 8 h 48"/>
                  <a:gd name="T32" fmla="*/ 27 w 83"/>
                  <a:gd name="T33" fmla="*/ 5 h 48"/>
                  <a:gd name="T34" fmla="*/ 68 w 83"/>
                  <a:gd name="T35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48">
                    <a:moveTo>
                      <a:pt x="68" y="3"/>
                    </a:moveTo>
                    <a:cubicBezTo>
                      <a:pt x="72" y="4"/>
                      <a:pt x="76" y="6"/>
                      <a:pt x="78" y="8"/>
                    </a:cubicBezTo>
                    <a:cubicBezTo>
                      <a:pt x="81" y="10"/>
                      <a:pt x="82" y="13"/>
                      <a:pt x="83" y="16"/>
                    </a:cubicBezTo>
                    <a:cubicBezTo>
                      <a:pt x="83" y="19"/>
                      <a:pt x="82" y="22"/>
                      <a:pt x="80" y="26"/>
                    </a:cubicBezTo>
                    <a:cubicBezTo>
                      <a:pt x="79" y="29"/>
                      <a:pt x="75" y="32"/>
                      <a:pt x="71" y="35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6"/>
                      <a:pt x="66" y="38"/>
                      <a:pt x="63" y="39"/>
                    </a:cubicBezTo>
                    <a:cubicBezTo>
                      <a:pt x="61" y="40"/>
                      <a:pt x="58" y="41"/>
                      <a:pt x="56" y="42"/>
                    </a:cubicBezTo>
                    <a:cubicBezTo>
                      <a:pt x="42" y="46"/>
                      <a:pt x="27" y="48"/>
                      <a:pt x="15" y="44"/>
                    </a:cubicBezTo>
                    <a:cubicBezTo>
                      <a:pt x="11" y="43"/>
                      <a:pt x="7" y="41"/>
                      <a:pt x="5" y="39"/>
                    </a:cubicBezTo>
                    <a:cubicBezTo>
                      <a:pt x="2" y="37"/>
                      <a:pt x="1" y="34"/>
                      <a:pt x="0" y="31"/>
                    </a:cubicBezTo>
                    <a:cubicBezTo>
                      <a:pt x="0" y="28"/>
                      <a:pt x="1" y="25"/>
                      <a:pt x="3" y="21"/>
                    </a:cubicBezTo>
                    <a:cubicBezTo>
                      <a:pt x="5" y="18"/>
                      <a:pt x="8" y="15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11"/>
                      <a:pt x="17" y="9"/>
                      <a:pt x="20" y="8"/>
                    </a:cubicBezTo>
                    <a:cubicBezTo>
                      <a:pt x="22" y="7"/>
                      <a:pt x="25" y="6"/>
                      <a:pt x="27" y="5"/>
                    </a:cubicBezTo>
                    <a:cubicBezTo>
                      <a:pt x="41" y="1"/>
                      <a:pt x="57" y="0"/>
                      <a:pt x="68" y="3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00"/>
              <p:cNvSpPr>
                <a:spLocks/>
              </p:cNvSpPr>
              <p:nvPr/>
            </p:nvSpPr>
            <p:spPr bwMode="auto">
              <a:xfrm>
                <a:off x="4295435" y="5586888"/>
                <a:ext cx="239748" cy="49788"/>
              </a:xfrm>
              <a:custGeom>
                <a:avLst/>
                <a:gdLst>
                  <a:gd name="T0" fmla="*/ 0 w 132"/>
                  <a:gd name="T1" fmla="*/ 19 h 27"/>
                  <a:gd name="T2" fmla="*/ 1 w 132"/>
                  <a:gd name="T3" fmla="*/ 14 h 27"/>
                  <a:gd name="T4" fmla="*/ 11 w 132"/>
                  <a:gd name="T5" fmla="*/ 7 h 27"/>
                  <a:gd name="T6" fmla="*/ 13 w 132"/>
                  <a:gd name="T7" fmla="*/ 6 h 27"/>
                  <a:gd name="T8" fmla="*/ 16 w 132"/>
                  <a:gd name="T9" fmla="*/ 6 h 27"/>
                  <a:gd name="T10" fmla="*/ 16 w 132"/>
                  <a:gd name="T11" fmla="*/ 6 h 27"/>
                  <a:gd name="T12" fmla="*/ 16 w 132"/>
                  <a:gd name="T13" fmla="*/ 6 h 27"/>
                  <a:gd name="T14" fmla="*/ 120 w 132"/>
                  <a:gd name="T15" fmla="*/ 0 h 27"/>
                  <a:gd name="T16" fmla="*/ 127 w 132"/>
                  <a:gd name="T17" fmla="*/ 1 h 27"/>
                  <a:gd name="T18" fmla="*/ 127 w 132"/>
                  <a:gd name="T19" fmla="*/ 1 h 27"/>
                  <a:gd name="T20" fmla="*/ 130 w 132"/>
                  <a:gd name="T21" fmla="*/ 4 h 27"/>
                  <a:gd name="T22" fmla="*/ 132 w 132"/>
                  <a:gd name="T23" fmla="*/ 8 h 27"/>
                  <a:gd name="T24" fmla="*/ 131 w 132"/>
                  <a:gd name="T25" fmla="*/ 13 h 27"/>
                  <a:gd name="T26" fmla="*/ 121 w 132"/>
                  <a:gd name="T27" fmla="*/ 20 h 27"/>
                  <a:gd name="T28" fmla="*/ 118 w 132"/>
                  <a:gd name="T29" fmla="*/ 21 h 27"/>
                  <a:gd name="T30" fmla="*/ 115 w 132"/>
                  <a:gd name="T31" fmla="*/ 21 h 27"/>
                  <a:gd name="T32" fmla="*/ 115 w 132"/>
                  <a:gd name="T33" fmla="*/ 21 h 27"/>
                  <a:gd name="T34" fmla="*/ 115 w 132"/>
                  <a:gd name="T35" fmla="*/ 21 h 27"/>
                  <a:gd name="T36" fmla="*/ 11 w 132"/>
                  <a:gd name="T37" fmla="*/ 27 h 27"/>
                  <a:gd name="T38" fmla="*/ 4 w 132"/>
                  <a:gd name="T39" fmla="*/ 26 h 27"/>
                  <a:gd name="T40" fmla="*/ 1 w 132"/>
                  <a:gd name="T41" fmla="*/ 23 h 27"/>
                  <a:gd name="T42" fmla="*/ 0 w 132"/>
                  <a:gd name="T4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2" h="27">
                    <a:moveTo>
                      <a:pt x="0" y="19"/>
                    </a:moveTo>
                    <a:cubicBezTo>
                      <a:pt x="0" y="17"/>
                      <a:pt x="0" y="16"/>
                      <a:pt x="1" y="14"/>
                    </a:cubicBezTo>
                    <a:cubicBezTo>
                      <a:pt x="2" y="11"/>
                      <a:pt x="6" y="8"/>
                      <a:pt x="11" y="7"/>
                    </a:cubicBezTo>
                    <a:cubicBezTo>
                      <a:pt x="11" y="6"/>
                      <a:pt x="12" y="6"/>
                      <a:pt x="13" y="6"/>
                    </a:cubicBezTo>
                    <a:cubicBezTo>
                      <a:pt x="14" y="6"/>
                      <a:pt x="15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2" y="0"/>
                      <a:pt x="125" y="1"/>
                      <a:pt x="127" y="1"/>
                    </a:cubicBezTo>
                    <a:cubicBezTo>
                      <a:pt x="127" y="1"/>
                      <a:pt x="127" y="1"/>
                      <a:pt x="127" y="1"/>
                    </a:cubicBezTo>
                    <a:cubicBezTo>
                      <a:pt x="128" y="2"/>
                      <a:pt x="129" y="3"/>
                      <a:pt x="130" y="4"/>
                    </a:cubicBezTo>
                    <a:cubicBezTo>
                      <a:pt x="131" y="5"/>
                      <a:pt x="131" y="7"/>
                      <a:pt x="132" y="8"/>
                    </a:cubicBezTo>
                    <a:cubicBezTo>
                      <a:pt x="132" y="10"/>
                      <a:pt x="131" y="11"/>
                      <a:pt x="131" y="13"/>
                    </a:cubicBezTo>
                    <a:cubicBezTo>
                      <a:pt x="129" y="16"/>
                      <a:pt x="125" y="19"/>
                      <a:pt x="121" y="20"/>
                    </a:cubicBezTo>
                    <a:cubicBezTo>
                      <a:pt x="120" y="21"/>
                      <a:pt x="119" y="21"/>
                      <a:pt x="118" y="21"/>
                    </a:cubicBezTo>
                    <a:cubicBezTo>
                      <a:pt x="117" y="21"/>
                      <a:pt x="116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7"/>
                      <a:pt x="6" y="26"/>
                      <a:pt x="4" y="26"/>
                    </a:cubicBezTo>
                    <a:cubicBezTo>
                      <a:pt x="3" y="25"/>
                      <a:pt x="2" y="24"/>
                      <a:pt x="1" y="23"/>
                    </a:cubicBezTo>
                    <a:cubicBezTo>
                      <a:pt x="0" y="22"/>
                      <a:pt x="0" y="20"/>
                      <a:pt x="0" y="19"/>
                    </a:cubicBezTo>
                    <a:close/>
                  </a:path>
                </a:pathLst>
              </a:custGeom>
              <a:solidFill>
                <a:srgbClr val="F583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Rectangle 101"/>
            <p:cNvSpPr>
              <a:spLocks noChangeArrowheads="1"/>
            </p:cNvSpPr>
            <p:nvPr/>
          </p:nvSpPr>
          <p:spPr bwMode="auto">
            <a:xfrm>
              <a:off x="1016026" y="6349870"/>
              <a:ext cx="30031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Heavy" panose="020B0903020102020204" pitchFamily="34" charset="0"/>
                </a:rPr>
                <a:t>CISTER</a:t>
              </a:r>
              <a:r>
                <a:rPr kumimoji="0" lang="en-US" altLang="en-US" sz="1200" b="0" i="0" u="none" strike="noStrike" cap="none" normalizeH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Heavy" panose="020B0903020102020204" pitchFamily="34" charset="0"/>
                </a:rPr>
                <a:t> </a:t>
              </a:r>
              <a:r>
                <a:rPr kumimoji="0" lang="en-US" altLang="en-US" sz="1200" b="0" i="0" u="none" strike="noStrike" cap="none" normalizeH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Medium" panose="020B0603020102020204" pitchFamily="34" charset="0"/>
                </a:rPr>
                <a:t>– Research Centre in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altLang="en-US" sz="1200" baseline="0" dirty="0">
                  <a:solidFill>
                    <a:srgbClr val="F5834D"/>
                  </a:solidFill>
                  <a:latin typeface="Franklin Gothic Medium" panose="020B0603020102020204" pitchFamily="34" charset="0"/>
                </a:rPr>
                <a:t>Real-Time</a:t>
              </a:r>
              <a:r>
                <a:rPr lang="pt-PT" altLang="en-US" sz="1200" dirty="0">
                  <a:solidFill>
                    <a:srgbClr val="F5834D"/>
                  </a:solidFill>
                  <a:latin typeface="Franklin Gothic Medium" panose="020B0603020102020204" pitchFamily="34" charset="0"/>
                </a:rPr>
                <a:t> &amp; Embedded </a:t>
              </a:r>
              <a:r>
                <a:rPr lang="pt-PT" altLang="en-US" sz="1200" dirty="0">
                  <a:solidFill>
                    <a:srgbClr val="009BC8"/>
                  </a:solidFill>
                  <a:latin typeface="Franklin Gothic Medium" panose="020B0603020102020204" pitchFamily="34" charset="0"/>
                </a:rPr>
                <a:t>Computing Systems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endParaRPr>
            </a:p>
          </p:txBody>
        </p:sp>
      </p:grpSp>
      <p:sp>
        <p:nvSpPr>
          <p:cNvPr id="19" name="Footer Placeholder 43"/>
          <p:cNvSpPr>
            <a:spLocks noGrp="1"/>
          </p:cNvSpPr>
          <p:nvPr>
            <p:ph type="ftr" sz="quarter" idx="12"/>
          </p:nvPr>
        </p:nvSpPr>
        <p:spPr>
          <a:xfrm>
            <a:off x="4019174" y="6292654"/>
            <a:ext cx="4028751" cy="365125"/>
          </a:xfrm>
        </p:spPr>
        <p:txBody>
          <a:bodyPr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20" name="Slide Number Placeholder 44"/>
          <p:cNvSpPr>
            <a:spLocks noGrp="1"/>
          </p:cNvSpPr>
          <p:nvPr>
            <p:ph type="sldNum" sz="quarter" idx="13"/>
          </p:nvPr>
        </p:nvSpPr>
        <p:spPr>
          <a:xfrm>
            <a:off x="10857280" y="6103955"/>
            <a:ext cx="1352550" cy="814495"/>
          </a:xfrm>
        </p:spPr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‹#›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Date Placeholder 42"/>
          <p:cNvSpPr>
            <a:spLocks noGrp="1"/>
          </p:cNvSpPr>
          <p:nvPr>
            <p:ph type="dt" sz="half" idx="11"/>
          </p:nvPr>
        </p:nvSpPr>
        <p:spPr>
          <a:xfrm>
            <a:off x="8052026" y="629265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6A383FED-3839-4201-A7FF-D9E9CA29D9C8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210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666376"/>
            <a:ext cx="3932237" cy="995082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94115"/>
            <a:ext cx="3932237" cy="3966936"/>
          </a:xfrm>
          <a:prstGeom prst="rect">
            <a:avLst/>
          </a:prstGeom>
        </p:spPr>
        <p:txBody>
          <a:bodyPr/>
          <a:lstStyle>
            <a:lvl1pPr marL="285750" indent="-285750">
              <a:buFontTx/>
              <a:buBlip>
                <a:blip r:embed="rId3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207841"/>
            <a:ext cx="12192000" cy="51136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82132" y="6282635"/>
            <a:ext cx="3737043" cy="369332"/>
            <a:chOff x="282132" y="6349870"/>
            <a:chExt cx="3737043" cy="369332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282132" y="6406180"/>
              <a:ext cx="639569" cy="269172"/>
              <a:chOff x="3848111" y="5382375"/>
              <a:chExt cx="851755" cy="358473"/>
            </a:xfrm>
          </p:grpSpPr>
          <p:sp>
            <p:nvSpPr>
              <p:cNvPr id="14" name="Freeform 97"/>
              <p:cNvSpPr>
                <a:spLocks/>
              </p:cNvSpPr>
              <p:nvPr/>
            </p:nvSpPr>
            <p:spPr bwMode="auto">
              <a:xfrm>
                <a:off x="4261733" y="5445950"/>
                <a:ext cx="225960" cy="144768"/>
              </a:xfrm>
              <a:custGeom>
                <a:avLst/>
                <a:gdLst>
                  <a:gd name="T0" fmla="*/ 9 w 125"/>
                  <a:gd name="T1" fmla="*/ 78 h 79"/>
                  <a:gd name="T2" fmla="*/ 9 w 125"/>
                  <a:gd name="T3" fmla="*/ 78 h 79"/>
                  <a:gd name="T4" fmla="*/ 4 w 125"/>
                  <a:gd name="T5" fmla="*/ 76 h 79"/>
                  <a:gd name="T6" fmla="*/ 1 w 125"/>
                  <a:gd name="T7" fmla="*/ 71 h 79"/>
                  <a:gd name="T8" fmla="*/ 2 w 125"/>
                  <a:gd name="T9" fmla="*/ 66 h 79"/>
                  <a:gd name="T10" fmla="*/ 2 w 125"/>
                  <a:gd name="T11" fmla="*/ 66 h 79"/>
                  <a:gd name="T12" fmla="*/ 5 w 125"/>
                  <a:gd name="T13" fmla="*/ 63 h 79"/>
                  <a:gd name="T14" fmla="*/ 99 w 125"/>
                  <a:gd name="T15" fmla="*/ 3 h 79"/>
                  <a:gd name="T16" fmla="*/ 111 w 125"/>
                  <a:gd name="T17" fmla="*/ 0 h 79"/>
                  <a:gd name="T18" fmla="*/ 114 w 125"/>
                  <a:gd name="T19" fmla="*/ 1 h 79"/>
                  <a:gd name="T20" fmla="*/ 117 w 125"/>
                  <a:gd name="T21" fmla="*/ 1 h 79"/>
                  <a:gd name="T22" fmla="*/ 117 w 125"/>
                  <a:gd name="T23" fmla="*/ 1 h 79"/>
                  <a:gd name="T24" fmla="*/ 122 w 125"/>
                  <a:gd name="T25" fmla="*/ 4 h 79"/>
                  <a:gd name="T26" fmla="*/ 125 w 125"/>
                  <a:gd name="T27" fmla="*/ 8 h 79"/>
                  <a:gd name="T28" fmla="*/ 124 w 125"/>
                  <a:gd name="T29" fmla="*/ 14 h 79"/>
                  <a:gd name="T30" fmla="*/ 121 w 125"/>
                  <a:gd name="T31" fmla="*/ 17 h 79"/>
                  <a:gd name="T32" fmla="*/ 27 w 125"/>
                  <a:gd name="T33" fmla="*/ 76 h 79"/>
                  <a:gd name="T34" fmla="*/ 14 w 125"/>
                  <a:gd name="T35" fmla="*/ 79 h 79"/>
                  <a:gd name="T36" fmla="*/ 11 w 125"/>
                  <a:gd name="T37" fmla="*/ 79 h 79"/>
                  <a:gd name="T38" fmla="*/ 9 w 125"/>
                  <a:gd name="T39" fmla="*/ 7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79">
                    <a:moveTo>
                      <a:pt x="9" y="78"/>
                    </a:moveTo>
                    <a:cubicBezTo>
                      <a:pt x="9" y="78"/>
                      <a:pt x="9" y="78"/>
                      <a:pt x="9" y="78"/>
                    </a:cubicBezTo>
                    <a:cubicBezTo>
                      <a:pt x="7" y="78"/>
                      <a:pt x="5" y="77"/>
                      <a:pt x="4" y="76"/>
                    </a:cubicBezTo>
                    <a:cubicBezTo>
                      <a:pt x="2" y="74"/>
                      <a:pt x="1" y="73"/>
                      <a:pt x="1" y="71"/>
                    </a:cubicBezTo>
                    <a:cubicBezTo>
                      <a:pt x="0" y="69"/>
                      <a:pt x="1" y="68"/>
                      <a:pt x="2" y="6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2" y="65"/>
                      <a:pt x="4" y="63"/>
                      <a:pt x="5" y="63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102" y="1"/>
                      <a:pt x="107" y="0"/>
                      <a:pt x="111" y="0"/>
                    </a:cubicBezTo>
                    <a:cubicBezTo>
                      <a:pt x="112" y="0"/>
                      <a:pt x="113" y="1"/>
                      <a:pt x="114" y="1"/>
                    </a:cubicBezTo>
                    <a:cubicBezTo>
                      <a:pt x="115" y="1"/>
                      <a:pt x="116" y="1"/>
                      <a:pt x="117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9" y="2"/>
                      <a:pt x="121" y="3"/>
                      <a:pt x="122" y="4"/>
                    </a:cubicBezTo>
                    <a:cubicBezTo>
                      <a:pt x="123" y="5"/>
                      <a:pt x="124" y="6"/>
                      <a:pt x="125" y="8"/>
                    </a:cubicBezTo>
                    <a:cubicBezTo>
                      <a:pt x="125" y="10"/>
                      <a:pt x="125" y="12"/>
                      <a:pt x="124" y="14"/>
                    </a:cubicBezTo>
                    <a:cubicBezTo>
                      <a:pt x="123" y="15"/>
                      <a:pt x="122" y="16"/>
                      <a:pt x="121" y="17"/>
                    </a:cubicBezTo>
                    <a:cubicBezTo>
                      <a:pt x="27" y="76"/>
                      <a:pt x="27" y="76"/>
                      <a:pt x="27" y="76"/>
                    </a:cubicBezTo>
                    <a:cubicBezTo>
                      <a:pt x="24" y="78"/>
                      <a:pt x="19" y="79"/>
                      <a:pt x="14" y="79"/>
                    </a:cubicBezTo>
                    <a:cubicBezTo>
                      <a:pt x="13" y="79"/>
                      <a:pt x="12" y="79"/>
                      <a:pt x="11" y="79"/>
                    </a:cubicBezTo>
                    <a:cubicBezTo>
                      <a:pt x="11" y="79"/>
                      <a:pt x="10" y="79"/>
                      <a:pt x="9" y="78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98"/>
              <p:cNvSpPr>
                <a:spLocks/>
              </p:cNvSpPr>
              <p:nvPr/>
            </p:nvSpPr>
            <p:spPr bwMode="auto">
              <a:xfrm>
                <a:off x="3848111" y="5382375"/>
                <a:ext cx="851755" cy="358473"/>
              </a:xfrm>
              <a:custGeom>
                <a:avLst/>
                <a:gdLst>
                  <a:gd name="T0" fmla="*/ 362 w 470"/>
                  <a:gd name="T1" fmla="*/ 190 h 196"/>
                  <a:gd name="T2" fmla="*/ 359 w 470"/>
                  <a:gd name="T3" fmla="*/ 174 h 196"/>
                  <a:gd name="T4" fmla="*/ 369 w 470"/>
                  <a:gd name="T5" fmla="*/ 168 h 196"/>
                  <a:gd name="T6" fmla="*/ 420 w 470"/>
                  <a:gd name="T7" fmla="*/ 121 h 196"/>
                  <a:gd name="T8" fmla="*/ 429 w 470"/>
                  <a:gd name="T9" fmla="*/ 87 h 196"/>
                  <a:gd name="T10" fmla="*/ 413 w 470"/>
                  <a:gd name="T11" fmla="*/ 59 h 196"/>
                  <a:gd name="T12" fmla="*/ 364 w 470"/>
                  <a:gd name="T13" fmla="*/ 35 h 196"/>
                  <a:gd name="T14" fmla="*/ 132 w 470"/>
                  <a:gd name="T15" fmla="*/ 52 h 196"/>
                  <a:gd name="T16" fmla="*/ 89 w 470"/>
                  <a:gd name="T17" fmla="*/ 69 h 196"/>
                  <a:gd name="T18" fmla="*/ 48 w 470"/>
                  <a:gd name="T19" fmla="*/ 91 h 196"/>
                  <a:gd name="T20" fmla="*/ 9 w 470"/>
                  <a:gd name="T21" fmla="*/ 100 h 196"/>
                  <a:gd name="T22" fmla="*/ 8 w 470"/>
                  <a:gd name="T23" fmla="*/ 81 h 196"/>
                  <a:gd name="T24" fmla="*/ 19 w 470"/>
                  <a:gd name="T25" fmla="*/ 74 h 196"/>
                  <a:gd name="T26" fmla="*/ 287 w 470"/>
                  <a:gd name="T27" fmla="*/ 0 h 196"/>
                  <a:gd name="T28" fmla="*/ 339 w 470"/>
                  <a:gd name="T29" fmla="*/ 3 h 196"/>
                  <a:gd name="T30" fmla="*/ 386 w 470"/>
                  <a:gd name="T31" fmla="*/ 11 h 196"/>
                  <a:gd name="T32" fmla="*/ 386 w 470"/>
                  <a:gd name="T33" fmla="*/ 11 h 196"/>
                  <a:gd name="T34" fmla="*/ 446 w 470"/>
                  <a:gd name="T35" fmla="*/ 41 h 196"/>
                  <a:gd name="T36" fmla="*/ 468 w 470"/>
                  <a:gd name="T37" fmla="*/ 80 h 196"/>
                  <a:gd name="T38" fmla="*/ 456 w 470"/>
                  <a:gd name="T39" fmla="*/ 126 h 196"/>
                  <a:gd name="T40" fmla="*/ 395 w 470"/>
                  <a:gd name="T41" fmla="*/ 183 h 196"/>
                  <a:gd name="T42" fmla="*/ 393 w 470"/>
                  <a:gd name="T43" fmla="*/ 184 h 196"/>
                  <a:gd name="T44" fmla="*/ 362 w 470"/>
                  <a:gd name="T45" fmla="*/ 19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196">
                    <a:moveTo>
                      <a:pt x="362" y="190"/>
                    </a:moveTo>
                    <a:cubicBezTo>
                      <a:pt x="354" y="187"/>
                      <a:pt x="354" y="178"/>
                      <a:pt x="359" y="174"/>
                    </a:cubicBezTo>
                    <a:cubicBezTo>
                      <a:pt x="369" y="168"/>
                      <a:pt x="369" y="168"/>
                      <a:pt x="369" y="168"/>
                    </a:cubicBezTo>
                    <a:cubicBezTo>
                      <a:pt x="394" y="152"/>
                      <a:pt x="411" y="136"/>
                      <a:pt x="420" y="121"/>
                    </a:cubicBezTo>
                    <a:cubicBezTo>
                      <a:pt x="427" y="109"/>
                      <a:pt x="430" y="98"/>
                      <a:pt x="429" y="87"/>
                    </a:cubicBezTo>
                    <a:cubicBezTo>
                      <a:pt x="428" y="77"/>
                      <a:pt x="422" y="67"/>
                      <a:pt x="413" y="59"/>
                    </a:cubicBezTo>
                    <a:cubicBezTo>
                      <a:pt x="402" y="49"/>
                      <a:pt x="386" y="41"/>
                      <a:pt x="364" y="35"/>
                    </a:cubicBezTo>
                    <a:cubicBezTo>
                      <a:pt x="301" y="18"/>
                      <a:pt x="210" y="26"/>
                      <a:pt x="132" y="52"/>
                    </a:cubicBezTo>
                    <a:cubicBezTo>
                      <a:pt x="117" y="57"/>
                      <a:pt x="102" y="63"/>
                      <a:pt x="89" y="69"/>
                    </a:cubicBezTo>
                    <a:cubicBezTo>
                      <a:pt x="75" y="75"/>
                      <a:pt x="61" y="82"/>
                      <a:pt x="48" y="91"/>
                    </a:cubicBezTo>
                    <a:cubicBezTo>
                      <a:pt x="36" y="98"/>
                      <a:pt x="20" y="105"/>
                      <a:pt x="9" y="100"/>
                    </a:cubicBezTo>
                    <a:cubicBezTo>
                      <a:pt x="0" y="96"/>
                      <a:pt x="3" y="84"/>
                      <a:pt x="8" y="81"/>
                    </a:cubicBezTo>
                    <a:cubicBezTo>
                      <a:pt x="19" y="74"/>
                      <a:pt x="19" y="74"/>
                      <a:pt x="19" y="74"/>
                    </a:cubicBezTo>
                    <a:cubicBezTo>
                      <a:pt x="90" y="29"/>
                      <a:pt x="195" y="2"/>
                      <a:pt x="287" y="0"/>
                    </a:cubicBezTo>
                    <a:cubicBezTo>
                      <a:pt x="305" y="0"/>
                      <a:pt x="323" y="1"/>
                      <a:pt x="339" y="3"/>
                    </a:cubicBezTo>
                    <a:cubicBezTo>
                      <a:pt x="356" y="4"/>
                      <a:pt x="371" y="7"/>
                      <a:pt x="386" y="11"/>
                    </a:cubicBezTo>
                    <a:cubicBezTo>
                      <a:pt x="386" y="11"/>
                      <a:pt x="386" y="11"/>
                      <a:pt x="386" y="11"/>
                    </a:cubicBezTo>
                    <a:cubicBezTo>
                      <a:pt x="412" y="18"/>
                      <a:pt x="433" y="28"/>
                      <a:pt x="446" y="41"/>
                    </a:cubicBezTo>
                    <a:cubicBezTo>
                      <a:pt x="459" y="52"/>
                      <a:pt x="467" y="66"/>
                      <a:pt x="468" y="80"/>
                    </a:cubicBezTo>
                    <a:cubicBezTo>
                      <a:pt x="470" y="95"/>
                      <a:pt x="466" y="110"/>
                      <a:pt x="456" y="126"/>
                    </a:cubicBezTo>
                    <a:cubicBezTo>
                      <a:pt x="445" y="145"/>
                      <a:pt x="424" y="164"/>
                      <a:pt x="395" y="183"/>
                    </a:cubicBezTo>
                    <a:cubicBezTo>
                      <a:pt x="393" y="184"/>
                      <a:pt x="393" y="184"/>
                      <a:pt x="393" y="184"/>
                    </a:cubicBezTo>
                    <a:cubicBezTo>
                      <a:pt x="384" y="188"/>
                      <a:pt x="374" y="196"/>
                      <a:pt x="362" y="190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99"/>
              <p:cNvSpPr>
                <a:spLocks/>
              </p:cNvSpPr>
              <p:nvPr/>
            </p:nvSpPr>
            <p:spPr bwMode="auto">
              <a:xfrm>
                <a:off x="4136114" y="5586888"/>
                <a:ext cx="150895" cy="88086"/>
              </a:xfrm>
              <a:custGeom>
                <a:avLst/>
                <a:gdLst>
                  <a:gd name="T0" fmla="*/ 68 w 83"/>
                  <a:gd name="T1" fmla="*/ 3 h 48"/>
                  <a:gd name="T2" fmla="*/ 78 w 83"/>
                  <a:gd name="T3" fmla="*/ 8 h 48"/>
                  <a:gd name="T4" fmla="*/ 83 w 83"/>
                  <a:gd name="T5" fmla="*/ 16 h 48"/>
                  <a:gd name="T6" fmla="*/ 80 w 83"/>
                  <a:gd name="T7" fmla="*/ 26 h 48"/>
                  <a:gd name="T8" fmla="*/ 71 w 83"/>
                  <a:gd name="T9" fmla="*/ 35 h 48"/>
                  <a:gd name="T10" fmla="*/ 71 w 83"/>
                  <a:gd name="T11" fmla="*/ 35 h 48"/>
                  <a:gd name="T12" fmla="*/ 70 w 83"/>
                  <a:gd name="T13" fmla="*/ 35 h 48"/>
                  <a:gd name="T14" fmla="*/ 63 w 83"/>
                  <a:gd name="T15" fmla="*/ 39 h 48"/>
                  <a:gd name="T16" fmla="*/ 56 w 83"/>
                  <a:gd name="T17" fmla="*/ 42 h 48"/>
                  <a:gd name="T18" fmla="*/ 15 w 83"/>
                  <a:gd name="T19" fmla="*/ 44 h 48"/>
                  <a:gd name="T20" fmla="*/ 5 w 83"/>
                  <a:gd name="T21" fmla="*/ 39 h 48"/>
                  <a:gd name="T22" fmla="*/ 0 w 83"/>
                  <a:gd name="T23" fmla="*/ 31 h 48"/>
                  <a:gd name="T24" fmla="*/ 3 w 83"/>
                  <a:gd name="T25" fmla="*/ 21 h 48"/>
                  <a:gd name="T26" fmla="*/ 13 w 83"/>
                  <a:gd name="T27" fmla="*/ 12 h 48"/>
                  <a:gd name="T28" fmla="*/ 13 w 83"/>
                  <a:gd name="T29" fmla="*/ 12 h 48"/>
                  <a:gd name="T30" fmla="*/ 20 w 83"/>
                  <a:gd name="T31" fmla="*/ 8 h 48"/>
                  <a:gd name="T32" fmla="*/ 27 w 83"/>
                  <a:gd name="T33" fmla="*/ 5 h 48"/>
                  <a:gd name="T34" fmla="*/ 68 w 83"/>
                  <a:gd name="T35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48">
                    <a:moveTo>
                      <a:pt x="68" y="3"/>
                    </a:moveTo>
                    <a:cubicBezTo>
                      <a:pt x="72" y="4"/>
                      <a:pt x="76" y="6"/>
                      <a:pt x="78" y="8"/>
                    </a:cubicBezTo>
                    <a:cubicBezTo>
                      <a:pt x="81" y="10"/>
                      <a:pt x="82" y="13"/>
                      <a:pt x="83" y="16"/>
                    </a:cubicBezTo>
                    <a:cubicBezTo>
                      <a:pt x="83" y="19"/>
                      <a:pt x="82" y="22"/>
                      <a:pt x="80" y="26"/>
                    </a:cubicBezTo>
                    <a:cubicBezTo>
                      <a:pt x="79" y="29"/>
                      <a:pt x="75" y="32"/>
                      <a:pt x="71" y="35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6"/>
                      <a:pt x="66" y="38"/>
                      <a:pt x="63" y="39"/>
                    </a:cubicBezTo>
                    <a:cubicBezTo>
                      <a:pt x="61" y="40"/>
                      <a:pt x="58" y="41"/>
                      <a:pt x="56" y="42"/>
                    </a:cubicBezTo>
                    <a:cubicBezTo>
                      <a:pt x="42" y="46"/>
                      <a:pt x="27" y="48"/>
                      <a:pt x="15" y="44"/>
                    </a:cubicBezTo>
                    <a:cubicBezTo>
                      <a:pt x="11" y="43"/>
                      <a:pt x="7" y="41"/>
                      <a:pt x="5" y="39"/>
                    </a:cubicBezTo>
                    <a:cubicBezTo>
                      <a:pt x="2" y="37"/>
                      <a:pt x="1" y="34"/>
                      <a:pt x="0" y="31"/>
                    </a:cubicBezTo>
                    <a:cubicBezTo>
                      <a:pt x="0" y="28"/>
                      <a:pt x="1" y="25"/>
                      <a:pt x="3" y="21"/>
                    </a:cubicBezTo>
                    <a:cubicBezTo>
                      <a:pt x="5" y="18"/>
                      <a:pt x="8" y="15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11"/>
                      <a:pt x="17" y="9"/>
                      <a:pt x="20" y="8"/>
                    </a:cubicBezTo>
                    <a:cubicBezTo>
                      <a:pt x="22" y="7"/>
                      <a:pt x="25" y="6"/>
                      <a:pt x="27" y="5"/>
                    </a:cubicBezTo>
                    <a:cubicBezTo>
                      <a:pt x="41" y="1"/>
                      <a:pt x="57" y="0"/>
                      <a:pt x="68" y="3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00"/>
              <p:cNvSpPr>
                <a:spLocks/>
              </p:cNvSpPr>
              <p:nvPr/>
            </p:nvSpPr>
            <p:spPr bwMode="auto">
              <a:xfrm>
                <a:off x="4295435" y="5586888"/>
                <a:ext cx="239748" cy="49788"/>
              </a:xfrm>
              <a:custGeom>
                <a:avLst/>
                <a:gdLst>
                  <a:gd name="T0" fmla="*/ 0 w 132"/>
                  <a:gd name="T1" fmla="*/ 19 h 27"/>
                  <a:gd name="T2" fmla="*/ 1 w 132"/>
                  <a:gd name="T3" fmla="*/ 14 h 27"/>
                  <a:gd name="T4" fmla="*/ 11 w 132"/>
                  <a:gd name="T5" fmla="*/ 7 h 27"/>
                  <a:gd name="T6" fmla="*/ 13 w 132"/>
                  <a:gd name="T7" fmla="*/ 6 h 27"/>
                  <a:gd name="T8" fmla="*/ 16 w 132"/>
                  <a:gd name="T9" fmla="*/ 6 h 27"/>
                  <a:gd name="T10" fmla="*/ 16 w 132"/>
                  <a:gd name="T11" fmla="*/ 6 h 27"/>
                  <a:gd name="T12" fmla="*/ 16 w 132"/>
                  <a:gd name="T13" fmla="*/ 6 h 27"/>
                  <a:gd name="T14" fmla="*/ 120 w 132"/>
                  <a:gd name="T15" fmla="*/ 0 h 27"/>
                  <a:gd name="T16" fmla="*/ 127 w 132"/>
                  <a:gd name="T17" fmla="*/ 1 h 27"/>
                  <a:gd name="T18" fmla="*/ 127 w 132"/>
                  <a:gd name="T19" fmla="*/ 1 h 27"/>
                  <a:gd name="T20" fmla="*/ 130 w 132"/>
                  <a:gd name="T21" fmla="*/ 4 h 27"/>
                  <a:gd name="T22" fmla="*/ 132 w 132"/>
                  <a:gd name="T23" fmla="*/ 8 h 27"/>
                  <a:gd name="T24" fmla="*/ 131 w 132"/>
                  <a:gd name="T25" fmla="*/ 13 h 27"/>
                  <a:gd name="T26" fmla="*/ 121 w 132"/>
                  <a:gd name="T27" fmla="*/ 20 h 27"/>
                  <a:gd name="T28" fmla="*/ 118 w 132"/>
                  <a:gd name="T29" fmla="*/ 21 h 27"/>
                  <a:gd name="T30" fmla="*/ 115 w 132"/>
                  <a:gd name="T31" fmla="*/ 21 h 27"/>
                  <a:gd name="T32" fmla="*/ 115 w 132"/>
                  <a:gd name="T33" fmla="*/ 21 h 27"/>
                  <a:gd name="T34" fmla="*/ 115 w 132"/>
                  <a:gd name="T35" fmla="*/ 21 h 27"/>
                  <a:gd name="T36" fmla="*/ 11 w 132"/>
                  <a:gd name="T37" fmla="*/ 27 h 27"/>
                  <a:gd name="T38" fmla="*/ 4 w 132"/>
                  <a:gd name="T39" fmla="*/ 26 h 27"/>
                  <a:gd name="T40" fmla="*/ 1 w 132"/>
                  <a:gd name="T41" fmla="*/ 23 h 27"/>
                  <a:gd name="T42" fmla="*/ 0 w 132"/>
                  <a:gd name="T4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2" h="27">
                    <a:moveTo>
                      <a:pt x="0" y="19"/>
                    </a:moveTo>
                    <a:cubicBezTo>
                      <a:pt x="0" y="17"/>
                      <a:pt x="0" y="16"/>
                      <a:pt x="1" y="14"/>
                    </a:cubicBezTo>
                    <a:cubicBezTo>
                      <a:pt x="2" y="11"/>
                      <a:pt x="6" y="8"/>
                      <a:pt x="11" y="7"/>
                    </a:cubicBezTo>
                    <a:cubicBezTo>
                      <a:pt x="11" y="6"/>
                      <a:pt x="12" y="6"/>
                      <a:pt x="13" y="6"/>
                    </a:cubicBezTo>
                    <a:cubicBezTo>
                      <a:pt x="14" y="6"/>
                      <a:pt x="15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2" y="0"/>
                      <a:pt x="125" y="1"/>
                      <a:pt x="127" y="1"/>
                    </a:cubicBezTo>
                    <a:cubicBezTo>
                      <a:pt x="127" y="1"/>
                      <a:pt x="127" y="1"/>
                      <a:pt x="127" y="1"/>
                    </a:cubicBezTo>
                    <a:cubicBezTo>
                      <a:pt x="128" y="2"/>
                      <a:pt x="129" y="3"/>
                      <a:pt x="130" y="4"/>
                    </a:cubicBezTo>
                    <a:cubicBezTo>
                      <a:pt x="131" y="5"/>
                      <a:pt x="131" y="7"/>
                      <a:pt x="132" y="8"/>
                    </a:cubicBezTo>
                    <a:cubicBezTo>
                      <a:pt x="132" y="10"/>
                      <a:pt x="131" y="11"/>
                      <a:pt x="131" y="13"/>
                    </a:cubicBezTo>
                    <a:cubicBezTo>
                      <a:pt x="129" y="16"/>
                      <a:pt x="125" y="19"/>
                      <a:pt x="121" y="20"/>
                    </a:cubicBezTo>
                    <a:cubicBezTo>
                      <a:pt x="120" y="21"/>
                      <a:pt x="119" y="21"/>
                      <a:pt x="118" y="21"/>
                    </a:cubicBezTo>
                    <a:cubicBezTo>
                      <a:pt x="117" y="21"/>
                      <a:pt x="116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7"/>
                      <a:pt x="6" y="26"/>
                      <a:pt x="4" y="26"/>
                    </a:cubicBezTo>
                    <a:cubicBezTo>
                      <a:pt x="3" y="25"/>
                      <a:pt x="2" y="24"/>
                      <a:pt x="1" y="23"/>
                    </a:cubicBezTo>
                    <a:cubicBezTo>
                      <a:pt x="0" y="22"/>
                      <a:pt x="0" y="20"/>
                      <a:pt x="0" y="19"/>
                    </a:cubicBezTo>
                    <a:close/>
                  </a:path>
                </a:pathLst>
              </a:custGeom>
              <a:solidFill>
                <a:srgbClr val="F583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Rectangle 101"/>
            <p:cNvSpPr>
              <a:spLocks noChangeArrowheads="1"/>
            </p:cNvSpPr>
            <p:nvPr/>
          </p:nvSpPr>
          <p:spPr bwMode="auto">
            <a:xfrm>
              <a:off x="1016026" y="6349870"/>
              <a:ext cx="30031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Heavy" panose="020B0903020102020204" pitchFamily="34" charset="0"/>
                </a:rPr>
                <a:t>CISTER</a:t>
              </a:r>
              <a:r>
                <a:rPr kumimoji="0" lang="en-US" altLang="en-US" sz="1200" b="0" i="0" u="none" strike="noStrike" cap="none" normalizeH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Heavy" panose="020B0903020102020204" pitchFamily="34" charset="0"/>
                </a:rPr>
                <a:t> </a:t>
              </a:r>
              <a:r>
                <a:rPr kumimoji="0" lang="en-US" altLang="en-US" sz="1200" b="0" i="0" u="none" strike="noStrike" cap="none" normalizeH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Medium" panose="020B0603020102020204" pitchFamily="34" charset="0"/>
                </a:rPr>
                <a:t>– Research Centre in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altLang="en-US" sz="1200" baseline="0" dirty="0">
                  <a:solidFill>
                    <a:srgbClr val="F5834D"/>
                  </a:solidFill>
                  <a:latin typeface="Franklin Gothic Medium" panose="020B0603020102020204" pitchFamily="34" charset="0"/>
                </a:rPr>
                <a:t>Real-Time</a:t>
              </a:r>
              <a:r>
                <a:rPr lang="pt-PT" altLang="en-US" sz="1200" dirty="0">
                  <a:solidFill>
                    <a:srgbClr val="F5834D"/>
                  </a:solidFill>
                  <a:latin typeface="Franklin Gothic Medium" panose="020B0603020102020204" pitchFamily="34" charset="0"/>
                </a:rPr>
                <a:t> &amp; Embedded </a:t>
              </a:r>
              <a:r>
                <a:rPr lang="pt-PT" altLang="en-US" sz="1200" dirty="0">
                  <a:solidFill>
                    <a:srgbClr val="009BC8"/>
                  </a:solidFill>
                  <a:latin typeface="Franklin Gothic Medium" panose="020B0603020102020204" pitchFamily="34" charset="0"/>
                </a:rPr>
                <a:t>Computing Systems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endParaRPr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666376"/>
            <a:ext cx="6172200" cy="51946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0" name="Footer Placeholder 43"/>
          <p:cNvSpPr>
            <a:spLocks noGrp="1"/>
          </p:cNvSpPr>
          <p:nvPr>
            <p:ph type="ftr" sz="quarter" idx="12"/>
          </p:nvPr>
        </p:nvSpPr>
        <p:spPr>
          <a:xfrm>
            <a:off x="4019174" y="6292654"/>
            <a:ext cx="4028751" cy="365125"/>
          </a:xfrm>
        </p:spPr>
        <p:txBody>
          <a:bodyPr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21" name="Slide Number Placeholder 44"/>
          <p:cNvSpPr>
            <a:spLocks noGrp="1"/>
          </p:cNvSpPr>
          <p:nvPr>
            <p:ph type="sldNum" sz="quarter" idx="13"/>
          </p:nvPr>
        </p:nvSpPr>
        <p:spPr>
          <a:xfrm>
            <a:off x="10857280" y="6103955"/>
            <a:ext cx="1352550" cy="814495"/>
          </a:xfrm>
        </p:spPr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‹#›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Date Placeholder 42"/>
          <p:cNvSpPr>
            <a:spLocks noGrp="1"/>
          </p:cNvSpPr>
          <p:nvPr>
            <p:ph type="dt" sz="half" idx="11"/>
          </p:nvPr>
        </p:nvSpPr>
        <p:spPr>
          <a:xfrm>
            <a:off x="8058469" y="629265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6A383FED-3839-4201-A7FF-D9E9CA29D9C8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64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07841"/>
            <a:ext cx="12192000" cy="51136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82132" y="6282635"/>
            <a:ext cx="3737043" cy="369332"/>
            <a:chOff x="282132" y="6349870"/>
            <a:chExt cx="3737043" cy="369332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282132" y="6406180"/>
              <a:ext cx="639569" cy="269172"/>
              <a:chOff x="3848111" y="5382375"/>
              <a:chExt cx="851755" cy="358473"/>
            </a:xfrm>
          </p:grpSpPr>
          <p:sp>
            <p:nvSpPr>
              <p:cNvPr id="12" name="Freeform 97"/>
              <p:cNvSpPr>
                <a:spLocks/>
              </p:cNvSpPr>
              <p:nvPr/>
            </p:nvSpPr>
            <p:spPr bwMode="auto">
              <a:xfrm>
                <a:off x="4261733" y="5445950"/>
                <a:ext cx="225960" cy="144768"/>
              </a:xfrm>
              <a:custGeom>
                <a:avLst/>
                <a:gdLst>
                  <a:gd name="T0" fmla="*/ 9 w 125"/>
                  <a:gd name="T1" fmla="*/ 78 h 79"/>
                  <a:gd name="T2" fmla="*/ 9 w 125"/>
                  <a:gd name="T3" fmla="*/ 78 h 79"/>
                  <a:gd name="T4" fmla="*/ 4 w 125"/>
                  <a:gd name="T5" fmla="*/ 76 h 79"/>
                  <a:gd name="T6" fmla="*/ 1 w 125"/>
                  <a:gd name="T7" fmla="*/ 71 h 79"/>
                  <a:gd name="T8" fmla="*/ 2 w 125"/>
                  <a:gd name="T9" fmla="*/ 66 h 79"/>
                  <a:gd name="T10" fmla="*/ 2 w 125"/>
                  <a:gd name="T11" fmla="*/ 66 h 79"/>
                  <a:gd name="T12" fmla="*/ 5 w 125"/>
                  <a:gd name="T13" fmla="*/ 63 h 79"/>
                  <a:gd name="T14" fmla="*/ 99 w 125"/>
                  <a:gd name="T15" fmla="*/ 3 h 79"/>
                  <a:gd name="T16" fmla="*/ 111 w 125"/>
                  <a:gd name="T17" fmla="*/ 0 h 79"/>
                  <a:gd name="T18" fmla="*/ 114 w 125"/>
                  <a:gd name="T19" fmla="*/ 1 h 79"/>
                  <a:gd name="T20" fmla="*/ 117 w 125"/>
                  <a:gd name="T21" fmla="*/ 1 h 79"/>
                  <a:gd name="T22" fmla="*/ 117 w 125"/>
                  <a:gd name="T23" fmla="*/ 1 h 79"/>
                  <a:gd name="T24" fmla="*/ 122 w 125"/>
                  <a:gd name="T25" fmla="*/ 4 h 79"/>
                  <a:gd name="T26" fmla="*/ 125 w 125"/>
                  <a:gd name="T27" fmla="*/ 8 h 79"/>
                  <a:gd name="T28" fmla="*/ 124 w 125"/>
                  <a:gd name="T29" fmla="*/ 14 h 79"/>
                  <a:gd name="T30" fmla="*/ 121 w 125"/>
                  <a:gd name="T31" fmla="*/ 17 h 79"/>
                  <a:gd name="T32" fmla="*/ 27 w 125"/>
                  <a:gd name="T33" fmla="*/ 76 h 79"/>
                  <a:gd name="T34" fmla="*/ 14 w 125"/>
                  <a:gd name="T35" fmla="*/ 79 h 79"/>
                  <a:gd name="T36" fmla="*/ 11 w 125"/>
                  <a:gd name="T37" fmla="*/ 79 h 79"/>
                  <a:gd name="T38" fmla="*/ 9 w 125"/>
                  <a:gd name="T39" fmla="*/ 7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79">
                    <a:moveTo>
                      <a:pt x="9" y="78"/>
                    </a:moveTo>
                    <a:cubicBezTo>
                      <a:pt x="9" y="78"/>
                      <a:pt x="9" y="78"/>
                      <a:pt x="9" y="78"/>
                    </a:cubicBezTo>
                    <a:cubicBezTo>
                      <a:pt x="7" y="78"/>
                      <a:pt x="5" y="77"/>
                      <a:pt x="4" y="76"/>
                    </a:cubicBezTo>
                    <a:cubicBezTo>
                      <a:pt x="2" y="74"/>
                      <a:pt x="1" y="73"/>
                      <a:pt x="1" y="71"/>
                    </a:cubicBezTo>
                    <a:cubicBezTo>
                      <a:pt x="0" y="69"/>
                      <a:pt x="1" y="68"/>
                      <a:pt x="2" y="6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2" y="65"/>
                      <a:pt x="4" y="63"/>
                      <a:pt x="5" y="63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102" y="1"/>
                      <a:pt x="107" y="0"/>
                      <a:pt x="111" y="0"/>
                    </a:cubicBezTo>
                    <a:cubicBezTo>
                      <a:pt x="112" y="0"/>
                      <a:pt x="113" y="1"/>
                      <a:pt x="114" y="1"/>
                    </a:cubicBezTo>
                    <a:cubicBezTo>
                      <a:pt x="115" y="1"/>
                      <a:pt x="116" y="1"/>
                      <a:pt x="117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9" y="2"/>
                      <a:pt x="121" y="3"/>
                      <a:pt x="122" y="4"/>
                    </a:cubicBezTo>
                    <a:cubicBezTo>
                      <a:pt x="123" y="5"/>
                      <a:pt x="124" y="6"/>
                      <a:pt x="125" y="8"/>
                    </a:cubicBezTo>
                    <a:cubicBezTo>
                      <a:pt x="125" y="10"/>
                      <a:pt x="125" y="12"/>
                      <a:pt x="124" y="14"/>
                    </a:cubicBezTo>
                    <a:cubicBezTo>
                      <a:pt x="123" y="15"/>
                      <a:pt x="122" y="16"/>
                      <a:pt x="121" y="17"/>
                    </a:cubicBezTo>
                    <a:cubicBezTo>
                      <a:pt x="27" y="76"/>
                      <a:pt x="27" y="76"/>
                      <a:pt x="27" y="76"/>
                    </a:cubicBezTo>
                    <a:cubicBezTo>
                      <a:pt x="24" y="78"/>
                      <a:pt x="19" y="79"/>
                      <a:pt x="14" y="79"/>
                    </a:cubicBezTo>
                    <a:cubicBezTo>
                      <a:pt x="13" y="79"/>
                      <a:pt x="12" y="79"/>
                      <a:pt x="11" y="79"/>
                    </a:cubicBezTo>
                    <a:cubicBezTo>
                      <a:pt x="11" y="79"/>
                      <a:pt x="10" y="79"/>
                      <a:pt x="9" y="78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98"/>
              <p:cNvSpPr>
                <a:spLocks/>
              </p:cNvSpPr>
              <p:nvPr/>
            </p:nvSpPr>
            <p:spPr bwMode="auto">
              <a:xfrm>
                <a:off x="3848111" y="5382375"/>
                <a:ext cx="851755" cy="358473"/>
              </a:xfrm>
              <a:custGeom>
                <a:avLst/>
                <a:gdLst>
                  <a:gd name="T0" fmla="*/ 362 w 470"/>
                  <a:gd name="T1" fmla="*/ 190 h 196"/>
                  <a:gd name="T2" fmla="*/ 359 w 470"/>
                  <a:gd name="T3" fmla="*/ 174 h 196"/>
                  <a:gd name="T4" fmla="*/ 369 w 470"/>
                  <a:gd name="T5" fmla="*/ 168 h 196"/>
                  <a:gd name="T6" fmla="*/ 420 w 470"/>
                  <a:gd name="T7" fmla="*/ 121 h 196"/>
                  <a:gd name="T8" fmla="*/ 429 w 470"/>
                  <a:gd name="T9" fmla="*/ 87 h 196"/>
                  <a:gd name="T10" fmla="*/ 413 w 470"/>
                  <a:gd name="T11" fmla="*/ 59 h 196"/>
                  <a:gd name="T12" fmla="*/ 364 w 470"/>
                  <a:gd name="T13" fmla="*/ 35 h 196"/>
                  <a:gd name="T14" fmla="*/ 132 w 470"/>
                  <a:gd name="T15" fmla="*/ 52 h 196"/>
                  <a:gd name="T16" fmla="*/ 89 w 470"/>
                  <a:gd name="T17" fmla="*/ 69 h 196"/>
                  <a:gd name="T18" fmla="*/ 48 w 470"/>
                  <a:gd name="T19" fmla="*/ 91 h 196"/>
                  <a:gd name="T20" fmla="*/ 9 w 470"/>
                  <a:gd name="T21" fmla="*/ 100 h 196"/>
                  <a:gd name="T22" fmla="*/ 8 w 470"/>
                  <a:gd name="T23" fmla="*/ 81 h 196"/>
                  <a:gd name="T24" fmla="*/ 19 w 470"/>
                  <a:gd name="T25" fmla="*/ 74 h 196"/>
                  <a:gd name="T26" fmla="*/ 287 w 470"/>
                  <a:gd name="T27" fmla="*/ 0 h 196"/>
                  <a:gd name="T28" fmla="*/ 339 w 470"/>
                  <a:gd name="T29" fmla="*/ 3 h 196"/>
                  <a:gd name="T30" fmla="*/ 386 w 470"/>
                  <a:gd name="T31" fmla="*/ 11 h 196"/>
                  <a:gd name="T32" fmla="*/ 386 w 470"/>
                  <a:gd name="T33" fmla="*/ 11 h 196"/>
                  <a:gd name="T34" fmla="*/ 446 w 470"/>
                  <a:gd name="T35" fmla="*/ 41 h 196"/>
                  <a:gd name="T36" fmla="*/ 468 w 470"/>
                  <a:gd name="T37" fmla="*/ 80 h 196"/>
                  <a:gd name="T38" fmla="*/ 456 w 470"/>
                  <a:gd name="T39" fmla="*/ 126 h 196"/>
                  <a:gd name="T40" fmla="*/ 395 w 470"/>
                  <a:gd name="T41" fmla="*/ 183 h 196"/>
                  <a:gd name="T42" fmla="*/ 393 w 470"/>
                  <a:gd name="T43" fmla="*/ 184 h 196"/>
                  <a:gd name="T44" fmla="*/ 362 w 470"/>
                  <a:gd name="T45" fmla="*/ 19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196">
                    <a:moveTo>
                      <a:pt x="362" y="190"/>
                    </a:moveTo>
                    <a:cubicBezTo>
                      <a:pt x="354" y="187"/>
                      <a:pt x="354" y="178"/>
                      <a:pt x="359" y="174"/>
                    </a:cubicBezTo>
                    <a:cubicBezTo>
                      <a:pt x="369" y="168"/>
                      <a:pt x="369" y="168"/>
                      <a:pt x="369" y="168"/>
                    </a:cubicBezTo>
                    <a:cubicBezTo>
                      <a:pt x="394" y="152"/>
                      <a:pt x="411" y="136"/>
                      <a:pt x="420" y="121"/>
                    </a:cubicBezTo>
                    <a:cubicBezTo>
                      <a:pt x="427" y="109"/>
                      <a:pt x="430" y="98"/>
                      <a:pt x="429" y="87"/>
                    </a:cubicBezTo>
                    <a:cubicBezTo>
                      <a:pt x="428" y="77"/>
                      <a:pt x="422" y="67"/>
                      <a:pt x="413" y="59"/>
                    </a:cubicBezTo>
                    <a:cubicBezTo>
                      <a:pt x="402" y="49"/>
                      <a:pt x="386" y="41"/>
                      <a:pt x="364" y="35"/>
                    </a:cubicBezTo>
                    <a:cubicBezTo>
                      <a:pt x="301" y="18"/>
                      <a:pt x="210" y="26"/>
                      <a:pt x="132" y="52"/>
                    </a:cubicBezTo>
                    <a:cubicBezTo>
                      <a:pt x="117" y="57"/>
                      <a:pt x="102" y="63"/>
                      <a:pt x="89" y="69"/>
                    </a:cubicBezTo>
                    <a:cubicBezTo>
                      <a:pt x="75" y="75"/>
                      <a:pt x="61" y="82"/>
                      <a:pt x="48" y="91"/>
                    </a:cubicBezTo>
                    <a:cubicBezTo>
                      <a:pt x="36" y="98"/>
                      <a:pt x="20" y="105"/>
                      <a:pt x="9" y="100"/>
                    </a:cubicBezTo>
                    <a:cubicBezTo>
                      <a:pt x="0" y="96"/>
                      <a:pt x="3" y="84"/>
                      <a:pt x="8" y="81"/>
                    </a:cubicBezTo>
                    <a:cubicBezTo>
                      <a:pt x="19" y="74"/>
                      <a:pt x="19" y="74"/>
                      <a:pt x="19" y="74"/>
                    </a:cubicBezTo>
                    <a:cubicBezTo>
                      <a:pt x="90" y="29"/>
                      <a:pt x="195" y="2"/>
                      <a:pt x="287" y="0"/>
                    </a:cubicBezTo>
                    <a:cubicBezTo>
                      <a:pt x="305" y="0"/>
                      <a:pt x="323" y="1"/>
                      <a:pt x="339" y="3"/>
                    </a:cubicBezTo>
                    <a:cubicBezTo>
                      <a:pt x="356" y="4"/>
                      <a:pt x="371" y="7"/>
                      <a:pt x="386" y="11"/>
                    </a:cubicBezTo>
                    <a:cubicBezTo>
                      <a:pt x="386" y="11"/>
                      <a:pt x="386" y="11"/>
                      <a:pt x="386" y="11"/>
                    </a:cubicBezTo>
                    <a:cubicBezTo>
                      <a:pt x="412" y="18"/>
                      <a:pt x="433" y="28"/>
                      <a:pt x="446" y="41"/>
                    </a:cubicBezTo>
                    <a:cubicBezTo>
                      <a:pt x="459" y="52"/>
                      <a:pt x="467" y="66"/>
                      <a:pt x="468" y="80"/>
                    </a:cubicBezTo>
                    <a:cubicBezTo>
                      <a:pt x="470" y="95"/>
                      <a:pt x="466" y="110"/>
                      <a:pt x="456" y="126"/>
                    </a:cubicBezTo>
                    <a:cubicBezTo>
                      <a:pt x="445" y="145"/>
                      <a:pt x="424" y="164"/>
                      <a:pt x="395" y="183"/>
                    </a:cubicBezTo>
                    <a:cubicBezTo>
                      <a:pt x="393" y="184"/>
                      <a:pt x="393" y="184"/>
                      <a:pt x="393" y="184"/>
                    </a:cubicBezTo>
                    <a:cubicBezTo>
                      <a:pt x="384" y="188"/>
                      <a:pt x="374" y="196"/>
                      <a:pt x="362" y="190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9"/>
              <p:cNvSpPr>
                <a:spLocks/>
              </p:cNvSpPr>
              <p:nvPr/>
            </p:nvSpPr>
            <p:spPr bwMode="auto">
              <a:xfrm>
                <a:off x="4136114" y="5586888"/>
                <a:ext cx="150895" cy="88086"/>
              </a:xfrm>
              <a:custGeom>
                <a:avLst/>
                <a:gdLst>
                  <a:gd name="T0" fmla="*/ 68 w 83"/>
                  <a:gd name="T1" fmla="*/ 3 h 48"/>
                  <a:gd name="T2" fmla="*/ 78 w 83"/>
                  <a:gd name="T3" fmla="*/ 8 h 48"/>
                  <a:gd name="T4" fmla="*/ 83 w 83"/>
                  <a:gd name="T5" fmla="*/ 16 h 48"/>
                  <a:gd name="T6" fmla="*/ 80 w 83"/>
                  <a:gd name="T7" fmla="*/ 26 h 48"/>
                  <a:gd name="T8" fmla="*/ 71 w 83"/>
                  <a:gd name="T9" fmla="*/ 35 h 48"/>
                  <a:gd name="T10" fmla="*/ 71 w 83"/>
                  <a:gd name="T11" fmla="*/ 35 h 48"/>
                  <a:gd name="T12" fmla="*/ 70 w 83"/>
                  <a:gd name="T13" fmla="*/ 35 h 48"/>
                  <a:gd name="T14" fmla="*/ 63 w 83"/>
                  <a:gd name="T15" fmla="*/ 39 h 48"/>
                  <a:gd name="T16" fmla="*/ 56 w 83"/>
                  <a:gd name="T17" fmla="*/ 42 h 48"/>
                  <a:gd name="T18" fmla="*/ 15 w 83"/>
                  <a:gd name="T19" fmla="*/ 44 h 48"/>
                  <a:gd name="T20" fmla="*/ 5 w 83"/>
                  <a:gd name="T21" fmla="*/ 39 h 48"/>
                  <a:gd name="T22" fmla="*/ 0 w 83"/>
                  <a:gd name="T23" fmla="*/ 31 h 48"/>
                  <a:gd name="T24" fmla="*/ 3 w 83"/>
                  <a:gd name="T25" fmla="*/ 21 h 48"/>
                  <a:gd name="T26" fmla="*/ 13 w 83"/>
                  <a:gd name="T27" fmla="*/ 12 h 48"/>
                  <a:gd name="T28" fmla="*/ 13 w 83"/>
                  <a:gd name="T29" fmla="*/ 12 h 48"/>
                  <a:gd name="T30" fmla="*/ 20 w 83"/>
                  <a:gd name="T31" fmla="*/ 8 h 48"/>
                  <a:gd name="T32" fmla="*/ 27 w 83"/>
                  <a:gd name="T33" fmla="*/ 5 h 48"/>
                  <a:gd name="T34" fmla="*/ 68 w 83"/>
                  <a:gd name="T35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48">
                    <a:moveTo>
                      <a:pt x="68" y="3"/>
                    </a:moveTo>
                    <a:cubicBezTo>
                      <a:pt x="72" y="4"/>
                      <a:pt x="76" y="6"/>
                      <a:pt x="78" y="8"/>
                    </a:cubicBezTo>
                    <a:cubicBezTo>
                      <a:pt x="81" y="10"/>
                      <a:pt x="82" y="13"/>
                      <a:pt x="83" y="16"/>
                    </a:cubicBezTo>
                    <a:cubicBezTo>
                      <a:pt x="83" y="19"/>
                      <a:pt x="82" y="22"/>
                      <a:pt x="80" y="26"/>
                    </a:cubicBezTo>
                    <a:cubicBezTo>
                      <a:pt x="79" y="29"/>
                      <a:pt x="75" y="32"/>
                      <a:pt x="71" y="35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6"/>
                      <a:pt x="66" y="38"/>
                      <a:pt x="63" y="39"/>
                    </a:cubicBezTo>
                    <a:cubicBezTo>
                      <a:pt x="61" y="40"/>
                      <a:pt x="58" y="41"/>
                      <a:pt x="56" y="42"/>
                    </a:cubicBezTo>
                    <a:cubicBezTo>
                      <a:pt x="42" y="46"/>
                      <a:pt x="27" y="48"/>
                      <a:pt x="15" y="44"/>
                    </a:cubicBezTo>
                    <a:cubicBezTo>
                      <a:pt x="11" y="43"/>
                      <a:pt x="7" y="41"/>
                      <a:pt x="5" y="39"/>
                    </a:cubicBezTo>
                    <a:cubicBezTo>
                      <a:pt x="2" y="37"/>
                      <a:pt x="1" y="34"/>
                      <a:pt x="0" y="31"/>
                    </a:cubicBezTo>
                    <a:cubicBezTo>
                      <a:pt x="0" y="28"/>
                      <a:pt x="1" y="25"/>
                      <a:pt x="3" y="21"/>
                    </a:cubicBezTo>
                    <a:cubicBezTo>
                      <a:pt x="5" y="18"/>
                      <a:pt x="8" y="15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11"/>
                      <a:pt x="17" y="9"/>
                      <a:pt x="20" y="8"/>
                    </a:cubicBezTo>
                    <a:cubicBezTo>
                      <a:pt x="22" y="7"/>
                      <a:pt x="25" y="6"/>
                      <a:pt x="27" y="5"/>
                    </a:cubicBezTo>
                    <a:cubicBezTo>
                      <a:pt x="41" y="1"/>
                      <a:pt x="57" y="0"/>
                      <a:pt x="68" y="3"/>
                    </a:cubicBezTo>
                    <a:close/>
                  </a:path>
                </a:pathLst>
              </a:custGeom>
              <a:solidFill>
                <a:srgbClr val="059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0"/>
              <p:cNvSpPr>
                <a:spLocks/>
              </p:cNvSpPr>
              <p:nvPr/>
            </p:nvSpPr>
            <p:spPr bwMode="auto">
              <a:xfrm>
                <a:off x="4295435" y="5586888"/>
                <a:ext cx="239748" cy="49788"/>
              </a:xfrm>
              <a:custGeom>
                <a:avLst/>
                <a:gdLst>
                  <a:gd name="T0" fmla="*/ 0 w 132"/>
                  <a:gd name="T1" fmla="*/ 19 h 27"/>
                  <a:gd name="T2" fmla="*/ 1 w 132"/>
                  <a:gd name="T3" fmla="*/ 14 h 27"/>
                  <a:gd name="T4" fmla="*/ 11 w 132"/>
                  <a:gd name="T5" fmla="*/ 7 h 27"/>
                  <a:gd name="T6" fmla="*/ 13 w 132"/>
                  <a:gd name="T7" fmla="*/ 6 h 27"/>
                  <a:gd name="T8" fmla="*/ 16 w 132"/>
                  <a:gd name="T9" fmla="*/ 6 h 27"/>
                  <a:gd name="T10" fmla="*/ 16 w 132"/>
                  <a:gd name="T11" fmla="*/ 6 h 27"/>
                  <a:gd name="T12" fmla="*/ 16 w 132"/>
                  <a:gd name="T13" fmla="*/ 6 h 27"/>
                  <a:gd name="T14" fmla="*/ 120 w 132"/>
                  <a:gd name="T15" fmla="*/ 0 h 27"/>
                  <a:gd name="T16" fmla="*/ 127 w 132"/>
                  <a:gd name="T17" fmla="*/ 1 h 27"/>
                  <a:gd name="T18" fmla="*/ 127 w 132"/>
                  <a:gd name="T19" fmla="*/ 1 h 27"/>
                  <a:gd name="T20" fmla="*/ 130 w 132"/>
                  <a:gd name="T21" fmla="*/ 4 h 27"/>
                  <a:gd name="T22" fmla="*/ 132 w 132"/>
                  <a:gd name="T23" fmla="*/ 8 h 27"/>
                  <a:gd name="T24" fmla="*/ 131 w 132"/>
                  <a:gd name="T25" fmla="*/ 13 h 27"/>
                  <a:gd name="T26" fmla="*/ 121 w 132"/>
                  <a:gd name="T27" fmla="*/ 20 h 27"/>
                  <a:gd name="T28" fmla="*/ 118 w 132"/>
                  <a:gd name="T29" fmla="*/ 21 h 27"/>
                  <a:gd name="T30" fmla="*/ 115 w 132"/>
                  <a:gd name="T31" fmla="*/ 21 h 27"/>
                  <a:gd name="T32" fmla="*/ 115 w 132"/>
                  <a:gd name="T33" fmla="*/ 21 h 27"/>
                  <a:gd name="T34" fmla="*/ 115 w 132"/>
                  <a:gd name="T35" fmla="*/ 21 h 27"/>
                  <a:gd name="T36" fmla="*/ 11 w 132"/>
                  <a:gd name="T37" fmla="*/ 27 h 27"/>
                  <a:gd name="T38" fmla="*/ 4 w 132"/>
                  <a:gd name="T39" fmla="*/ 26 h 27"/>
                  <a:gd name="T40" fmla="*/ 1 w 132"/>
                  <a:gd name="T41" fmla="*/ 23 h 27"/>
                  <a:gd name="T42" fmla="*/ 0 w 132"/>
                  <a:gd name="T4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2" h="27">
                    <a:moveTo>
                      <a:pt x="0" y="19"/>
                    </a:moveTo>
                    <a:cubicBezTo>
                      <a:pt x="0" y="17"/>
                      <a:pt x="0" y="16"/>
                      <a:pt x="1" y="14"/>
                    </a:cubicBezTo>
                    <a:cubicBezTo>
                      <a:pt x="2" y="11"/>
                      <a:pt x="6" y="8"/>
                      <a:pt x="11" y="7"/>
                    </a:cubicBezTo>
                    <a:cubicBezTo>
                      <a:pt x="11" y="6"/>
                      <a:pt x="12" y="6"/>
                      <a:pt x="13" y="6"/>
                    </a:cubicBezTo>
                    <a:cubicBezTo>
                      <a:pt x="14" y="6"/>
                      <a:pt x="15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2" y="0"/>
                      <a:pt x="125" y="1"/>
                      <a:pt x="127" y="1"/>
                    </a:cubicBezTo>
                    <a:cubicBezTo>
                      <a:pt x="127" y="1"/>
                      <a:pt x="127" y="1"/>
                      <a:pt x="127" y="1"/>
                    </a:cubicBezTo>
                    <a:cubicBezTo>
                      <a:pt x="128" y="2"/>
                      <a:pt x="129" y="3"/>
                      <a:pt x="130" y="4"/>
                    </a:cubicBezTo>
                    <a:cubicBezTo>
                      <a:pt x="131" y="5"/>
                      <a:pt x="131" y="7"/>
                      <a:pt x="132" y="8"/>
                    </a:cubicBezTo>
                    <a:cubicBezTo>
                      <a:pt x="132" y="10"/>
                      <a:pt x="131" y="11"/>
                      <a:pt x="131" y="13"/>
                    </a:cubicBezTo>
                    <a:cubicBezTo>
                      <a:pt x="129" y="16"/>
                      <a:pt x="125" y="19"/>
                      <a:pt x="121" y="20"/>
                    </a:cubicBezTo>
                    <a:cubicBezTo>
                      <a:pt x="120" y="21"/>
                      <a:pt x="119" y="21"/>
                      <a:pt x="118" y="21"/>
                    </a:cubicBezTo>
                    <a:cubicBezTo>
                      <a:pt x="117" y="21"/>
                      <a:pt x="116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7"/>
                      <a:pt x="6" y="26"/>
                      <a:pt x="4" y="26"/>
                    </a:cubicBezTo>
                    <a:cubicBezTo>
                      <a:pt x="3" y="25"/>
                      <a:pt x="2" y="24"/>
                      <a:pt x="1" y="23"/>
                    </a:cubicBezTo>
                    <a:cubicBezTo>
                      <a:pt x="0" y="22"/>
                      <a:pt x="0" y="20"/>
                      <a:pt x="0" y="19"/>
                    </a:cubicBezTo>
                    <a:close/>
                  </a:path>
                </a:pathLst>
              </a:custGeom>
              <a:solidFill>
                <a:srgbClr val="F583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Rectangle 101"/>
            <p:cNvSpPr>
              <a:spLocks noChangeArrowheads="1"/>
            </p:cNvSpPr>
            <p:nvPr/>
          </p:nvSpPr>
          <p:spPr bwMode="auto">
            <a:xfrm>
              <a:off x="1016026" y="6349870"/>
              <a:ext cx="30031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Heavy" panose="020B0903020102020204" pitchFamily="34" charset="0"/>
                </a:rPr>
                <a:t>CISTER</a:t>
              </a:r>
              <a:r>
                <a:rPr kumimoji="0" lang="en-US" altLang="en-US" sz="1200" b="0" i="0" u="none" strike="noStrike" cap="none" normalizeH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Heavy" panose="020B0903020102020204" pitchFamily="34" charset="0"/>
                </a:rPr>
                <a:t> </a:t>
              </a:r>
              <a:r>
                <a:rPr kumimoji="0" lang="en-US" altLang="en-US" sz="1200" b="0" i="0" u="none" strike="noStrike" cap="none" normalizeH="0" dirty="0">
                  <a:ln>
                    <a:noFill/>
                  </a:ln>
                  <a:solidFill>
                    <a:srgbClr val="009BC8"/>
                  </a:solidFill>
                  <a:effectLst/>
                  <a:latin typeface="Franklin Gothic Medium" panose="020B0603020102020204" pitchFamily="34" charset="0"/>
                </a:rPr>
                <a:t>– Research Centre in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altLang="en-US" sz="1200" baseline="0" dirty="0">
                  <a:solidFill>
                    <a:srgbClr val="F5834D"/>
                  </a:solidFill>
                  <a:latin typeface="Franklin Gothic Medium" panose="020B0603020102020204" pitchFamily="34" charset="0"/>
                </a:rPr>
                <a:t>Real-Time</a:t>
              </a:r>
              <a:r>
                <a:rPr lang="pt-PT" altLang="en-US" sz="1200" dirty="0">
                  <a:solidFill>
                    <a:srgbClr val="F5834D"/>
                  </a:solidFill>
                  <a:latin typeface="Franklin Gothic Medium" panose="020B0603020102020204" pitchFamily="34" charset="0"/>
                </a:rPr>
                <a:t> &amp; Embedded </a:t>
              </a:r>
              <a:r>
                <a:rPr lang="pt-PT" altLang="en-US" sz="1200" dirty="0">
                  <a:solidFill>
                    <a:srgbClr val="009BC8"/>
                  </a:solidFill>
                  <a:latin typeface="Franklin Gothic Medium" panose="020B0603020102020204" pitchFamily="34" charset="0"/>
                </a:rPr>
                <a:t>Computing Systems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endParaRPr>
            </a:p>
          </p:txBody>
        </p:sp>
      </p:grpSp>
      <p:sp>
        <p:nvSpPr>
          <p:cNvPr id="17" name="Date Placeholder 1"/>
          <p:cNvSpPr txBox="1">
            <a:spLocks/>
          </p:cNvSpPr>
          <p:nvPr userDrawn="1"/>
        </p:nvSpPr>
        <p:spPr>
          <a:xfrm>
            <a:off x="9635490" y="6258472"/>
            <a:ext cx="121401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383FED-3839-4201-A7FF-D9E9CA29D9C8}" type="datetime4">
              <a:rPr lang="en-US" sz="1200" smtClean="0">
                <a:latin typeface="Franklin Gothic Book" panose="020B0503020102020204" pitchFamily="34" charset="0"/>
              </a:rPr>
              <a:pPr/>
              <a:t>October 11, 2019</a:t>
            </a:fld>
            <a:endParaRPr lang="en-US" sz="1200" dirty="0">
              <a:latin typeface="Franklin Gothic Book" panose="020B0503020102020204" pitchFamily="34" charset="0"/>
            </a:endParaRP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857280" y="6103955"/>
            <a:ext cx="1352550" cy="814495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Franklin Gothic Heavy" panose="020B0903020102020204" pitchFamily="34" charset="0"/>
              </a:defRPr>
            </a:lvl1pPr>
          </a:lstStyle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‹#›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BDA0-D7E4-4D91-8B93-ADD6AE56974F}" type="datetimeFigureOut">
              <a:rPr lang="pt-PT" smtClean="0"/>
              <a:pPr/>
              <a:t>11/10/2019</a:t>
            </a:fld>
            <a:endParaRPr lang="pt-PT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35" name="Text Placeholder 39"/>
          <p:cNvSpPr txBox="1">
            <a:spLocks/>
          </p:cNvSpPr>
          <p:nvPr userDrawn="1"/>
        </p:nvSpPr>
        <p:spPr>
          <a:xfrm>
            <a:off x="376518" y="1882775"/>
            <a:ext cx="11392348" cy="4108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ranklin Gothic Book" panose="020B0503020102020204" pitchFamily="34" charset="0"/>
              <a:buChar char="►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►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►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►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Tx/>
              <a:buBlip>
                <a:blip r:embed="rId12"/>
              </a:buBlip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Edit Master text styles</a:t>
            </a:r>
          </a:p>
          <a:p>
            <a:pPr marL="685800" lvl="1" indent="-228600">
              <a:buFontTx/>
              <a:buBlip>
                <a:blip r:embed="rId12"/>
              </a:buBlip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Second level</a:t>
            </a:r>
          </a:p>
          <a:p>
            <a:pPr marL="1143000" lvl="2" indent="-228600">
              <a:buFontTx/>
              <a:buBlip>
                <a:blip r:embed="rId12"/>
              </a:buBlip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Third level</a:t>
            </a:r>
          </a:p>
          <a:p>
            <a:pPr marL="1600200" lvl="3" indent="-228600">
              <a:buFontTx/>
              <a:buBlip>
                <a:blip r:embed="rId12"/>
              </a:buBlip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Fourth level</a:t>
            </a:r>
          </a:p>
          <a:p>
            <a:pPr marL="2057400" lvl="4" indent="-228600">
              <a:buFontTx/>
              <a:buBlip>
                <a:blip r:embed="rId12"/>
              </a:buBlip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Fifth level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itle 35"/>
          <p:cNvSpPr txBox="1">
            <a:spLocks/>
          </p:cNvSpPr>
          <p:nvPr userDrawn="1"/>
        </p:nvSpPr>
        <p:spPr>
          <a:xfrm>
            <a:off x="376518" y="325474"/>
            <a:ext cx="11392348" cy="922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4400" kern="1200" dirty="0" smtClean="0">
                <a:solidFill>
                  <a:schemeClr val="bg1"/>
                </a:solidFill>
                <a:latin typeface="Franklin Gothic Heavy" panose="020B09030201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770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2" r:id="rId4"/>
    <p:sldLayoutId id="2147483652" r:id="rId5"/>
    <p:sldLayoutId id="2147483653" r:id="rId6"/>
    <p:sldLayoutId id="2147483660" r:id="rId7"/>
    <p:sldLayoutId id="2147483654" r:id="rId8"/>
    <p:sldLayoutId id="214748366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4400" kern="1200" dirty="0" smtClean="0">
          <a:solidFill>
            <a:schemeClr val="bg1"/>
          </a:solidFill>
          <a:latin typeface="Franklin Gothic Heavy" panose="020B09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Franklin Gothic Book" panose="020B0503020102020204" pitchFamily="34" charset="0"/>
        <a:buChar char="►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Franklin Gothic Book" panose="020B0503020102020204" pitchFamily="34" charset="0"/>
        <a:buChar char="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Franklin Gothic Book" panose="020B0503020102020204" pitchFamily="34" charset="0"/>
        <a:buChar char="►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Franklin Gothic Book" panose="020B0503020102020204" pitchFamily="34" charset="0"/>
        <a:buChar char="►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Franklin Gothic Book" panose="020B0503020102020204" pitchFamily="34" charset="0"/>
        <a:buChar char="►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27965" y="1364993"/>
            <a:ext cx="6492587" cy="1951428"/>
          </a:xfrm>
        </p:spPr>
        <p:txBody>
          <a:bodyPr/>
          <a:lstStyle/>
          <a:p>
            <a:r>
              <a:rPr lang="en-US" dirty="0"/>
              <a:t>A Domain Speciﬁc Language for Automotive Systems Integration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45554" y="3966908"/>
            <a:ext cx="6492586" cy="1817521"/>
          </a:xfrm>
        </p:spPr>
        <p:txBody>
          <a:bodyPr anchor="t">
            <a:noAutofit/>
          </a:bodyPr>
          <a:lstStyle/>
          <a:p>
            <a:r>
              <a:rPr lang="pt-BR" u="sng" dirty="0"/>
              <a:t>Renato Oliveira</a:t>
            </a:r>
            <a:r>
              <a:rPr lang="pt-BR" dirty="0"/>
              <a:t>, David Pereira, Cláudio Maia, Pedro Santos</a:t>
            </a:r>
          </a:p>
          <a:p>
            <a:endParaRPr lang="pt-BR" dirty="0"/>
          </a:p>
          <a:p>
            <a:r>
              <a:rPr lang="pt-BR" dirty="0"/>
              <a:t>CISTER </a:t>
            </a:r>
            <a:r>
              <a:rPr lang="en-US" dirty="0"/>
              <a:t>Research</a:t>
            </a:r>
            <a:r>
              <a:rPr lang="pt-BR" dirty="0"/>
              <a:t> Centre, ISEP – </a:t>
            </a:r>
            <a:r>
              <a:rPr lang="pt-BR" dirty="0" err="1"/>
              <a:t>P.Porto</a:t>
            </a:r>
            <a:endParaRPr lang="pt-BR" dirty="0"/>
          </a:p>
          <a:p>
            <a:r>
              <a:rPr lang="pt-BR" dirty="0"/>
              <a:t>Porto, Portugal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233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/>
              <a:t>Solution – Hypervisor 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6518" y="1882775"/>
            <a:ext cx="9956202" cy="4108450"/>
          </a:xfrm>
        </p:spPr>
        <p:txBody>
          <a:bodyPr anchor="t"/>
          <a:lstStyle/>
          <a:p>
            <a:r>
              <a:rPr lang="pt-PT" sz="3600" dirty="0"/>
              <a:t>In charge of hypervisor related code generation</a:t>
            </a:r>
          </a:p>
          <a:p>
            <a:pPr lvl="1"/>
            <a:r>
              <a:rPr lang="pt-PT" sz="3200" dirty="0"/>
              <a:t>Generates code for target hypervisor (in the case of the jailhouse hypervisor, generates jailhouse cells)</a:t>
            </a:r>
          </a:p>
          <a:p>
            <a:r>
              <a:rPr lang="pt-PT" sz="3600" dirty="0"/>
              <a:t>Prepares the foundation whereupon the Operating System View assembles</a:t>
            </a:r>
          </a:p>
          <a:p>
            <a:pPr marL="457200" lvl="1" indent="0">
              <a:buNone/>
            </a:pPr>
            <a:endParaRPr lang="pt-PT" sz="3200" dirty="0"/>
          </a:p>
          <a:p>
            <a:pPr lvl="1"/>
            <a:endParaRPr lang="pt-PT" sz="3200" dirty="0"/>
          </a:p>
          <a:p>
            <a:pPr lvl="1"/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10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F49F25-AD67-42E9-AB86-94CBF86D3806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 Domain Speciﬁc Language for Automotive Systems Integration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1" y="1605225"/>
            <a:ext cx="1344706" cy="414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0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/>
              <a:t>Solution - Hypervisor View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11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F49F25-AD67-42E9-AB86-94CBF86D3806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 Domain Speciﬁc Language for Automotive Systems Integration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69" y="2333308"/>
            <a:ext cx="5071446" cy="37368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229378" y="1622828"/>
            <a:ext cx="368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Hypervisor view instance definition</a:t>
            </a:r>
          </a:p>
        </p:txBody>
      </p:sp>
    </p:spTree>
    <p:extLst>
      <p:ext uri="{BB962C8B-B14F-4D97-AF65-F5344CB8AC3E}">
        <p14:creationId xmlns:p14="http://schemas.microsoft.com/office/powerpoint/2010/main" val="37895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/>
              <a:t>Solution – HV Code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12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F49F25-AD67-42E9-AB86-94CBF86D3806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 Domain Speciﬁc Language for Automotive Systems Integration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1" y="2061029"/>
            <a:ext cx="5297194" cy="3773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180" y="2061029"/>
            <a:ext cx="5858846" cy="3773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972569" y="1418452"/>
            <a:ext cx="354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DSL 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794" y="1418451"/>
            <a:ext cx="354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code shard</a:t>
            </a:r>
          </a:p>
        </p:txBody>
      </p:sp>
    </p:spTree>
    <p:extLst>
      <p:ext uri="{BB962C8B-B14F-4D97-AF65-F5344CB8AC3E}">
        <p14:creationId xmlns:p14="http://schemas.microsoft.com/office/powerpoint/2010/main" val="17611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/>
              <a:t>Solution  - HV Code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13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F49F25-AD67-42E9-AB86-94CBF86D3806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 Domain Speciﬁc Language for Automotive Systems Integration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86" y="2227369"/>
            <a:ext cx="5339339" cy="3408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2" y="2227369"/>
            <a:ext cx="5224031" cy="1396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712686" y="1529609"/>
            <a:ext cx="354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Language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61876" y="1529608"/>
            <a:ext cx="354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code</a:t>
            </a:r>
          </a:p>
        </p:txBody>
      </p:sp>
    </p:spTree>
    <p:extLst>
      <p:ext uri="{BB962C8B-B14F-4D97-AF65-F5344CB8AC3E}">
        <p14:creationId xmlns:p14="http://schemas.microsoft.com/office/powerpoint/2010/main" val="2423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/>
              <a:t>Solution – HV Intra-Layer communication</a:t>
            </a:r>
            <a:br>
              <a:rPr lang="pt-PT" dirty="0"/>
            </a:b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14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F49F25-AD67-42E9-AB86-94CBF86D3806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 Domain Speciﬁc Language for Automotive Systems Integration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744" y="2316293"/>
            <a:ext cx="3877181" cy="3319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324076" y="1597424"/>
            <a:ext cx="357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channel definition</a:t>
            </a:r>
          </a:p>
        </p:txBody>
      </p:sp>
    </p:spTree>
    <p:extLst>
      <p:ext uri="{BB962C8B-B14F-4D97-AF65-F5344CB8AC3E}">
        <p14:creationId xmlns:p14="http://schemas.microsoft.com/office/powerpoint/2010/main" val="2160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/>
              <a:t>Solution – Operating System 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6518" y="1882775"/>
            <a:ext cx="10204396" cy="4108450"/>
          </a:xfrm>
        </p:spPr>
        <p:txBody>
          <a:bodyPr anchor="t"/>
          <a:lstStyle/>
          <a:p>
            <a:r>
              <a:rPr lang="pt-PT" sz="3600" dirty="0"/>
              <a:t>In charge of OS related code generation </a:t>
            </a:r>
          </a:p>
          <a:p>
            <a:pPr lvl="1"/>
            <a:r>
              <a:rPr lang="pt-PT" sz="3200" dirty="0"/>
              <a:t>Generates the scripts that compile kernels, generate OS images with pre-defined packages and/or installing those packages</a:t>
            </a:r>
          </a:p>
          <a:p>
            <a:r>
              <a:rPr lang="pt-PT" sz="3600" dirty="0"/>
              <a:t>Prepares the foundation to be used by the Application View</a:t>
            </a:r>
          </a:p>
          <a:p>
            <a:pPr marL="457200" lvl="1" indent="0">
              <a:buNone/>
            </a:pPr>
            <a:endParaRPr lang="pt-PT" sz="3200" dirty="0"/>
          </a:p>
          <a:p>
            <a:pPr lvl="1"/>
            <a:endParaRPr lang="pt-PT" sz="3200" dirty="0"/>
          </a:p>
          <a:p>
            <a:pPr lvl="1"/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15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F49F25-AD67-42E9-AB86-94CBF86D3806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 Domain Speciﬁc Language for Automotive Systems Integration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4" y="1699575"/>
            <a:ext cx="1335449" cy="414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/>
              <a:t>Solution - Operating System View</a:t>
            </a:r>
            <a:br>
              <a:rPr lang="pt-PT" dirty="0"/>
            </a:b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16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F49F25-AD67-42E9-AB86-94CBF86D3806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 Domain Speciﬁc Language for Automotive Systems Integration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19" y="2209400"/>
            <a:ext cx="3006164" cy="3754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64" y="2319038"/>
            <a:ext cx="8275581" cy="2932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78971" y="1543978"/>
            <a:ext cx="292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 View instance definition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8539" y="1543978"/>
            <a:ext cx="292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code</a:t>
            </a:r>
          </a:p>
        </p:txBody>
      </p:sp>
    </p:spTree>
    <p:extLst>
      <p:ext uri="{BB962C8B-B14F-4D97-AF65-F5344CB8AC3E}">
        <p14:creationId xmlns:p14="http://schemas.microsoft.com/office/powerpoint/2010/main" val="7706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/>
              <a:t>Solution - Operating System View</a:t>
            </a:r>
            <a:br>
              <a:rPr lang="pt-PT" dirty="0"/>
            </a:b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17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F49F25-AD67-42E9-AB86-94CBF86D3806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 Domain Speciﬁc Language for Automotive Systems Integration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24" y="2719439"/>
            <a:ext cx="10310563" cy="2433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747414" y="1964731"/>
            <a:ext cx="37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language parser</a:t>
            </a:r>
          </a:p>
        </p:txBody>
      </p:sp>
    </p:spTree>
    <p:extLst>
      <p:ext uri="{BB962C8B-B14F-4D97-AF65-F5344CB8AC3E}">
        <p14:creationId xmlns:p14="http://schemas.microsoft.com/office/powerpoint/2010/main" val="4642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/>
              <a:t>Solution – </a:t>
            </a:r>
            <a:r>
              <a:rPr lang="pt-PT" dirty="0" smtClean="0"/>
              <a:t>Application View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6518" y="1882775"/>
            <a:ext cx="10204396" cy="4108450"/>
          </a:xfrm>
        </p:spPr>
        <p:txBody>
          <a:bodyPr anchor="t"/>
          <a:lstStyle/>
          <a:p>
            <a:r>
              <a:rPr lang="pt-PT" sz="3600" dirty="0"/>
              <a:t>In charge of </a:t>
            </a:r>
            <a:r>
              <a:rPr lang="pt-PT" sz="3600" dirty="0" smtClean="0"/>
              <a:t>Application deployment </a:t>
            </a:r>
            <a:r>
              <a:rPr lang="pt-PT" sz="3600" dirty="0"/>
              <a:t>code generation </a:t>
            </a:r>
          </a:p>
          <a:p>
            <a:pPr lvl="1"/>
            <a:r>
              <a:rPr lang="pt-PT" sz="3200" dirty="0" smtClean="0"/>
              <a:t>Generates necessary files for the deployment of an application (e.g., a ROS topic or ROS node)</a:t>
            </a:r>
            <a:endParaRPr lang="pt-PT" sz="3200" dirty="0"/>
          </a:p>
          <a:p>
            <a:pPr lvl="1"/>
            <a:endParaRPr lang="pt-PT" sz="3200" dirty="0"/>
          </a:p>
          <a:p>
            <a:pPr lvl="1"/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18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F49F25-AD67-42E9-AB86-94CBF86D3806}" type="datetime4">
              <a:rPr lang="en-US" smtClean="0">
                <a:latin typeface="Franklin Gothic Book" panose="020B0503020102020204" pitchFamily="34" charset="0"/>
              </a:rPr>
              <a:pPr/>
              <a:t>October 13, 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 Domain Speciﬁc Language for Automotive Systems Integration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259" y="1687864"/>
            <a:ext cx="1343002" cy="416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5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/>
              <a:t>Solution – </a:t>
            </a:r>
            <a:r>
              <a:rPr lang="pt-PT" dirty="0" smtClean="0"/>
              <a:t>Application View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6518" y="1882775"/>
            <a:ext cx="10204396" cy="4108450"/>
          </a:xfrm>
        </p:spPr>
        <p:txBody>
          <a:bodyPr anchor="t"/>
          <a:lstStyle/>
          <a:p>
            <a:pPr marL="457200" lvl="1" indent="0">
              <a:buNone/>
            </a:pPr>
            <a:endParaRPr lang="pt-PT" sz="3200" dirty="0"/>
          </a:p>
          <a:p>
            <a:pPr lvl="1"/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19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F49F25-AD67-42E9-AB86-94CBF86D3806}" type="datetime4">
              <a:rPr lang="en-US" smtClean="0">
                <a:latin typeface="Franklin Gothic Book" panose="020B0503020102020204" pitchFamily="34" charset="0"/>
              </a:rPr>
              <a:pPr/>
              <a:t>October 13, 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 Domain Speciﬁc Language for Automotive Systems Integration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87" y="2089378"/>
            <a:ext cx="3824524" cy="36952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224694" y="1519419"/>
            <a:ext cx="37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View Instance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err="1"/>
              <a:t>Table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lang="pt-PT" dirty="0"/>
              <a:t>Context</a:t>
            </a:r>
          </a:p>
          <a:p>
            <a:r>
              <a:rPr lang="pt-PT" dirty="0" err="1"/>
              <a:t>Problem</a:t>
            </a:r>
            <a:endParaRPr lang="pt-PT" dirty="0"/>
          </a:p>
          <a:p>
            <a:r>
              <a:rPr lang="pt-PT" dirty="0" err="1"/>
              <a:t>Approach</a:t>
            </a:r>
            <a:endParaRPr lang="pt-PT" dirty="0"/>
          </a:p>
          <a:p>
            <a:r>
              <a:rPr lang="pt-PT" dirty="0" smtClean="0"/>
              <a:t>Proposed Solution</a:t>
            </a:r>
            <a:endParaRPr lang="pt-PT" dirty="0"/>
          </a:p>
          <a:p>
            <a:r>
              <a:rPr lang="pt-PT" dirty="0"/>
              <a:t>Concluding </a:t>
            </a:r>
            <a:r>
              <a:rPr lang="pt-PT" dirty="0" smtClean="0"/>
              <a:t>remarks &amp; Future work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2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F49F25-AD67-42E9-AB86-94CBF86D3806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 Domain Speciﬁc Language for Automotive Systems Integration</a:t>
            </a:r>
          </a:p>
        </p:txBody>
      </p:sp>
    </p:spTree>
    <p:extLst>
      <p:ext uri="{BB962C8B-B14F-4D97-AF65-F5344CB8AC3E}">
        <p14:creationId xmlns:p14="http://schemas.microsoft.com/office/powerpoint/2010/main" val="6861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 err="1"/>
              <a:t>Concluding</a:t>
            </a:r>
            <a:r>
              <a:rPr lang="pt-PT" dirty="0"/>
              <a:t> </a:t>
            </a:r>
            <a:r>
              <a:rPr lang="pt-PT" dirty="0" err="1"/>
              <a:t>Remarks</a:t>
            </a:r>
            <a:r>
              <a:rPr lang="pt-PT" dirty="0"/>
              <a:t> &amp; Future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6518" y="1527347"/>
            <a:ext cx="11392348" cy="4108450"/>
          </a:xfrm>
        </p:spPr>
        <p:txBody>
          <a:bodyPr anchor="t"/>
          <a:lstStyle/>
          <a:p>
            <a:pPr lvl="1"/>
            <a:r>
              <a:rPr lang="en-US" sz="3600" dirty="0"/>
              <a:t>This DSL is a WIP, with current resources focused on OS and Application Views to deliver a proof of concept</a:t>
            </a:r>
          </a:p>
          <a:p>
            <a:pPr lvl="1"/>
            <a:r>
              <a:rPr lang="en-US" sz="3600" dirty="0"/>
              <a:t>Contribution to the Collaborative Laboratory Vortex</a:t>
            </a:r>
          </a:p>
          <a:p>
            <a:pPr lvl="1"/>
            <a:r>
              <a:rPr lang="en-US" sz="3600" dirty="0"/>
              <a:t>Future Work:</a:t>
            </a:r>
          </a:p>
          <a:p>
            <a:pPr lvl="2"/>
            <a:r>
              <a:rPr lang="en-US" sz="3200" dirty="0"/>
              <a:t>Support for different Hypervisors (namely Xen), boards, operating systems and applications to be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20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F49F25-AD67-42E9-AB86-94CBF86D3806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 Domain Speciﬁc Language for Automotive Systems Integration</a:t>
            </a:r>
          </a:p>
        </p:txBody>
      </p:sp>
    </p:spTree>
    <p:extLst>
      <p:ext uri="{BB962C8B-B14F-4D97-AF65-F5344CB8AC3E}">
        <p14:creationId xmlns:p14="http://schemas.microsoft.com/office/powerpoint/2010/main" val="20554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06" y="2168560"/>
            <a:ext cx="8644736" cy="2112444"/>
          </a:xfrm>
        </p:spPr>
        <p:txBody>
          <a:bodyPr/>
          <a:lstStyle/>
          <a:p>
            <a:pPr algn="ctr"/>
            <a:r>
              <a:rPr lang="pt-PT" dirty="0"/>
              <a:t>Thank you for your time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r>
              <a:rPr lang="pt-PT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21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F791DF-9BCC-4BE4-BE7E-DE844E10B266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 Domain Speciﬁc Language for Automotive Systems Integration</a:t>
            </a:r>
          </a:p>
        </p:txBody>
      </p:sp>
    </p:spTree>
    <p:extLst>
      <p:ext uri="{BB962C8B-B14F-4D97-AF65-F5344CB8AC3E}">
        <p14:creationId xmlns:p14="http://schemas.microsoft.com/office/powerpoint/2010/main" val="20004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/>
              <a:t>Context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6519" y="1882775"/>
            <a:ext cx="4382518" cy="3624407"/>
          </a:xfrm>
        </p:spPr>
        <p:txBody>
          <a:bodyPr anchor="t"/>
          <a:lstStyle/>
          <a:p>
            <a:r>
              <a:rPr lang="pt-PT" sz="3200" dirty="0"/>
              <a:t>Secure Cyber Physical Systems</a:t>
            </a:r>
          </a:p>
          <a:p>
            <a:pPr marL="0" indent="0">
              <a:buNone/>
            </a:pPr>
            <a:endParaRPr lang="pt-PT" sz="3600" dirty="0"/>
          </a:p>
          <a:p>
            <a:pPr marL="0" indent="0">
              <a:buNone/>
            </a:pPr>
            <a:endParaRPr lang="pt-PT" sz="3600" dirty="0"/>
          </a:p>
          <a:p>
            <a:pPr marL="0" indent="0">
              <a:buNone/>
            </a:pPr>
            <a:endParaRPr lang="pt-PT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3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F49F25-AD67-42E9-AB86-94CBF86D3806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 Domain Speciﬁc Language for Automotive Systems Integration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1" y="3081867"/>
            <a:ext cx="3299496" cy="2030459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4690303" y="1882774"/>
            <a:ext cx="4329006" cy="3424959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 smtClean="0"/>
              <a:t>Automotive </a:t>
            </a:r>
            <a:r>
              <a:rPr lang="pt-PT" sz="3200" dirty="0"/>
              <a:t>Industry</a:t>
            </a:r>
          </a:p>
          <a:p>
            <a:pPr lvl="1"/>
            <a:r>
              <a:rPr lang="pt-PT" sz="2800" dirty="0"/>
              <a:t>Different technologies</a:t>
            </a:r>
          </a:p>
          <a:p>
            <a:pPr marL="0" indent="0">
              <a:buFontTx/>
              <a:buNone/>
            </a:pPr>
            <a:endParaRPr lang="pt-PT" sz="3600" dirty="0"/>
          </a:p>
          <a:p>
            <a:pPr marL="0" indent="0">
              <a:buFontTx/>
              <a:buNone/>
            </a:pPr>
            <a:endParaRPr lang="pt-PT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90" y="3081867"/>
            <a:ext cx="3153736" cy="2030459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9224201" y="1922269"/>
            <a:ext cx="2985629" cy="3416197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 smtClean="0"/>
              <a:t>Vortex Collab</a:t>
            </a:r>
            <a:endParaRPr lang="pt-PT" sz="3600" dirty="0"/>
          </a:p>
          <a:p>
            <a:pPr marL="0" indent="0">
              <a:buFontTx/>
              <a:buNone/>
            </a:pPr>
            <a:endParaRPr lang="pt-PT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836" y="3081867"/>
            <a:ext cx="3143388" cy="176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/>
              <a:t>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6518" y="1882775"/>
            <a:ext cx="4432549" cy="4108450"/>
          </a:xfrm>
        </p:spPr>
        <p:txBody>
          <a:bodyPr anchor="t"/>
          <a:lstStyle/>
          <a:p>
            <a:r>
              <a:rPr lang="pt-PT" sz="3200" dirty="0"/>
              <a:t>Technology disparity</a:t>
            </a:r>
          </a:p>
          <a:p>
            <a:pPr marL="0" indent="0">
              <a:buNone/>
            </a:pPr>
            <a:endParaRPr lang="pt-PT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4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F49F25-AD67-42E9-AB86-94CBF86D3806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 Domain Speciﬁc Language for Automotive Systems Integration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469168" y="1882775"/>
            <a:ext cx="4432549" cy="410845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/>
              <a:t>Lengthy development cycles</a:t>
            </a:r>
          </a:p>
          <a:p>
            <a:pPr marL="0" indent="0">
              <a:buFontTx/>
              <a:buNone/>
            </a:pPr>
            <a:endParaRPr lang="pt-PT" sz="36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783563" y="1849455"/>
            <a:ext cx="4432549" cy="410845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 err="1"/>
              <a:t>Safety</a:t>
            </a:r>
            <a:r>
              <a:rPr lang="pt-PT" sz="3200" dirty="0"/>
              <a:t> &amp; </a:t>
            </a:r>
            <a:r>
              <a:rPr lang="pt-PT" sz="3200" dirty="0" err="1"/>
              <a:t>Security</a:t>
            </a:r>
            <a:r>
              <a:rPr lang="pt-PT" sz="3200" dirty="0"/>
              <a:t> issues</a:t>
            </a:r>
          </a:p>
          <a:p>
            <a:pPr marL="0" indent="0">
              <a:buFontTx/>
              <a:buNone/>
            </a:pPr>
            <a:endParaRPr lang="pt-PT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2" y="3098800"/>
            <a:ext cx="4290608" cy="2658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27" y="2777067"/>
            <a:ext cx="3083249" cy="33268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82" y="2745215"/>
            <a:ext cx="5594643" cy="335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 err="1"/>
              <a:t>Approach</a:t>
            </a:r>
            <a:r>
              <a:rPr lang="pt-PT" dirty="0"/>
              <a:t> </a:t>
            </a:r>
            <a:r>
              <a:rPr lang="pt-PT" dirty="0" err="1"/>
              <a:t>Requirements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lang="pt-PT" sz="3200" dirty="0" err="1"/>
              <a:t>Language</a:t>
            </a:r>
            <a:r>
              <a:rPr lang="pt-PT" sz="3200" dirty="0"/>
              <a:t> </a:t>
            </a:r>
            <a:r>
              <a:rPr lang="pt-PT" sz="3200" dirty="0" err="1"/>
              <a:t>Oriented</a:t>
            </a:r>
            <a:r>
              <a:rPr lang="pt-PT" sz="3200" dirty="0"/>
              <a:t>:</a:t>
            </a:r>
          </a:p>
          <a:p>
            <a:pPr lvl="1"/>
            <a:r>
              <a:rPr lang="pt-PT" sz="2800" dirty="0" err="1"/>
              <a:t>Simple</a:t>
            </a:r>
            <a:r>
              <a:rPr lang="pt-PT" sz="2800" dirty="0"/>
              <a:t>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dirty="0" err="1"/>
              <a:t>intuitive</a:t>
            </a:r>
            <a:r>
              <a:rPr lang="pt-PT" sz="2800" dirty="0"/>
              <a:t> syntax for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integration</a:t>
            </a:r>
            <a:r>
              <a:rPr lang="pt-PT" sz="2800" dirty="0"/>
              <a:t> </a:t>
            </a:r>
            <a:r>
              <a:rPr lang="pt-PT" sz="2800" dirty="0" err="1"/>
              <a:t>of</a:t>
            </a:r>
            <a:r>
              <a:rPr lang="pt-PT" sz="2800" dirty="0"/>
              <a:t> </a:t>
            </a:r>
            <a:r>
              <a:rPr lang="pt-PT" sz="2800" dirty="0" err="1"/>
              <a:t>different</a:t>
            </a:r>
            <a:r>
              <a:rPr lang="pt-PT" sz="2800" dirty="0"/>
              <a:t> technologies</a:t>
            </a:r>
          </a:p>
          <a:p>
            <a:r>
              <a:rPr lang="pt-PT" sz="3200" dirty="0" err="1"/>
              <a:t>Multi-view</a:t>
            </a:r>
            <a:r>
              <a:rPr lang="pt-PT" sz="3200" dirty="0"/>
              <a:t>:</a:t>
            </a:r>
          </a:p>
          <a:p>
            <a:pPr lvl="1"/>
            <a:r>
              <a:rPr lang="pt-PT" sz="2800" dirty="0"/>
              <a:t>More accurate capture of </a:t>
            </a:r>
            <a:r>
              <a:rPr lang="pt-PT" sz="2800" dirty="0" err="1"/>
              <a:t>domain</a:t>
            </a:r>
            <a:r>
              <a:rPr lang="pt-PT" sz="2800" dirty="0"/>
              <a:t> </a:t>
            </a:r>
            <a:r>
              <a:rPr lang="pt-PT" sz="2800" dirty="0" err="1"/>
              <a:t>requirements</a:t>
            </a:r>
            <a:r>
              <a:rPr lang="pt-PT" sz="2800" dirty="0"/>
              <a:t>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dirty="0" err="1"/>
              <a:t>establishing</a:t>
            </a:r>
            <a:r>
              <a:rPr lang="pt-PT" sz="2800" dirty="0"/>
              <a:t> links </a:t>
            </a:r>
            <a:r>
              <a:rPr lang="pt-PT" sz="2800" dirty="0" err="1"/>
              <a:t>related</a:t>
            </a:r>
            <a:r>
              <a:rPr lang="pt-PT" sz="2800" dirty="0"/>
              <a:t> to </a:t>
            </a:r>
            <a:r>
              <a:rPr lang="pt-PT" sz="2800" dirty="0" err="1"/>
              <a:t>how</a:t>
            </a:r>
            <a:r>
              <a:rPr lang="pt-PT" sz="2800" dirty="0"/>
              <a:t> </a:t>
            </a:r>
            <a:r>
              <a:rPr lang="pt-PT" sz="2800" dirty="0" err="1"/>
              <a:t>components</a:t>
            </a:r>
            <a:r>
              <a:rPr lang="pt-PT" sz="2800" dirty="0"/>
              <a:t> </a:t>
            </a:r>
            <a:r>
              <a:rPr lang="pt-PT" sz="2800" dirty="0" err="1"/>
              <a:t>interact</a:t>
            </a:r>
            <a:endParaRPr lang="pt-PT" sz="2800" dirty="0"/>
          </a:p>
          <a:p>
            <a:r>
              <a:rPr lang="pt-PT" sz="3200" dirty="0" err="1"/>
              <a:t>System-wide</a:t>
            </a:r>
            <a:r>
              <a:rPr lang="pt-PT" sz="3200" dirty="0"/>
              <a:t> </a:t>
            </a:r>
            <a:r>
              <a:rPr lang="pt-PT" sz="3200" dirty="0" err="1"/>
              <a:t>constraints</a:t>
            </a:r>
            <a:r>
              <a:rPr lang="pt-PT" sz="3200" dirty="0"/>
              <a:t>:</a:t>
            </a:r>
          </a:p>
          <a:p>
            <a:pPr lvl="1"/>
            <a:r>
              <a:rPr lang="pt-PT" sz="2800" dirty="0" err="1"/>
              <a:t>Each</a:t>
            </a:r>
            <a:r>
              <a:rPr lang="pt-PT" sz="2800" dirty="0"/>
              <a:t> </a:t>
            </a:r>
            <a:r>
              <a:rPr lang="pt-PT" sz="2800" dirty="0" err="1"/>
              <a:t>view</a:t>
            </a:r>
            <a:r>
              <a:rPr lang="pt-PT" sz="2800" dirty="0"/>
              <a:t> </a:t>
            </a:r>
            <a:r>
              <a:rPr lang="pt-PT" sz="2800" dirty="0" err="1"/>
              <a:t>has</a:t>
            </a:r>
            <a:r>
              <a:rPr lang="pt-PT" sz="2800" dirty="0"/>
              <a:t> </a:t>
            </a:r>
            <a:r>
              <a:rPr lang="pt-PT" sz="2800" dirty="0" err="1"/>
              <a:t>its</a:t>
            </a:r>
            <a:r>
              <a:rPr lang="pt-PT" sz="2800" dirty="0"/>
              <a:t> </a:t>
            </a:r>
            <a:r>
              <a:rPr lang="pt-PT" sz="2800" dirty="0" err="1"/>
              <a:t>own</a:t>
            </a:r>
            <a:r>
              <a:rPr lang="pt-PT" sz="2800" dirty="0"/>
              <a:t> set </a:t>
            </a:r>
            <a:r>
              <a:rPr lang="pt-PT" sz="2800" dirty="0" err="1"/>
              <a:t>of</a:t>
            </a:r>
            <a:r>
              <a:rPr lang="pt-PT" sz="2800" dirty="0"/>
              <a:t> </a:t>
            </a:r>
            <a:r>
              <a:rPr lang="pt-PT" sz="2800" dirty="0" err="1"/>
              <a:t>constraints</a:t>
            </a:r>
            <a:r>
              <a:rPr lang="pt-PT" sz="2800" dirty="0"/>
              <a:t>, </a:t>
            </a:r>
            <a:r>
              <a:rPr lang="pt-PT" sz="2800" dirty="0" err="1"/>
              <a:t>which</a:t>
            </a:r>
            <a:r>
              <a:rPr lang="pt-PT" sz="2800" dirty="0"/>
              <a:t> </a:t>
            </a:r>
            <a:r>
              <a:rPr lang="pt-PT" sz="2800" dirty="0" err="1"/>
              <a:t>may</a:t>
            </a:r>
            <a:r>
              <a:rPr lang="pt-PT" sz="2800" dirty="0"/>
              <a:t> </a:t>
            </a:r>
            <a:r>
              <a:rPr lang="pt-PT" sz="2800" dirty="0" err="1"/>
              <a:t>propagate</a:t>
            </a:r>
            <a:r>
              <a:rPr lang="pt-PT" sz="2800" dirty="0"/>
              <a:t> to </a:t>
            </a:r>
            <a:r>
              <a:rPr lang="pt-PT" sz="2800" dirty="0" err="1"/>
              <a:t>other</a:t>
            </a:r>
            <a:r>
              <a:rPr lang="pt-PT" sz="2800" dirty="0"/>
              <a:t> </a:t>
            </a:r>
            <a:r>
              <a:rPr lang="pt-PT" sz="2800" dirty="0" err="1"/>
              <a:t>views</a:t>
            </a:r>
            <a:endParaRPr lang="pt-PT" sz="2800" dirty="0"/>
          </a:p>
          <a:p>
            <a:pPr marL="0" indent="0">
              <a:buNone/>
            </a:pPr>
            <a:endParaRPr lang="pt-PT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5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F49F25-AD67-42E9-AB86-94CBF86D3806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 Domain Speciﬁc Language for Automotive Systems Integration</a:t>
            </a:r>
          </a:p>
        </p:txBody>
      </p:sp>
    </p:spTree>
    <p:extLst>
      <p:ext uri="{BB962C8B-B14F-4D97-AF65-F5344CB8AC3E}">
        <p14:creationId xmlns:p14="http://schemas.microsoft.com/office/powerpoint/2010/main" val="168455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 err="1"/>
              <a:t>Proposed</a:t>
            </a:r>
            <a:r>
              <a:rPr lang="pt-PT" dirty="0"/>
              <a:t> </a:t>
            </a:r>
            <a:r>
              <a:rPr lang="pt-PT" dirty="0" err="1"/>
              <a:t>Solution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6518" y="1527347"/>
            <a:ext cx="11392348" cy="4108450"/>
          </a:xfrm>
        </p:spPr>
        <p:txBody>
          <a:bodyPr anchor="t"/>
          <a:lstStyle/>
          <a:p>
            <a:r>
              <a:rPr lang="pt-PT" sz="3600" dirty="0"/>
              <a:t>Implement a DSL to facilitate the integration of complex systems</a:t>
            </a:r>
          </a:p>
          <a:p>
            <a:r>
              <a:rPr lang="pt-PT" sz="3600" dirty="0"/>
              <a:t>Organized by views to better capture and reflect the purpose of each layer</a:t>
            </a:r>
          </a:p>
          <a:p>
            <a:r>
              <a:rPr lang="pt-PT" sz="3600" dirty="0"/>
              <a:t>To be verified formally in such a way that guarantees its security</a:t>
            </a:r>
          </a:p>
          <a:p>
            <a:pPr marL="457200" lvl="1" indent="0">
              <a:buNone/>
            </a:pPr>
            <a:endParaRPr lang="pt-PT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6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F49F25-AD67-42E9-AB86-94CBF86D3806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 Domain Speciﬁc Language for Automotive Systems Integration</a:t>
            </a:r>
          </a:p>
        </p:txBody>
      </p:sp>
    </p:spTree>
    <p:extLst>
      <p:ext uri="{BB962C8B-B14F-4D97-AF65-F5344CB8AC3E}">
        <p14:creationId xmlns:p14="http://schemas.microsoft.com/office/powerpoint/2010/main" val="27607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823" y="1598884"/>
            <a:ext cx="8432457" cy="4156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/>
              <a:t>Solution - Example CPS Application</a:t>
            </a:r>
            <a:br>
              <a:rPr lang="pt-PT" dirty="0"/>
            </a:b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5153" y="1362635"/>
            <a:ext cx="11553713" cy="4628590"/>
          </a:xfrm>
        </p:spPr>
        <p:txBody>
          <a:bodyPr anchor="t"/>
          <a:lstStyle/>
          <a:p>
            <a:pPr marL="457200" lvl="1" indent="0">
              <a:buNone/>
            </a:pPr>
            <a:endParaRPr lang="pt-PT" sz="2800" dirty="0"/>
          </a:p>
          <a:p>
            <a:pPr>
              <a:buFont typeface="Arial" panose="020B0604020202020204" pitchFamily="34" charset="0"/>
              <a:buChar char="•"/>
            </a:pPr>
            <a:endParaRPr lang="pt-PT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7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F49F25-AD67-42E9-AB86-94CBF86D3806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 Domain Speciﬁc Language for Automotive Systems Integration</a:t>
            </a:r>
          </a:p>
        </p:txBody>
      </p:sp>
      <p:sp>
        <p:nvSpPr>
          <p:cNvPr id="14" name="Up-Down Arrow 13"/>
          <p:cNvSpPr/>
          <p:nvPr/>
        </p:nvSpPr>
        <p:spPr>
          <a:xfrm>
            <a:off x="3360056" y="4483008"/>
            <a:ext cx="336733" cy="8727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2485951" y="3541488"/>
            <a:ext cx="222592" cy="6855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463141" y="2427084"/>
            <a:ext cx="537029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4463141" y="3400427"/>
            <a:ext cx="537029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857441" y="2481943"/>
            <a:ext cx="537029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8205579" y="4483007"/>
            <a:ext cx="336733" cy="8727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5017111" y="3474420"/>
            <a:ext cx="222592" cy="6855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>
            <a:off x="7490942" y="3474420"/>
            <a:ext cx="222592" cy="6855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/>
          <p:nvPr/>
        </p:nvCxnSpPr>
        <p:spPr>
          <a:xfrm rot="10800000" flipV="1">
            <a:off x="8778240" y="2554513"/>
            <a:ext cx="1123406" cy="632823"/>
          </a:xfrm>
          <a:prstGeom prst="bentConnector3">
            <a:avLst/>
          </a:prstGeom>
          <a:ln>
            <a:tailEnd type="triangle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104812" y="5355770"/>
            <a:ext cx="796834" cy="0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9104812" y="4319450"/>
            <a:ext cx="796834" cy="0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9104812" y="3474420"/>
            <a:ext cx="796834" cy="0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2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1" grpId="0" animBg="1"/>
      <p:bldP spid="22" grpId="0" animBg="1"/>
      <p:bldP spid="23" grpId="0" animBg="1"/>
      <p:bldP spid="19" grpId="0" animBg="1"/>
      <p:bldP spid="20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/>
              <a:t>Solution – Platform 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6518" y="1882775"/>
            <a:ext cx="10126019" cy="4108450"/>
          </a:xfrm>
        </p:spPr>
        <p:txBody>
          <a:bodyPr anchor="t"/>
          <a:lstStyle/>
          <a:p>
            <a:r>
              <a:rPr lang="pt-PT" sz="3600" dirty="0"/>
              <a:t>In charge of hardware related code generation and verification</a:t>
            </a:r>
          </a:p>
          <a:p>
            <a:pPr lvl="1"/>
            <a:r>
              <a:rPr lang="pt-PT" sz="3200" dirty="0"/>
              <a:t>Generates code for target hardware (e.g., </a:t>
            </a:r>
            <a:r>
              <a:rPr lang="pt-PT" sz="3200" dirty="0" err="1"/>
              <a:t>kernel</a:t>
            </a:r>
            <a:r>
              <a:rPr lang="pt-PT" sz="3200" dirty="0"/>
              <a:t> configuration, memory address definition)</a:t>
            </a:r>
          </a:p>
          <a:p>
            <a:r>
              <a:rPr lang="pt-PT" sz="3600" dirty="0"/>
              <a:t>Prepares the foundation whereupon the Hypervisor View operates</a:t>
            </a:r>
          </a:p>
          <a:p>
            <a:pPr marL="457200" lvl="1" indent="0">
              <a:buNone/>
            </a:pPr>
            <a:endParaRPr lang="pt-PT" sz="3200" dirty="0"/>
          </a:p>
          <a:p>
            <a:pPr lvl="1"/>
            <a:endParaRPr lang="pt-PT" sz="3200" dirty="0"/>
          </a:p>
          <a:p>
            <a:pPr lvl="1"/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8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F49F25-AD67-42E9-AB86-94CBF86D3806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 Domain Speciﬁc Language for Automotive Systems Integration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907" y="1581345"/>
            <a:ext cx="1362959" cy="41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/>
              <a:t>Solution – Platform View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71D35-7973-4725-A497-15A20A430A13}" type="slidenum">
              <a:rPr lang="en-US" sz="6600" smtClean="0">
                <a:solidFill>
                  <a:schemeClr val="bg1">
                    <a:lumMod val="85000"/>
                  </a:schemeClr>
                </a:solidFill>
              </a:rPr>
              <a:pPr/>
              <a:t>9</a:t>
            </a:fld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F49F25-AD67-42E9-AB86-94CBF86D3806}" type="datetime4">
              <a:rPr lang="en-US" smtClean="0">
                <a:latin typeface="Franklin Gothic Book" panose="020B0503020102020204" pitchFamily="34" charset="0"/>
              </a:rPr>
              <a:pPr/>
              <a:t>October 11, 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 Domain Speciﬁc Language for Automotive Systems Integration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426" y="1876886"/>
            <a:ext cx="6068587" cy="3696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863190"/>
            <a:ext cx="4955544" cy="3710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857549" y="1377721"/>
            <a:ext cx="199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 definition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70978" y="1377721"/>
            <a:ext cx="199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Practical usage</a:t>
            </a:r>
          </a:p>
        </p:txBody>
      </p:sp>
    </p:spTree>
    <p:extLst>
      <p:ext uri="{BB962C8B-B14F-4D97-AF65-F5344CB8AC3E}">
        <p14:creationId xmlns:p14="http://schemas.microsoft.com/office/powerpoint/2010/main" val="23408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ISTER 2k16 Fonts">
      <a:majorFont>
        <a:latin typeface="Franklin Gothic Heavy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10481</TotalTime>
  <Words>1223</Words>
  <Application>Microsoft Office PowerPoint</Application>
  <PresentationFormat>Widescreen</PresentationFormat>
  <Paragraphs>209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Franklin Gothic Book</vt:lpstr>
      <vt:lpstr>Franklin Gothic Heavy</vt:lpstr>
      <vt:lpstr>Franklin Gothic Medium</vt:lpstr>
      <vt:lpstr>Office Theme</vt:lpstr>
      <vt:lpstr>PowerPoint Presentation</vt:lpstr>
      <vt:lpstr>Table of contents</vt:lpstr>
      <vt:lpstr>Context</vt:lpstr>
      <vt:lpstr>Problem</vt:lpstr>
      <vt:lpstr>Approach Requirements</vt:lpstr>
      <vt:lpstr>Proposed Solution</vt:lpstr>
      <vt:lpstr>Solution - Example CPS Application </vt:lpstr>
      <vt:lpstr>Solution – Platform View</vt:lpstr>
      <vt:lpstr>Solution – Platform View Schema</vt:lpstr>
      <vt:lpstr>Solution – Hypervisor View</vt:lpstr>
      <vt:lpstr>Solution - Hypervisor View </vt:lpstr>
      <vt:lpstr>Solution – HV Code Generation</vt:lpstr>
      <vt:lpstr>Solution  - HV Code Generation</vt:lpstr>
      <vt:lpstr>Solution – HV Intra-Layer communication </vt:lpstr>
      <vt:lpstr>Solution – Operating System View</vt:lpstr>
      <vt:lpstr>Solution - Operating System View </vt:lpstr>
      <vt:lpstr>Solution - Operating System View </vt:lpstr>
      <vt:lpstr>Solution – Application View</vt:lpstr>
      <vt:lpstr>Solution – Application View</vt:lpstr>
      <vt:lpstr>Concluding Remarks &amp; Future Work</vt:lpstr>
      <vt:lpstr>Thank you for your time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Cristiana Barros</dc:creator>
  <cp:lastModifiedBy>Renato Oliveira</cp:lastModifiedBy>
  <cp:revision>565</cp:revision>
  <dcterms:created xsi:type="dcterms:W3CDTF">2017-02-23T15:18:46Z</dcterms:created>
  <dcterms:modified xsi:type="dcterms:W3CDTF">2019-10-15T18:44:53Z</dcterms:modified>
</cp:coreProperties>
</file>